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7" r:id="rId4"/>
    <p:sldId id="259" r:id="rId5"/>
    <p:sldId id="269" r:id="rId6"/>
    <p:sldId id="270" r:id="rId7"/>
    <p:sldId id="271" r:id="rId8"/>
    <p:sldId id="258" r:id="rId9"/>
    <p:sldId id="264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D420"/>
    <a:srgbClr val="004C94"/>
    <a:srgbClr val="727B7B"/>
    <a:srgbClr val="4BA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6"/>
    <p:restoredTop sz="94665"/>
  </p:normalViewPr>
  <p:slideViewPr>
    <p:cSldViewPr snapToGrid="0" snapToObjects="1" showGuides="1">
      <p:cViewPr varScale="1">
        <p:scale>
          <a:sx n="59" d="100"/>
          <a:sy n="59" d="100"/>
        </p:scale>
        <p:origin x="94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37615DA-EE9F-AE49-BE8F-AA9A03F4D4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5938" y="2830254"/>
            <a:ext cx="9144000" cy="2387600"/>
          </a:xfrm>
        </p:spPr>
        <p:txBody>
          <a:bodyPr anchor="ctr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5938" y="5730949"/>
            <a:ext cx="9144000" cy="742082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12344399" y="749300"/>
            <a:ext cx="4224339" cy="5740400"/>
          </a:xfrm>
          <a:custGeom>
            <a:avLst/>
            <a:gdLst>
              <a:gd name="connsiteX0" fmla="*/ 1665491 w 4224339"/>
              <a:gd name="connsiteY0" fmla="*/ 0 h 5740400"/>
              <a:gd name="connsiteX1" fmla="*/ 4224339 w 4224339"/>
              <a:gd name="connsiteY1" fmla="*/ 0 h 5740400"/>
              <a:gd name="connsiteX2" fmla="*/ 4224339 w 4224339"/>
              <a:gd name="connsiteY2" fmla="*/ 5740400 h 5740400"/>
              <a:gd name="connsiteX3" fmla="*/ 1665488 w 4224339"/>
              <a:gd name="connsiteY3" fmla="*/ 5740400 h 5740400"/>
              <a:gd name="connsiteX4" fmla="*/ 1459554 w 4224339"/>
              <a:gd name="connsiteY4" fmla="*/ 5615292 h 5740400"/>
              <a:gd name="connsiteX5" fmla="*/ 0 w 4224339"/>
              <a:gd name="connsiteY5" fmla="*/ 2870201 h 5740400"/>
              <a:gd name="connsiteX6" fmla="*/ 1459554 w 4224339"/>
              <a:gd name="connsiteY6" fmla="*/ 12511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24339" h="5740400">
                <a:moveTo>
                  <a:pt x="1665491" y="0"/>
                </a:moveTo>
                <a:lnTo>
                  <a:pt x="4224339" y="0"/>
                </a:lnTo>
                <a:lnTo>
                  <a:pt x="4224339" y="5740400"/>
                </a:lnTo>
                <a:lnTo>
                  <a:pt x="1665488" y="5740400"/>
                </a:lnTo>
                <a:lnTo>
                  <a:pt x="1459554" y="5615292"/>
                </a:lnTo>
                <a:cubicBezTo>
                  <a:pt x="578964" y="5020377"/>
                  <a:pt x="0" y="4012901"/>
                  <a:pt x="0" y="2870201"/>
                </a:cubicBezTo>
                <a:cubicBezTo>
                  <a:pt x="0" y="1727501"/>
                  <a:pt x="578964" y="720025"/>
                  <a:pt x="1459554" y="125110"/>
                </a:cubicBezTo>
                <a:close/>
              </a:path>
            </a:pathLst>
          </a:custGeom>
          <a:solidFill>
            <a:srgbClr val="727B7B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9D6C4E0-2BDB-5340-A062-6CE8E86BD0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22693" y="384969"/>
            <a:ext cx="2453370" cy="198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319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8D1D05-0E8B-8342-BA86-03EF24E61F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048300-35C2-5540-96FE-E282604F8E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B3ABC2-AECB-654A-B99E-8FED5352F452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937" y="1628776"/>
            <a:ext cx="11160125" cy="48609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859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22615A9-1723-7242-85C0-25FF53F5A5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2328862"/>
            <a:ext cx="11160125" cy="2233613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5181600"/>
            <a:ext cx="10515600" cy="1278731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DDDDBD2-B981-9248-ABB7-79549273C2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85189" y="397669"/>
            <a:ext cx="1821621" cy="147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22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82DE93-9208-B140-9592-728241234B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EFF57C-1E7F-E548-BD02-B829EAFE32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676076F-3DF2-BF43-90A7-61F130050257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5938" y="1628774"/>
            <a:ext cx="5400672" cy="4860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5388" y="1628775"/>
            <a:ext cx="5400672" cy="48609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4641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5C58B6E-A790-D94F-B7A7-67D13C419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213C51-9E59-664F-8492-C8AA02C9DF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0D2A82A-1A90-5D4D-AE42-8B617CAE0921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C9AE29-EEA9-6242-8FC5-08A88580365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DFC556-FB85-434B-A2F7-2F6D2EF7456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06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87C7D1-5BC0-0544-BD61-D10B9DFF0A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C51003-7632-E249-9879-590D689D51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C24113-0FDF-B74E-A814-AB881F5DD788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226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0252DEA-2A47-2A4C-AB2B-43D113BDB1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9B4296-0B7B-5246-A0F8-1F3C85555BBB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8" name="Picture Placeholder 19">
            <a:extLst>
              <a:ext uri="{FF2B5EF4-FFF2-40B4-BE49-F238E27FC236}">
                <a16:creationId xmlns:a16="http://schemas.microsoft.com/office/drawing/2014/main" id="{945AD5DC-2AB4-F94A-B14F-DCA602B4E3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92248" y="0"/>
            <a:ext cx="4799752" cy="6522322"/>
          </a:xfrm>
          <a:custGeom>
            <a:avLst/>
            <a:gdLst>
              <a:gd name="connsiteX0" fmla="*/ 1665491 w 4224339"/>
              <a:gd name="connsiteY0" fmla="*/ 0 h 5740400"/>
              <a:gd name="connsiteX1" fmla="*/ 4224339 w 4224339"/>
              <a:gd name="connsiteY1" fmla="*/ 0 h 5740400"/>
              <a:gd name="connsiteX2" fmla="*/ 4224339 w 4224339"/>
              <a:gd name="connsiteY2" fmla="*/ 5740400 h 5740400"/>
              <a:gd name="connsiteX3" fmla="*/ 1665488 w 4224339"/>
              <a:gd name="connsiteY3" fmla="*/ 5740400 h 5740400"/>
              <a:gd name="connsiteX4" fmla="*/ 1459554 w 4224339"/>
              <a:gd name="connsiteY4" fmla="*/ 5615292 h 5740400"/>
              <a:gd name="connsiteX5" fmla="*/ 0 w 4224339"/>
              <a:gd name="connsiteY5" fmla="*/ 2870201 h 5740400"/>
              <a:gd name="connsiteX6" fmla="*/ 1459554 w 4224339"/>
              <a:gd name="connsiteY6" fmla="*/ 12511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24339" h="5740400">
                <a:moveTo>
                  <a:pt x="1665491" y="0"/>
                </a:moveTo>
                <a:lnTo>
                  <a:pt x="4224339" y="0"/>
                </a:lnTo>
                <a:lnTo>
                  <a:pt x="4224339" y="5740400"/>
                </a:lnTo>
                <a:lnTo>
                  <a:pt x="1665488" y="5740400"/>
                </a:lnTo>
                <a:lnTo>
                  <a:pt x="1459554" y="5615292"/>
                </a:lnTo>
                <a:cubicBezTo>
                  <a:pt x="578964" y="5020377"/>
                  <a:pt x="0" y="4012901"/>
                  <a:pt x="0" y="2870201"/>
                </a:cubicBezTo>
                <a:cubicBezTo>
                  <a:pt x="0" y="1727501"/>
                  <a:pt x="578964" y="720025"/>
                  <a:pt x="1459554" y="125110"/>
                </a:cubicBezTo>
                <a:close/>
              </a:path>
            </a:pathLst>
          </a:custGeom>
          <a:noFill/>
          <a:ln w="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8C3EA4-4C46-2C47-9E92-6184594402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5939" y="3073400"/>
            <a:ext cx="5668961" cy="3416300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R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BDFEF617-BC18-1844-870F-44B5EBC4A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28662"/>
            <a:ext cx="5400675" cy="2090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333156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CB01500-DEBD-4649-AA62-F4FDC6C5B3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61BDB1-0CE2-DE43-9DCD-4672D706A9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1B9AD56-3A37-844F-A405-EE5FCD4A5B1D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72866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7462" y="1628775"/>
            <a:ext cx="7054537" cy="4619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5938" y="2692400"/>
            <a:ext cx="3932237" cy="37972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8419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DC7B354-5530-9640-833A-32E6FD2620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77CF20-A96B-3C40-9ADF-ACE85A95DA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8DA2F9-7382-E449-BBD1-A41E551DAE32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2" y="736415"/>
            <a:ext cx="8923338" cy="531998"/>
          </a:xfrm>
        </p:spPr>
        <p:txBody>
          <a:bodyPr anchor="b"/>
          <a:lstStyle>
            <a:lvl1pPr>
              <a:defRPr sz="3200">
                <a:solidFill>
                  <a:srgbClr val="C6D42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5939" y="1628775"/>
            <a:ext cx="11160124" cy="486092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66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5D5007E-7C25-204D-A6BF-50A7D9C176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7D1D43A-9C13-A645-A2F2-521717C7C4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1852"/>
          <a:stretch/>
        </p:blipFill>
        <p:spPr>
          <a:xfrm>
            <a:off x="0" y="3556000"/>
            <a:ext cx="12192000" cy="330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64058A-F2D3-544C-891C-042332CBAD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8BCD87-2BB1-4E48-B9D7-BE5D801D8DD0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0DF15E0-5BC2-4E4C-8DBA-F2EFD5E551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4068762"/>
            <a:ext cx="3239999" cy="2420938"/>
          </a:xfrm>
        </p:spPr>
        <p:txBody>
          <a:bodyPr anchor="t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 algn="ctr">
              <a:buNone/>
              <a:defRPr>
                <a:solidFill>
                  <a:schemeClr val="bg1"/>
                </a:solidFill>
              </a:defRPr>
            </a:lvl3pPr>
            <a:lvl4pPr algn="ctr">
              <a:buNone/>
              <a:defRPr>
                <a:solidFill>
                  <a:schemeClr val="bg1"/>
                </a:solidFill>
              </a:defRPr>
            </a:lvl4pPr>
            <a:lvl5pPr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R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F3DE329-877B-464C-A2CA-3A68FDD366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5937" y="1628775"/>
            <a:ext cx="3240000" cy="2308225"/>
          </a:xfrm>
          <a:solidFill>
            <a:schemeClr val="bg1"/>
          </a:solidFill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R" dirty="0"/>
          </a:p>
        </p:txBody>
      </p:sp>
      <p:sp>
        <p:nvSpPr>
          <p:cNvPr id="16" name="Content Placeholder 14">
            <a:extLst>
              <a:ext uri="{FF2B5EF4-FFF2-40B4-BE49-F238E27FC236}">
                <a16:creationId xmlns:a16="http://schemas.microsoft.com/office/drawing/2014/main" id="{760B2128-4A76-5D42-A9CA-4CA53C7F61D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476000" y="1628775"/>
            <a:ext cx="3240000" cy="2308225"/>
          </a:xfrm>
          <a:solidFill>
            <a:schemeClr val="bg1"/>
          </a:solidFill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R"/>
          </a:p>
        </p:txBody>
      </p:sp>
      <p:sp>
        <p:nvSpPr>
          <p:cNvPr id="18" name="Content Placeholder 14">
            <a:extLst>
              <a:ext uri="{FF2B5EF4-FFF2-40B4-BE49-F238E27FC236}">
                <a16:creationId xmlns:a16="http://schemas.microsoft.com/office/drawing/2014/main" id="{DA3D99B3-A00E-DC44-9BBE-66A15993381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36063" y="1628775"/>
            <a:ext cx="3240000" cy="2308225"/>
          </a:xfrm>
          <a:solidFill>
            <a:schemeClr val="bg1"/>
          </a:solidFill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R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D90E241-718D-7B4F-95F3-45EF1551C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6001" y="4068762"/>
            <a:ext cx="3239999" cy="2420938"/>
          </a:xfrm>
        </p:spPr>
        <p:txBody>
          <a:bodyPr anchor="t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 algn="ctr">
              <a:buNone/>
              <a:defRPr>
                <a:solidFill>
                  <a:schemeClr val="bg1"/>
                </a:solidFill>
              </a:defRPr>
            </a:lvl3pPr>
            <a:lvl4pPr algn="ctr">
              <a:buNone/>
              <a:defRPr>
                <a:solidFill>
                  <a:schemeClr val="bg1"/>
                </a:solidFill>
              </a:defRPr>
            </a:lvl4pPr>
            <a:lvl5pPr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R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9D1FC3AD-DABD-CD4A-8DB6-38D0ACF1B9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36064" y="4068762"/>
            <a:ext cx="3239999" cy="2420938"/>
          </a:xfrm>
        </p:spPr>
        <p:txBody>
          <a:bodyPr anchor="t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 algn="ctr">
              <a:buNone/>
              <a:defRPr>
                <a:solidFill>
                  <a:schemeClr val="bg1"/>
                </a:solidFill>
              </a:defRPr>
            </a:lvl3pPr>
            <a:lvl4pPr algn="ctr">
              <a:buNone/>
              <a:defRPr>
                <a:solidFill>
                  <a:schemeClr val="bg1"/>
                </a:solidFill>
              </a:defRPr>
            </a:lvl4pPr>
            <a:lvl5pPr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83756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E891474-F266-7E41-A874-6FD6DB692A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4E732D-C81A-264F-96B6-55F4140ABB3D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C43C5-7061-EF4C-9DE9-4878DF5044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43085" y="2552700"/>
            <a:ext cx="250583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1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8" y="728663"/>
            <a:ext cx="8041654" cy="539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1635538"/>
            <a:ext cx="11160125" cy="4854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656272" y="-923026"/>
            <a:ext cx="569343" cy="569343"/>
          </a:xfrm>
          <a:prstGeom prst="rect">
            <a:avLst/>
          </a:prstGeom>
          <a:solidFill>
            <a:srgbClr val="4BA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493034" y="-923026"/>
            <a:ext cx="569343" cy="569343"/>
          </a:xfrm>
          <a:prstGeom prst="rect">
            <a:avLst/>
          </a:prstGeom>
          <a:solidFill>
            <a:srgbClr val="C6D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3433313" y="-923026"/>
            <a:ext cx="569343" cy="569343"/>
          </a:xfrm>
          <a:prstGeom prst="rect">
            <a:avLst/>
          </a:prstGeom>
          <a:solidFill>
            <a:srgbClr val="72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261449" y="-923026"/>
            <a:ext cx="569343" cy="569343"/>
          </a:xfrm>
          <a:prstGeom prst="rect">
            <a:avLst/>
          </a:prstGeom>
          <a:solidFill>
            <a:srgbClr val="004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763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4C94"/>
          </a:solidFill>
          <a:latin typeface="Century Gothic" charset="0"/>
          <a:ea typeface="Century Gothic" charset="0"/>
          <a:cs typeface="Century Gothic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3" orient="horz" pos="459" userDrawn="1">
          <p15:clr>
            <a:srgbClr val="F26B43"/>
          </p15:clr>
        </p15:guide>
        <p15:guide id="4" orient="horz" pos="4088" userDrawn="1">
          <p15:clr>
            <a:srgbClr val="F26B43"/>
          </p15:clr>
        </p15:guide>
        <p15:guide id="5" pos="325" userDrawn="1">
          <p15:clr>
            <a:srgbClr val="F26B43"/>
          </p15:clr>
        </p15:guide>
        <p15:guide id="6" pos="7355" userDrawn="1">
          <p15:clr>
            <a:srgbClr val="F26B43"/>
          </p15:clr>
        </p15:guide>
        <p15:guide id="7" pos="3727" userDrawn="1">
          <p15:clr>
            <a:srgbClr val="F26B43"/>
          </p15:clr>
        </p15:guide>
        <p15:guide id="8" pos="3953" userDrawn="1">
          <p15:clr>
            <a:srgbClr val="F26B43"/>
          </p15:clr>
        </p15:guide>
        <p15:guide id="9" orient="horz" pos="799" userDrawn="1">
          <p15:clr>
            <a:srgbClr val="F26B43"/>
          </p15:clr>
        </p15:guide>
        <p15:guide id="10" orient="horz" pos="102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328782E-8FCE-6244-9AB5-4C7B651F4B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Informe de Tesorería 2026</a:t>
            </a:r>
            <a:br>
              <a:rPr lang="es-MX" dirty="0"/>
            </a:br>
            <a:r>
              <a:rPr lang="es-MX" dirty="0"/>
              <a:t>Asamblea Junta Regional Turrialba</a:t>
            </a:r>
            <a:endParaRPr lang="en-CR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6A2BC9A-D20F-264B-9832-F4C9946A2A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Licda. Lindsay Fernández Vargas</a:t>
            </a:r>
          </a:p>
          <a:p>
            <a:r>
              <a:rPr lang="es-MX" dirty="0"/>
              <a:t>Tesorera</a:t>
            </a:r>
            <a:endParaRPr lang="en-CR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E73AF0D-DEAA-064E-83A7-90EE6C1D04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1942261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69B0-367A-C04F-BBD8-870255651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Actividades desarrolladas de Enero a Agosto 2026</a:t>
            </a:r>
            <a:endParaRPr lang="en-C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5A23C-B835-594D-817D-7B27D4AB8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389214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B5A7B-3283-914E-9E4A-7429890E0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28663"/>
            <a:ext cx="8554320" cy="775672"/>
          </a:xfrm>
        </p:spPr>
        <p:txBody>
          <a:bodyPr>
            <a:normAutofit/>
          </a:bodyPr>
          <a:lstStyle/>
          <a:p>
            <a:r>
              <a:rPr lang="es-MX" dirty="0"/>
              <a:t>Actividades Desarrollo personal:</a:t>
            </a:r>
            <a:endParaRPr lang="en-C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BCBCA-ECE8-6649-B099-92D41C4B8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Presupuesto:</a:t>
            </a:r>
            <a:r>
              <a:rPr lang="es-CR" b="1" dirty="0"/>
              <a:t> 2,485,792.73 </a:t>
            </a:r>
          </a:p>
          <a:p>
            <a:endParaRPr lang="en-CR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CF968EC-72C2-4A63-9E5D-BA1F5FDD31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013314"/>
              </p:ext>
            </p:extLst>
          </p:nvPr>
        </p:nvGraphicFramePr>
        <p:xfrm>
          <a:off x="1047135" y="1997076"/>
          <a:ext cx="9099755" cy="48609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7371">
                  <a:extLst>
                    <a:ext uri="{9D8B030D-6E8A-4147-A177-3AD203B41FA5}">
                      <a16:colId xmlns:a16="http://schemas.microsoft.com/office/drawing/2014/main" val="3813408039"/>
                    </a:ext>
                  </a:extLst>
                </a:gridCol>
                <a:gridCol w="1593391">
                  <a:extLst>
                    <a:ext uri="{9D8B030D-6E8A-4147-A177-3AD203B41FA5}">
                      <a16:colId xmlns:a16="http://schemas.microsoft.com/office/drawing/2014/main" val="1825335006"/>
                    </a:ext>
                  </a:extLst>
                </a:gridCol>
                <a:gridCol w="2365189">
                  <a:extLst>
                    <a:ext uri="{9D8B030D-6E8A-4147-A177-3AD203B41FA5}">
                      <a16:colId xmlns:a16="http://schemas.microsoft.com/office/drawing/2014/main" val="1784646254"/>
                    </a:ext>
                  </a:extLst>
                </a:gridCol>
                <a:gridCol w="746902">
                  <a:extLst>
                    <a:ext uri="{9D8B030D-6E8A-4147-A177-3AD203B41FA5}">
                      <a16:colId xmlns:a16="http://schemas.microsoft.com/office/drawing/2014/main" val="1763042427"/>
                    </a:ext>
                  </a:extLst>
                </a:gridCol>
                <a:gridCol w="746902">
                  <a:extLst>
                    <a:ext uri="{9D8B030D-6E8A-4147-A177-3AD203B41FA5}">
                      <a16:colId xmlns:a16="http://schemas.microsoft.com/office/drawing/2014/main" val="3822130760"/>
                    </a:ext>
                  </a:extLst>
                </a:gridCol>
              </a:tblGrid>
              <a:tr h="210681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Actividades desarrolladas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Monto presupuestado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Total ejecutado 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Monto sobrante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210738"/>
                  </a:ext>
                </a:extLst>
              </a:tr>
              <a:tr h="377557">
                <a:tc>
                  <a:txBody>
                    <a:bodyPr/>
                    <a:lstStyle/>
                    <a:p>
                      <a:pPr algn="just" fontAlgn="b"/>
                      <a:r>
                        <a:rPr lang="es-MX" sz="1100" u="none" strike="noStrike">
                          <a:effectLst/>
                        </a:rPr>
                        <a:t>Charla virtual: Salud Mental en cuatro sesiones dirigido a 400 colegiados. Participaron 20 colegiados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                  -  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u="none" strike="noStrike">
                          <a:effectLst/>
                        </a:rPr>
                        <a:t> ₡                                                      -  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               -  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655723"/>
                  </a:ext>
                </a:extLst>
              </a:tr>
              <a:tr h="377557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>
                          <a:effectLst/>
                        </a:rPr>
                        <a:t>Taller: Vida Saludable, dirigida a 100 colegiados mas un acompañante. Participaron 80 personas (27-06-2026)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   980,000.00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u="none" strike="noStrike">
                          <a:effectLst/>
                        </a:rPr>
                        <a:t> ₡                                       900,000.25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  79,999.75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245017"/>
                  </a:ext>
                </a:extLst>
              </a:tr>
              <a:tr h="210681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17876843"/>
                  </a:ext>
                </a:extLst>
              </a:tr>
              <a:tr h="388713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u="none" strike="noStrike">
                          <a:effectLst/>
                        </a:rPr>
                        <a:t> ₡                                                      -  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050905"/>
                  </a:ext>
                </a:extLst>
              </a:tr>
              <a:tr h="210681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               -  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396564"/>
                  </a:ext>
                </a:extLst>
              </a:tr>
              <a:tr h="477682">
                <a:tc>
                  <a:txBody>
                    <a:bodyPr/>
                    <a:lstStyle/>
                    <a:p>
                      <a:pPr algn="l" fontAlgn="b"/>
                      <a:r>
                        <a:rPr lang="es-CR" sz="1400" u="none" strike="noStrike">
                          <a:effectLst/>
                        </a:rPr>
                        <a:t>Total ejecutado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400" u="none" strike="noStrike">
                          <a:effectLst/>
                        </a:rPr>
                        <a:t> ₡                                  900,000.25 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877469"/>
                  </a:ext>
                </a:extLst>
              </a:tr>
              <a:tr h="44424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400" u="none" strike="noStrike">
                          <a:effectLst/>
                        </a:rPr>
                        <a:t>Presupuesto por Ejecutar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600" u="none" strike="noStrike">
                          <a:effectLst/>
                        </a:rPr>
                        <a:t>     1,585,792.48 </a:t>
                      </a:r>
                      <a:endParaRPr lang="es-CR" sz="16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283978"/>
                  </a:ext>
                </a:extLst>
              </a:tr>
              <a:tr h="210681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13178393"/>
                  </a:ext>
                </a:extLst>
              </a:tr>
              <a:tr h="210681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97452579"/>
                  </a:ext>
                </a:extLst>
              </a:tr>
              <a:tr h="210681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Actividades programadas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8866468"/>
                  </a:ext>
                </a:extLst>
              </a:tr>
              <a:tr h="210681">
                <a:tc>
                  <a:txBody>
                    <a:bodyPr/>
                    <a:lstStyle/>
                    <a:p>
                      <a:pPr algn="just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823408"/>
                  </a:ext>
                </a:extLst>
              </a:tr>
              <a:tr h="210681">
                <a:tc>
                  <a:txBody>
                    <a:bodyPr/>
                    <a:lstStyle/>
                    <a:p>
                      <a:pPr algn="just" fontAlgn="b"/>
                      <a:r>
                        <a:rPr lang="es-MX" sz="1100" u="none" strike="noStrike">
                          <a:effectLst/>
                        </a:rPr>
                        <a:t>Charla virtual: Dificultad en el aprendizaje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                  -  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1948561"/>
                  </a:ext>
                </a:extLst>
              </a:tr>
              <a:tr h="210681">
                <a:tc>
                  <a:txBody>
                    <a:bodyPr/>
                    <a:lstStyle/>
                    <a:p>
                      <a:pPr algn="just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6576819"/>
                  </a:ext>
                </a:extLst>
              </a:tr>
              <a:tr h="210681">
                <a:tc>
                  <a:txBody>
                    <a:bodyPr/>
                    <a:lstStyle/>
                    <a:p>
                      <a:pPr algn="just" fontAlgn="b"/>
                      <a:r>
                        <a:rPr lang="es-CR" sz="1100" u="none" strike="noStrike">
                          <a:effectLst/>
                        </a:rPr>
                        <a:t>Taller: Actividad Lúdica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   454,740.00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2828932"/>
                  </a:ext>
                </a:extLst>
              </a:tr>
              <a:tr h="210681">
                <a:tc>
                  <a:txBody>
                    <a:bodyPr/>
                    <a:lstStyle/>
                    <a:p>
                      <a:pPr algn="just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29552543"/>
                  </a:ext>
                </a:extLst>
              </a:tr>
              <a:tr h="477682">
                <a:tc>
                  <a:txBody>
                    <a:bodyPr/>
                    <a:lstStyle/>
                    <a:p>
                      <a:pPr algn="l" fontAlgn="b"/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400" u="none" strike="noStrike">
                          <a:effectLst/>
                        </a:rPr>
                        <a:t>                 454,740.00 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7585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1543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2B7B8-E22E-BA4B-8EB1-15C50C448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28663"/>
            <a:ext cx="9232746" cy="760924"/>
          </a:xfrm>
        </p:spPr>
        <p:txBody>
          <a:bodyPr>
            <a:normAutofit/>
          </a:bodyPr>
          <a:lstStyle/>
          <a:p>
            <a:r>
              <a:rPr lang="es-MX" dirty="0"/>
              <a:t>Actividades deportivas, culturales y recreativas:</a:t>
            </a:r>
            <a:endParaRPr lang="en-CR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F516C7D-C750-4B15-81B0-6AA54DE5A4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2197795"/>
              </p:ext>
            </p:extLst>
          </p:nvPr>
        </p:nvGraphicFramePr>
        <p:xfrm>
          <a:off x="669471" y="1489587"/>
          <a:ext cx="10335080" cy="48899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0995">
                  <a:extLst>
                    <a:ext uri="{9D8B030D-6E8A-4147-A177-3AD203B41FA5}">
                      <a16:colId xmlns:a16="http://schemas.microsoft.com/office/drawing/2014/main" val="1467982974"/>
                    </a:ext>
                  </a:extLst>
                </a:gridCol>
                <a:gridCol w="1710818">
                  <a:extLst>
                    <a:ext uri="{9D8B030D-6E8A-4147-A177-3AD203B41FA5}">
                      <a16:colId xmlns:a16="http://schemas.microsoft.com/office/drawing/2014/main" val="2240796233"/>
                    </a:ext>
                  </a:extLst>
                </a:gridCol>
                <a:gridCol w="2539496">
                  <a:extLst>
                    <a:ext uri="{9D8B030D-6E8A-4147-A177-3AD203B41FA5}">
                      <a16:colId xmlns:a16="http://schemas.microsoft.com/office/drawing/2014/main" val="4280196414"/>
                    </a:ext>
                  </a:extLst>
                </a:gridCol>
                <a:gridCol w="1553771">
                  <a:extLst>
                    <a:ext uri="{9D8B030D-6E8A-4147-A177-3AD203B41FA5}">
                      <a16:colId xmlns:a16="http://schemas.microsoft.com/office/drawing/2014/main" val="3584792423"/>
                    </a:ext>
                  </a:extLst>
                </a:gridCol>
              </a:tblGrid>
              <a:tr h="732688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400" u="none" strike="noStrike">
                          <a:effectLst/>
                        </a:rPr>
                        <a:t>Presupuesto por Ejecutar    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400" u="none" strike="noStrike">
                          <a:effectLst/>
                        </a:rPr>
                        <a:t>        4,101,558.00 </a:t>
                      </a:r>
                      <a:endParaRPr lang="es-CR" sz="14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46332573"/>
                  </a:ext>
                </a:extLst>
              </a:tr>
              <a:tr h="210773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4888532"/>
                  </a:ext>
                </a:extLst>
              </a:tr>
              <a:tr h="210773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Actividad desarrollada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Monto presupuestado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Total ejecutado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Monto sobrente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9963818"/>
                  </a:ext>
                </a:extLst>
              </a:tr>
              <a:tr h="363333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>
                          <a:effectLst/>
                        </a:rPr>
                        <a:t>Baile del padre y la madre, dirigido a 100 colegiados y un acompañante. Participantes que asistieron 130 personas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1,200,000.00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u="none" strike="noStrike">
                          <a:effectLst/>
                        </a:rPr>
                        <a:t>1,010,750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u="none" strike="noStrike">
                          <a:effectLst/>
                        </a:rPr>
                        <a:t>189,250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5733710"/>
                  </a:ext>
                </a:extLst>
              </a:tr>
              <a:tr h="210773"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u="none" strike="noStrike">
                          <a:effectLst/>
                        </a:rPr>
                        <a:t>Manifestaciones del arte. Participantes 100 colegiados.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   980,000.00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u="none" strike="noStrike">
                          <a:effectLst/>
                        </a:rPr>
                        <a:t>200,000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u="none" strike="noStrike">
                          <a:effectLst/>
                        </a:rPr>
                        <a:t>780,000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3993536"/>
                  </a:ext>
                </a:extLst>
              </a:tr>
              <a:tr h="210773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u="none" strike="noStrike">
                          <a:effectLst/>
                        </a:rPr>
                        <a:t>1,451,000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6113385"/>
                  </a:ext>
                </a:extLst>
              </a:tr>
              <a:tr h="250921">
                <a:tc>
                  <a:txBody>
                    <a:bodyPr/>
                    <a:lstStyle/>
                    <a:p>
                      <a:pPr algn="l" fontAlgn="b"/>
                      <a:r>
                        <a:rPr lang="es-CR" sz="1400" u="none" strike="noStrike">
                          <a:effectLst/>
                        </a:rPr>
                        <a:t>TOTAL EJECUTADO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400" u="none" strike="noStrike">
                          <a:effectLst/>
                        </a:rPr>
                        <a:t>             1,210,750.00 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6054830"/>
                  </a:ext>
                </a:extLst>
              </a:tr>
              <a:tr h="210773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8290245"/>
                  </a:ext>
                </a:extLst>
              </a:tr>
              <a:tr h="511878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400" u="none" strike="noStrike">
                          <a:effectLst/>
                        </a:rPr>
                        <a:t>Presupuesto por Ejecutar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600" u="none" strike="noStrike">
                          <a:effectLst/>
                        </a:rPr>
                        <a:t>     2,890,808.00 </a:t>
                      </a:r>
                      <a:endParaRPr lang="es-CR" sz="16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u="none" strike="noStrike">
                          <a:effectLst/>
                        </a:rPr>
                        <a:t> 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748103"/>
                  </a:ext>
                </a:extLst>
              </a:tr>
              <a:tr h="210773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2165692"/>
                  </a:ext>
                </a:extLst>
              </a:tr>
              <a:tr h="210773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Actividades planificadas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Monto presupuestado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9010925"/>
                  </a:ext>
                </a:extLst>
              </a:tr>
              <a:tr h="210773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8209321"/>
                  </a:ext>
                </a:extLst>
              </a:tr>
              <a:tr h="210773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>
                          <a:effectLst/>
                        </a:rPr>
                        <a:t>Celebración navideña para 200 colegiados activos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u="none" strike="noStrike">
                          <a:effectLst/>
                        </a:rPr>
                        <a:t>1,451,000.00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3610414"/>
                  </a:ext>
                </a:extLst>
              </a:tr>
              <a:tr h="210773"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u="none" strike="noStrike">
                          <a:effectLst/>
                        </a:rPr>
                        <a:t>Copa Colypro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u="none" strike="noStrike">
                          <a:effectLst/>
                        </a:rPr>
                        <a:t>300,000.00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056970"/>
                  </a:ext>
                </a:extLst>
              </a:tr>
              <a:tr h="210773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1860291"/>
                  </a:ext>
                </a:extLst>
              </a:tr>
              <a:tr h="250921">
                <a:tc>
                  <a:txBody>
                    <a:bodyPr/>
                    <a:lstStyle/>
                    <a:p>
                      <a:pPr algn="l" fontAlgn="b"/>
                      <a:r>
                        <a:rPr lang="es-CR" sz="1400" u="none" strike="noStrike">
                          <a:effectLst/>
                        </a:rPr>
                        <a:t>TOTAL PLANIFICADO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400" u="none" strike="noStrike">
                          <a:effectLst/>
                        </a:rPr>
                        <a:t>             1,751,000.00 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4395471"/>
                  </a:ext>
                </a:extLst>
              </a:tr>
              <a:tr h="210773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61990288"/>
                  </a:ext>
                </a:extLst>
              </a:tr>
              <a:tr h="250921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u="none" strike="noStrike">
                          <a:effectLst/>
                        </a:rPr>
                        <a:t>Monto sobrante del presupuesto planificado</a:t>
                      </a:r>
                      <a:endParaRPr lang="es-MX" sz="14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400" u="none" strike="noStrike">
                          <a:effectLst/>
                        </a:rPr>
                        <a:t>             1,139,808.00 </a:t>
                      </a:r>
                      <a:endParaRPr lang="es-CR" sz="1400" b="1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23096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35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2B7B8-E22E-BA4B-8EB1-15C50C448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28663"/>
            <a:ext cx="9232746" cy="760924"/>
          </a:xfrm>
        </p:spPr>
        <p:txBody>
          <a:bodyPr>
            <a:normAutofit/>
          </a:bodyPr>
          <a:lstStyle/>
          <a:p>
            <a:r>
              <a:rPr lang="es-MX" dirty="0"/>
              <a:t>Actividades Jubilados:</a:t>
            </a:r>
            <a:endParaRPr lang="en-CR" dirty="0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1F0C56F0-69EA-4381-ABF3-9C0C8A1BB7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9982541"/>
              </p:ext>
            </p:extLst>
          </p:nvPr>
        </p:nvGraphicFramePr>
        <p:xfrm>
          <a:off x="309715" y="1356852"/>
          <a:ext cx="11253019" cy="48788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48171">
                  <a:extLst>
                    <a:ext uri="{9D8B030D-6E8A-4147-A177-3AD203B41FA5}">
                      <a16:colId xmlns:a16="http://schemas.microsoft.com/office/drawing/2014/main" val="3629621556"/>
                    </a:ext>
                  </a:extLst>
                </a:gridCol>
                <a:gridCol w="1874279">
                  <a:extLst>
                    <a:ext uri="{9D8B030D-6E8A-4147-A177-3AD203B41FA5}">
                      <a16:colId xmlns:a16="http://schemas.microsoft.com/office/drawing/2014/main" val="3379730958"/>
                    </a:ext>
                  </a:extLst>
                </a:gridCol>
                <a:gridCol w="2793042">
                  <a:extLst>
                    <a:ext uri="{9D8B030D-6E8A-4147-A177-3AD203B41FA5}">
                      <a16:colId xmlns:a16="http://schemas.microsoft.com/office/drawing/2014/main" val="4271132233"/>
                    </a:ext>
                  </a:extLst>
                </a:gridCol>
                <a:gridCol w="1837527">
                  <a:extLst>
                    <a:ext uri="{9D8B030D-6E8A-4147-A177-3AD203B41FA5}">
                      <a16:colId xmlns:a16="http://schemas.microsoft.com/office/drawing/2014/main" val="1605400824"/>
                    </a:ext>
                  </a:extLst>
                </a:gridCol>
              </a:tblGrid>
              <a:tr h="405681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CR" sz="1600" u="none" strike="noStrike">
                          <a:effectLst/>
                        </a:rPr>
                        <a:t>ACTIVIDAD JUBILADOS</a:t>
                      </a:r>
                      <a:endParaRPr lang="es-CR" sz="1600" b="1" i="0" u="none" strike="noStrike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94581758"/>
                  </a:ext>
                </a:extLst>
              </a:tr>
              <a:tr h="779335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400" u="none" strike="noStrike">
                          <a:effectLst/>
                        </a:rPr>
                        <a:t>Presupuesto por Ejecutar    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400" u="none" strike="noStrike">
                          <a:effectLst/>
                        </a:rPr>
                        <a:t>        3,240,641.73 </a:t>
                      </a:r>
                      <a:endParaRPr lang="es-CR" sz="14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6989676"/>
                  </a:ext>
                </a:extLst>
              </a:tr>
              <a:tr h="224192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6670065"/>
                  </a:ext>
                </a:extLst>
              </a:tr>
              <a:tr h="224192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Actividad desarrollada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Monto presupuestado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Total ejecutado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Monto sobrante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73532143"/>
                  </a:ext>
                </a:extLst>
              </a:tr>
              <a:tr h="427033">
                <a:tc>
                  <a:txBody>
                    <a:bodyPr/>
                    <a:lstStyle/>
                    <a:p>
                      <a:pPr algn="just" fontAlgn="b"/>
                      <a:r>
                        <a:rPr lang="es-CR" sz="1100" u="none" strike="noStrike">
                          <a:effectLst/>
                        </a:rPr>
                        <a:t>Gira recreativa para 100 jubilados. Partipantes 70 personas. (09-05-2026) 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   440,000.00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u="none" strike="noStrike">
                          <a:effectLst/>
                        </a:rPr>
                        <a:t> ₡                                       400,000.00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u="none" strike="noStrike">
                          <a:effectLst/>
                        </a:rPr>
                        <a:t>                       40,000.00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3015472"/>
                  </a:ext>
                </a:extLst>
              </a:tr>
              <a:tr h="224192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u="none" strike="noStrike">
                          <a:effectLst/>
                        </a:rPr>
                        <a:t>Día del jubilado. Participantes 97 personas. (17-06-2026)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1,057,700.00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u="none" strike="noStrike">
                          <a:effectLst/>
                        </a:rPr>
                        <a:t>891,000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u="none" strike="noStrike">
                          <a:effectLst/>
                        </a:rPr>
                        <a:t>166,700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4937298"/>
                  </a:ext>
                </a:extLst>
              </a:tr>
              <a:tr h="224192"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u="none" strike="noStrike">
                          <a:effectLst/>
                        </a:rPr>
                        <a:t>Encuentro Inter regional. Partipantes 94 personas. (23-07-2026)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1,157,700.00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u="none" strike="noStrike">
                          <a:effectLst/>
                        </a:rPr>
                        <a:t>904,000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u="none" strike="noStrike">
                          <a:effectLst/>
                        </a:rPr>
                        <a:t>253,700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4451559"/>
                  </a:ext>
                </a:extLst>
              </a:tr>
              <a:tr h="266895">
                <a:tc>
                  <a:txBody>
                    <a:bodyPr/>
                    <a:lstStyle/>
                    <a:p>
                      <a:pPr algn="l" fontAlgn="b"/>
                      <a:r>
                        <a:rPr lang="es-CR" sz="1400" u="none" strike="noStrike">
                          <a:effectLst/>
                        </a:rPr>
                        <a:t>TOTAL EJECUTADO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400" u="none" strike="noStrike">
                          <a:effectLst/>
                        </a:rPr>
                        <a:t>             2,195,000.00 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111393"/>
                  </a:ext>
                </a:extLst>
              </a:tr>
              <a:tr h="224192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5407942"/>
                  </a:ext>
                </a:extLst>
              </a:tr>
              <a:tr h="491088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400" u="none" strike="noStrike">
                          <a:effectLst/>
                        </a:rPr>
                        <a:t>Presupuesto por Ejecutar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600" u="none" strike="noStrike">
                          <a:effectLst/>
                        </a:rPr>
                        <a:t>     1,045,641.73 </a:t>
                      </a:r>
                      <a:endParaRPr lang="es-CR" sz="16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u="none" strike="noStrike">
                          <a:effectLst/>
                        </a:rPr>
                        <a:t> 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8134358"/>
                  </a:ext>
                </a:extLst>
              </a:tr>
              <a:tr h="224192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9782064"/>
                  </a:ext>
                </a:extLst>
              </a:tr>
              <a:tr h="224192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Actividades planificadas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Monto presupuestado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3360989"/>
                  </a:ext>
                </a:extLst>
              </a:tr>
              <a:tr h="224192">
                <a:tc>
                  <a:txBody>
                    <a:bodyPr/>
                    <a:lstStyle/>
                    <a:p>
                      <a:pPr algn="just" fontAlgn="ctr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9506649"/>
                  </a:ext>
                </a:extLst>
              </a:tr>
              <a:tr h="224192">
                <a:tc>
                  <a:txBody>
                    <a:bodyPr/>
                    <a:lstStyle/>
                    <a:p>
                      <a:pPr algn="l" fontAlgn="ctr"/>
                      <a:r>
                        <a:rPr lang="es-CR" sz="1100" u="none" strike="noStrike">
                          <a:effectLst/>
                        </a:rPr>
                        <a:t>Convivio navideño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R" sz="1100" u="none" strike="noStrike">
                          <a:effectLst/>
                        </a:rPr>
                        <a:t>1,257,700.00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3316834"/>
                  </a:ext>
                </a:extLst>
              </a:tr>
              <a:tr h="224192">
                <a:tc>
                  <a:txBody>
                    <a:bodyPr/>
                    <a:lstStyle/>
                    <a:p>
                      <a:pPr algn="l" fontAlgn="ctr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5202373"/>
                  </a:ext>
                </a:extLst>
              </a:tr>
              <a:tr h="266895">
                <a:tc>
                  <a:txBody>
                    <a:bodyPr/>
                    <a:lstStyle/>
                    <a:p>
                      <a:pPr algn="l" fontAlgn="ctr"/>
                      <a:r>
                        <a:rPr lang="es-CR" sz="1400" u="none" strike="noStrike">
                          <a:effectLst/>
                        </a:rPr>
                        <a:t>TOTAL PLANIFICADO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400" u="none" strike="noStrike">
                          <a:effectLst/>
                        </a:rPr>
                        <a:t>             1,257,700.00 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42204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3031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2B7B8-E22E-BA4B-8EB1-15C50C448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28663"/>
            <a:ext cx="9232746" cy="760924"/>
          </a:xfrm>
        </p:spPr>
        <p:txBody>
          <a:bodyPr>
            <a:normAutofit/>
          </a:bodyPr>
          <a:lstStyle/>
          <a:p>
            <a:r>
              <a:rPr lang="es-MX" dirty="0"/>
              <a:t>Actividades Desarrollo profesional:</a:t>
            </a:r>
            <a:endParaRPr lang="en-CR" dirty="0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0C919FD6-0C45-4B32-8BC1-8D41B8F654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498969"/>
              </p:ext>
            </p:extLst>
          </p:nvPr>
        </p:nvGraphicFramePr>
        <p:xfrm>
          <a:off x="142875" y="1743075"/>
          <a:ext cx="11533186" cy="4240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7188">
                  <a:extLst>
                    <a:ext uri="{9D8B030D-6E8A-4147-A177-3AD203B41FA5}">
                      <a16:colId xmlns:a16="http://schemas.microsoft.com/office/drawing/2014/main" val="2555363648"/>
                    </a:ext>
                  </a:extLst>
                </a:gridCol>
                <a:gridCol w="1627616">
                  <a:extLst>
                    <a:ext uri="{9D8B030D-6E8A-4147-A177-3AD203B41FA5}">
                      <a16:colId xmlns:a16="http://schemas.microsoft.com/office/drawing/2014/main" val="1643627655"/>
                    </a:ext>
                  </a:extLst>
                </a:gridCol>
                <a:gridCol w="2415993">
                  <a:extLst>
                    <a:ext uri="{9D8B030D-6E8A-4147-A177-3AD203B41FA5}">
                      <a16:colId xmlns:a16="http://schemas.microsoft.com/office/drawing/2014/main" val="996680029"/>
                    </a:ext>
                  </a:extLst>
                </a:gridCol>
                <a:gridCol w="1347869">
                  <a:extLst>
                    <a:ext uri="{9D8B030D-6E8A-4147-A177-3AD203B41FA5}">
                      <a16:colId xmlns:a16="http://schemas.microsoft.com/office/drawing/2014/main" val="1776923528"/>
                    </a:ext>
                  </a:extLst>
                </a:gridCol>
                <a:gridCol w="2034520">
                  <a:extLst>
                    <a:ext uri="{9D8B030D-6E8A-4147-A177-3AD203B41FA5}">
                      <a16:colId xmlns:a16="http://schemas.microsoft.com/office/drawing/2014/main" val="458793804"/>
                    </a:ext>
                  </a:extLst>
                </a:gridCol>
              </a:tblGrid>
              <a:tr h="742301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400" u="none" strike="noStrike">
                          <a:effectLst/>
                        </a:rPr>
                        <a:t>Presupuesto por Ejecutar    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400" u="none" strike="noStrike">
                          <a:effectLst/>
                        </a:rPr>
                        <a:t>        1,242,896.38 </a:t>
                      </a:r>
                      <a:endParaRPr lang="es-CR" sz="14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228" marR="9228" marT="9228" marB="0" anchor="ctr"/>
                </a:tc>
                <a:extLst>
                  <a:ext uri="{0D108BD9-81ED-4DB2-BD59-A6C34878D82A}">
                    <a16:rowId xmlns:a16="http://schemas.microsoft.com/office/drawing/2014/main" val="956355489"/>
                  </a:ext>
                </a:extLst>
              </a:tr>
              <a:tr h="213539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extLst>
                  <a:ext uri="{0D108BD9-81ED-4DB2-BD59-A6C34878D82A}">
                    <a16:rowId xmlns:a16="http://schemas.microsoft.com/office/drawing/2014/main" val="2403322210"/>
                  </a:ext>
                </a:extLst>
              </a:tr>
              <a:tr h="213539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Actividad desarrollada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Monto presupuestado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Total ejecutado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Monto sobrante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Observación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extLst>
                  <a:ext uri="{0D108BD9-81ED-4DB2-BD59-A6C34878D82A}">
                    <a16:rowId xmlns:a16="http://schemas.microsoft.com/office/drawing/2014/main" val="420804382"/>
                  </a:ext>
                </a:extLst>
              </a:tr>
              <a:tr h="762639">
                <a:tc>
                  <a:txBody>
                    <a:bodyPr/>
                    <a:lstStyle/>
                    <a:p>
                      <a:pPr algn="just" fontAlgn="ctr"/>
                      <a:r>
                        <a:rPr lang="es-CR" sz="1100" u="none" strike="noStrike">
                          <a:effectLst/>
                        </a:rPr>
                        <a:t>Taller: Experiencias creativas dirigida a 100 colegiados. Participantes 41 personas (08-08-2026)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1,184,117.30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200" u="none" strike="noStrike">
                          <a:effectLst/>
                        </a:rPr>
                        <a:t> ₡                                    1,179,307.78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200" u="none" strike="noStrike">
                          <a:effectLst/>
                        </a:rPr>
                        <a:t>                   4,809.52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extLst>
                  <a:ext uri="{0D108BD9-81ED-4DB2-BD59-A6C34878D82A}">
                    <a16:rowId xmlns:a16="http://schemas.microsoft.com/office/drawing/2014/main" val="397885888"/>
                  </a:ext>
                </a:extLst>
              </a:tr>
              <a:tr h="213539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                                     -   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extLst>
                  <a:ext uri="{0D108BD9-81ED-4DB2-BD59-A6C34878D82A}">
                    <a16:rowId xmlns:a16="http://schemas.microsoft.com/office/drawing/2014/main" val="2962532930"/>
                  </a:ext>
                </a:extLst>
              </a:tr>
              <a:tr h="254212">
                <a:tc>
                  <a:txBody>
                    <a:bodyPr/>
                    <a:lstStyle/>
                    <a:p>
                      <a:pPr algn="l" fontAlgn="b"/>
                      <a:r>
                        <a:rPr lang="es-CR" sz="1400" u="none" strike="noStrike">
                          <a:effectLst/>
                        </a:rPr>
                        <a:t>TOTAL EJECUTADO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400" u="none" strike="noStrike">
                          <a:effectLst/>
                        </a:rPr>
                        <a:t>             1,179,307.78 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extLst>
                  <a:ext uri="{0D108BD9-81ED-4DB2-BD59-A6C34878D82A}">
                    <a16:rowId xmlns:a16="http://schemas.microsoft.com/office/drawing/2014/main" val="2434221907"/>
                  </a:ext>
                </a:extLst>
              </a:tr>
              <a:tr h="213539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extLst>
                  <a:ext uri="{0D108BD9-81ED-4DB2-BD59-A6C34878D82A}">
                    <a16:rowId xmlns:a16="http://schemas.microsoft.com/office/drawing/2014/main" val="2996113749"/>
                  </a:ext>
                </a:extLst>
              </a:tr>
              <a:tr h="518594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400" u="none" strike="noStrike">
                          <a:effectLst/>
                        </a:rPr>
                        <a:t>Presupuesto por Ejecutar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600" u="none" strike="noStrike">
                          <a:effectLst/>
                        </a:rPr>
                        <a:t>                       -   </a:t>
                      </a:r>
                      <a:endParaRPr lang="es-CR" sz="16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u="none" strike="noStrike">
                          <a:effectLst/>
                        </a:rPr>
                        <a:t> 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u="none" strike="noStrike">
                          <a:effectLst/>
                        </a:rPr>
                        <a:t> 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extLst>
                  <a:ext uri="{0D108BD9-81ED-4DB2-BD59-A6C34878D82A}">
                    <a16:rowId xmlns:a16="http://schemas.microsoft.com/office/drawing/2014/main" val="3487019832"/>
                  </a:ext>
                </a:extLst>
              </a:tr>
              <a:tr h="213539"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extLst>
                  <a:ext uri="{0D108BD9-81ED-4DB2-BD59-A6C34878D82A}">
                    <a16:rowId xmlns:a16="http://schemas.microsoft.com/office/drawing/2014/main" val="2061017869"/>
                  </a:ext>
                </a:extLst>
              </a:tr>
              <a:tr h="213539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Actividad planificada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u="none" strike="noStrike">
                          <a:effectLst/>
                        </a:rPr>
                        <a:t>Monto presupuestado</a:t>
                      </a:r>
                      <a:endParaRPr lang="es-C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extLst>
                  <a:ext uri="{0D108BD9-81ED-4DB2-BD59-A6C34878D82A}">
                    <a16:rowId xmlns:a16="http://schemas.microsoft.com/office/drawing/2014/main" val="2561216238"/>
                  </a:ext>
                </a:extLst>
              </a:tr>
              <a:tr h="213539">
                <a:tc>
                  <a:txBody>
                    <a:bodyPr/>
                    <a:lstStyle/>
                    <a:p>
                      <a:pPr algn="just" fontAlgn="ctr"/>
                      <a:r>
                        <a:rPr lang="es-CR" sz="1100" u="none" strike="noStrike">
                          <a:effectLst/>
                        </a:rPr>
                        <a:t>Charla virtual: Metodologias digitales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R" sz="1100" u="none" strike="noStrike">
                          <a:effectLst/>
                        </a:rPr>
                        <a:t>0.00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extLst>
                  <a:ext uri="{0D108BD9-81ED-4DB2-BD59-A6C34878D82A}">
                    <a16:rowId xmlns:a16="http://schemas.microsoft.com/office/drawing/2014/main" val="1116173220"/>
                  </a:ext>
                </a:extLst>
              </a:tr>
              <a:tr h="213539">
                <a:tc>
                  <a:txBody>
                    <a:bodyPr/>
                    <a:lstStyle/>
                    <a:p>
                      <a:pPr algn="l" fontAlgn="ctr"/>
                      <a:r>
                        <a:rPr lang="es-CR" sz="1100" u="none" strike="noStrike">
                          <a:effectLst/>
                        </a:rPr>
                        <a:t>Charla virtual: Ley 9999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R" sz="1100" u="none" strike="noStrike">
                          <a:effectLst/>
                        </a:rPr>
                        <a:t>0.00</a:t>
                      </a:r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extLst>
                  <a:ext uri="{0D108BD9-81ED-4DB2-BD59-A6C34878D82A}">
                    <a16:rowId xmlns:a16="http://schemas.microsoft.com/office/drawing/2014/main" val="1742391889"/>
                  </a:ext>
                </a:extLst>
              </a:tr>
              <a:tr h="254212">
                <a:tc>
                  <a:txBody>
                    <a:bodyPr/>
                    <a:lstStyle/>
                    <a:p>
                      <a:pPr algn="l" fontAlgn="ctr"/>
                      <a:r>
                        <a:rPr lang="es-CR" sz="1400" u="none" strike="noStrike">
                          <a:effectLst/>
                        </a:rPr>
                        <a:t>TOTAL PLANIFICADO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400" u="none" strike="noStrike">
                          <a:effectLst/>
                        </a:rPr>
                        <a:t>                                    -   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8" marR="9228" marT="9228" marB="0" anchor="b"/>
                </a:tc>
                <a:extLst>
                  <a:ext uri="{0D108BD9-81ED-4DB2-BD59-A6C34878D82A}">
                    <a16:rowId xmlns:a16="http://schemas.microsoft.com/office/drawing/2014/main" val="2499063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7982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2B7B8-E22E-BA4B-8EB1-15C50C448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28663"/>
            <a:ext cx="9232746" cy="760924"/>
          </a:xfrm>
        </p:spPr>
        <p:txBody>
          <a:bodyPr>
            <a:normAutofit/>
          </a:bodyPr>
          <a:lstStyle/>
          <a:p>
            <a:r>
              <a:rPr lang="es-MX" dirty="0"/>
              <a:t>Asamblea:</a:t>
            </a:r>
            <a:endParaRPr lang="en-CR" dirty="0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712A0940-ADE7-4503-9346-503BF3323E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906113"/>
              </p:ext>
            </p:extLst>
          </p:nvPr>
        </p:nvGraphicFramePr>
        <p:xfrm>
          <a:off x="515938" y="1700213"/>
          <a:ext cx="11071224" cy="37290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10061">
                  <a:extLst>
                    <a:ext uri="{9D8B030D-6E8A-4147-A177-3AD203B41FA5}">
                      <a16:colId xmlns:a16="http://schemas.microsoft.com/office/drawing/2014/main" val="1554038706"/>
                    </a:ext>
                  </a:extLst>
                </a:gridCol>
                <a:gridCol w="2219130">
                  <a:extLst>
                    <a:ext uri="{9D8B030D-6E8A-4147-A177-3AD203B41FA5}">
                      <a16:colId xmlns:a16="http://schemas.microsoft.com/office/drawing/2014/main" val="1082884990"/>
                    </a:ext>
                  </a:extLst>
                </a:gridCol>
                <a:gridCol w="1591074">
                  <a:extLst>
                    <a:ext uri="{9D8B030D-6E8A-4147-A177-3AD203B41FA5}">
                      <a16:colId xmlns:a16="http://schemas.microsoft.com/office/drawing/2014/main" val="4289127776"/>
                    </a:ext>
                  </a:extLst>
                </a:gridCol>
                <a:gridCol w="2721574">
                  <a:extLst>
                    <a:ext uri="{9D8B030D-6E8A-4147-A177-3AD203B41FA5}">
                      <a16:colId xmlns:a16="http://schemas.microsoft.com/office/drawing/2014/main" val="33863957"/>
                    </a:ext>
                  </a:extLst>
                </a:gridCol>
                <a:gridCol w="1329385">
                  <a:extLst>
                    <a:ext uri="{9D8B030D-6E8A-4147-A177-3AD203B41FA5}">
                      <a16:colId xmlns:a16="http://schemas.microsoft.com/office/drawing/2014/main" val="1086813789"/>
                    </a:ext>
                  </a:extLst>
                </a:gridCol>
              </a:tblGrid>
              <a:tr h="762139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s-CR" sz="1600" u="none" strike="noStrike">
                          <a:effectLst/>
                        </a:rPr>
                        <a:t>ASAMBLEA</a:t>
                      </a:r>
                      <a:endParaRPr lang="es-CR" sz="1600" b="1" i="0" u="none" strike="noStrike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7834149"/>
                  </a:ext>
                </a:extLst>
              </a:tr>
              <a:tr h="762139">
                <a:tc>
                  <a:txBody>
                    <a:bodyPr/>
                    <a:lstStyle/>
                    <a:p>
                      <a:pPr algn="l" fontAlgn="ctr"/>
                      <a:r>
                        <a:rPr lang="es-CR" sz="1600" u="none" strike="noStrike">
                          <a:effectLst/>
                        </a:rPr>
                        <a:t> </a:t>
                      </a:r>
                      <a:endParaRPr lang="es-CR" sz="1600" b="1" i="0" u="none" strike="noStrike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600" u="none" strike="noStrike">
                          <a:effectLst/>
                        </a:rPr>
                        <a:t> </a:t>
                      </a:r>
                      <a:endParaRPr lang="es-CR" sz="1600" b="1" i="0" u="none" strike="noStrike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600" u="none" strike="noStrike">
                          <a:effectLst/>
                        </a:rPr>
                        <a:t> </a:t>
                      </a:r>
                      <a:endParaRPr lang="es-CR" sz="1600" b="1" i="0" u="none" strike="noStrike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570496"/>
                  </a:ext>
                </a:extLst>
              </a:tr>
              <a:tr h="762139">
                <a:tc>
                  <a:txBody>
                    <a:bodyPr/>
                    <a:lstStyle/>
                    <a:p>
                      <a:pPr algn="l" fontAlgn="ctr"/>
                      <a:r>
                        <a:rPr lang="es-CR" sz="1600" u="none" strike="noStrike">
                          <a:effectLst/>
                        </a:rPr>
                        <a:t>Presupuesto por ejecutar</a:t>
                      </a:r>
                      <a:endParaRPr lang="es-CR" sz="1600" b="1" i="0" u="none" strike="noStrike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600" u="none" strike="noStrike">
                          <a:effectLst/>
                        </a:rPr>
                        <a:t>5,526,702.30</a:t>
                      </a:r>
                      <a:endParaRPr lang="es-CR" sz="1600" b="1" i="0" u="none" strike="noStrike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600" u="none" strike="noStrike">
                          <a:effectLst/>
                        </a:rPr>
                        <a:t> </a:t>
                      </a:r>
                      <a:endParaRPr lang="es-CR" sz="1600" b="1" i="0" u="none" strike="noStrike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4891048"/>
                  </a:ext>
                </a:extLst>
              </a:tr>
              <a:tr h="762139">
                <a:tc>
                  <a:txBody>
                    <a:bodyPr/>
                    <a:lstStyle/>
                    <a:p>
                      <a:pPr algn="l" fontAlgn="ctr"/>
                      <a:r>
                        <a:rPr lang="es-CR" sz="1600" u="none" strike="noStrike">
                          <a:effectLst/>
                        </a:rPr>
                        <a:t> </a:t>
                      </a:r>
                      <a:endParaRPr lang="es-CR" sz="1600" b="1" i="0" u="none" strike="noStrike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600" u="none" strike="noStrike">
                          <a:effectLst/>
                        </a:rPr>
                        <a:t> </a:t>
                      </a:r>
                      <a:endParaRPr lang="es-CR" sz="1600" b="1" i="0" u="none" strike="noStrike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600" u="none" strike="noStrike">
                          <a:effectLst/>
                        </a:rPr>
                        <a:t> </a:t>
                      </a:r>
                      <a:endParaRPr lang="es-CR" sz="1600" b="1" i="0" u="none" strike="noStrike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17617412"/>
                  </a:ext>
                </a:extLst>
              </a:tr>
              <a:tr h="680481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400" u="none" strike="noStrike">
                          <a:effectLst/>
                        </a:rPr>
                        <a:t>Presupuesto a utilizarce </a:t>
                      </a:r>
                      <a:endParaRPr lang="es-CR" sz="14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400" u="none" strike="noStrike">
                          <a:effectLst/>
                        </a:rPr>
                        <a:t>                5,526,702.30 </a:t>
                      </a:r>
                      <a:endParaRPr lang="es-CR" sz="14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1" i="0" u="none" strike="noStrike">
                        <a:solidFill>
                          <a:srgbClr val="00206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>
                          <a:effectLst/>
                        </a:rPr>
                        <a:t> </a:t>
                      </a:r>
                      <a:endParaRPr lang="es-C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u="none" strike="noStrike" dirty="0">
                          <a:effectLst/>
                        </a:rPr>
                        <a:t> </a:t>
                      </a:r>
                      <a:endParaRPr lang="es-C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085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2918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69B0-367A-C04F-BBD8-870255651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5A23C-B835-594D-817D-7B27D4AB8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3068793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54C0C3F-32CC-DF46-8C4D-9C88E04D7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322739"/>
            <a:ext cx="4284889" cy="1824717"/>
          </a:xfrm>
        </p:spPr>
        <p:txBody>
          <a:bodyPr>
            <a:normAutofit/>
          </a:bodyPr>
          <a:lstStyle/>
          <a:p>
            <a:pPr algn="ctr"/>
            <a:r>
              <a:rPr lang="es-MX" sz="4000" dirty="0"/>
              <a:t>Muchas gracias</a:t>
            </a:r>
            <a:endParaRPr lang="en-CR" sz="40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C14B052-9A99-4549-AF88-69D460709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1588" y="1628775"/>
            <a:ext cx="6925974" cy="4619625"/>
          </a:xfrm>
        </p:spPr>
      </p:pic>
    </p:spTree>
    <p:extLst>
      <p:ext uri="{BB962C8B-B14F-4D97-AF65-F5344CB8AC3E}">
        <p14:creationId xmlns:p14="http://schemas.microsoft.com/office/powerpoint/2010/main" val="2363278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977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419</Words>
  <Application>Microsoft Office PowerPoint</Application>
  <PresentationFormat>Panorámica</PresentationFormat>
  <Paragraphs>157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Office Theme</vt:lpstr>
      <vt:lpstr>Informe de Tesorería 2026 Asamblea Junta Regional Turrialba</vt:lpstr>
      <vt:lpstr>Actividades desarrolladas de Enero a Agosto 2026</vt:lpstr>
      <vt:lpstr>Actividades Desarrollo personal:</vt:lpstr>
      <vt:lpstr>Actividades deportivas, culturales y recreativas:</vt:lpstr>
      <vt:lpstr>Actividades Jubilados:</vt:lpstr>
      <vt:lpstr>Actividades Desarrollo profesional:</vt:lpstr>
      <vt:lpstr>Asamblea:</vt:lpstr>
      <vt:lpstr>Presentación de PowerPoint</vt:lpstr>
      <vt:lpstr>Muchas gracias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Sugey Rodriguez Gonzalez</cp:lastModifiedBy>
  <cp:revision>51</cp:revision>
  <dcterms:created xsi:type="dcterms:W3CDTF">2025-09-29T21:43:53Z</dcterms:created>
  <dcterms:modified xsi:type="dcterms:W3CDTF">2026-09-10T13:09:25Z</dcterms:modified>
</cp:coreProperties>
</file>