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2" r:id="rId8"/>
    <p:sldId id="270" r:id="rId9"/>
    <p:sldId id="271" r:id="rId10"/>
    <p:sldId id="263" r:id="rId11"/>
    <p:sldId id="273" r:id="rId12"/>
    <p:sldId id="272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420"/>
    <a:srgbClr val="004C94"/>
    <a:srgbClr val="727B7B"/>
    <a:srgbClr val="4BA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6"/>
    <p:restoredTop sz="94665"/>
  </p:normalViewPr>
  <p:slideViewPr>
    <p:cSldViewPr snapToGrid="0" snapToObjects="1" showGuides="1">
      <p:cViewPr varScale="1">
        <p:scale>
          <a:sx n="56" d="100"/>
          <a:sy n="56" d="100"/>
        </p:scale>
        <p:origin x="98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37615DA-EE9F-AE49-BE8F-AA9A03F4D4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938" y="2830254"/>
            <a:ext cx="9144000" cy="2387600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5938" y="5730949"/>
            <a:ext cx="9144000" cy="742082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12344399" y="749300"/>
            <a:ext cx="4224339" cy="5740400"/>
          </a:xfrm>
          <a:custGeom>
            <a:avLst/>
            <a:gdLst>
              <a:gd name="connsiteX0" fmla="*/ 1665491 w 4224339"/>
              <a:gd name="connsiteY0" fmla="*/ 0 h 5740400"/>
              <a:gd name="connsiteX1" fmla="*/ 4224339 w 4224339"/>
              <a:gd name="connsiteY1" fmla="*/ 0 h 5740400"/>
              <a:gd name="connsiteX2" fmla="*/ 4224339 w 4224339"/>
              <a:gd name="connsiteY2" fmla="*/ 5740400 h 5740400"/>
              <a:gd name="connsiteX3" fmla="*/ 1665488 w 4224339"/>
              <a:gd name="connsiteY3" fmla="*/ 5740400 h 5740400"/>
              <a:gd name="connsiteX4" fmla="*/ 1459554 w 4224339"/>
              <a:gd name="connsiteY4" fmla="*/ 5615292 h 5740400"/>
              <a:gd name="connsiteX5" fmla="*/ 0 w 4224339"/>
              <a:gd name="connsiteY5" fmla="*/ 2870201 h 5740400"/>
              <a:gd name="connsiteX6" fmla="*/ 1459554 w 4224339"/>
              <a:gd name="connsiteY6" fmla="*/ 12511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339" h="5740400">
                <a:moveTo>
                  <a:pt x="1665491" y="0"/>
                </a:moveTo>
                <a:lnTo>
                  <a:pt x="4224339" y="0"/>
                </a:lnTo>
                <a:lnTo>
                  <a:pt x="4224339" y="5740400"/>
                </a:lnTo>
                <a:lnTo>
                  <a:pt x="1665488" y="5740400"/>
                </a:lnTo>
                <a:lnTo>
                  <a:pt x="1459554" y="5615292"/>
                </a:lnTo>
                <a:cubicBezTo>
                  <a:pt x="578964" y="5020377"/>
                  <a:pt x="0" y="4012901"/>
                  <a:pt x="0" y="2870201"/>
                </a:cubicBezTo>
                <a:cubicBezTo>
                  <a:pt x="0" y="1727501"/>
                  <a:pt x="578964" y="720025"/>
                  <a:pt x="1459554" y="125110"/>
                </a:cubicBezTo>
                <a:close/>
              </a:path>
            </a:pathLst>
          </a:custGeom>
          <a:solidFill>
            <a:srgbClr val="727B7B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9D6C4E0-2BDB-5340-A062-6CE8E86BD0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2693" y="384969"/>
            <a:ext cx="2453370" cy="198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1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8D1D05-0E8B-8342-BA86-03EF24E61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48300-35C2-5540-96FE-E282604F8E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B3ABC2-AECB-654A-B99E-8FED5352F452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937" y="1628776"/>
            <a:ext cx="11160125" cy="4860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85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22615A9-1723-7242-85C0-25FF53F5A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2328862"/>
            <a:ext cx="11160125" cy="223361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181600"/>
            <a:ext cx="10515600" cy="1278731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DDDBD2-B981-9248-ABB7-79549273C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85189" y="397669"/>
            <a:ext cx="1821621" cy="14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2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82DE93-9208-B140-9592-728241234B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EFF57C-1E7F-E548-BD02-B829EAFE32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76076F-3DF2-BF43-90A7-61F130050257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938" y="1628774"/>
            <a:ext cx="5400672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388" y="1628775"/>
            <a:ext cx="5400672" cy="4860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464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C58B6E-A790-D94F-B7A7-67D13C419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213C51-9E59-664F-8492-C8AA02C9DF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D2A82A-1A90-5D4D-AE42-8B617CAE0921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C9AE29-EEA9-6242-8FC5-08A88580365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DFC556-FB85-434B-A2F7-2F6D2EF745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0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87C7D1-5BC0-0544-BD61-D10B9DFF0A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C51003-7632-E249-9879-590D689D51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C24113-0FDF-B74E-A814-AB881F5DD788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226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252DEA-2A47-2A4C-AB2B-43D113BDB1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9B4296-0B7B-5246-A0F8-1F3C85555BBB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945AD5DC-2AB4-F94A-B14F-DCA602B4E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2248" y="0"/>
            <a:ext cx="4799752" cy="6522322"/>
          </a:xfrm>
          <a:custGeom>
            <a:avLst/>
            <a:gdLst>
              <a:gd name="connsiteX0" fmla="*/ 1665491 w 4224339"/>
              <a:gd name="connsiteY0" fmla="*/ 0 h 5740400"/>
              <a:gd name="connsiteX1" fmla="*/ 4224339 w 4224339"/>
              <a:gd name="connsiteY1" fmla="*/ 0 h 5740400"/>
              <a:gd name="connsiteX2" fmla="*/ 4224339 w 4224339"/>
              <a:gd name="connsiteY2" fmla="*/ 5740400 h 5740400"/>
              <a:gd name="connsiteX3" fmla="*/ 1665488 w 4224339"/>
              <a:gd name="connsiteY3" fmla="*/ 5740400 h 5740400"/>
              <a:gd name="connsiteX4" fmla="*/ 1459554 w 4224339"/>
              <a:gd name="connsiteY4" fmla="*/ 5615292 h 5740400"/>
              <a:gd name="connsiteX5" fmla="*/ 0 w 4224339"/>
              <a:gd name="connsiteY5" fmla="*/ 2870201 h 5740400"/>
              <a:gd name="connsiteX6" fmla="*/ 1459554 w 4224339"/>
              <a:gd name="connsiteY6" fmla="*/ 12511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339" h="5740400">
                <a:moveTo>
                  <a:pt x="1665491" y="0"/>
                </a:moveTo>
                <a:lnTo>
                  <a:pt x="4224339" y="0"/>
                </a:lnTo>
                <a:lnTo>
                  <a:pt x="4224339" y="5740400"/>
                </a:lnTo>
                <a:lnTo>
                  <a:pt x="1665488" y="5740400"/>
                </a:lnTo>
                <a:lnTo>
                  <a:pt x="1459554" y="5615292"/>
                </a:lnTo>
                <a:cubicBezTo>
                  <a:pt x="578964" y="5020377"/>
                  <a:pt x="0" y="4012901"/>
                  <a:pt x="0" y="2870201"/>
                </a:cubicBezTo>
                <a:cubicBezTo>
                  <a:pt x="0" y="1727501"/>
                  <a:pt x="578964" y="720025"/>
                  <a:pt x="1459554" y="125110"/>
                </a:cubicBezTo>
                <a:close/>
              </a:path>
            </a:pathLst>
          </a:custGeom>
          <a:noFill/>
          <a:ln w="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8C3EA4-4C46-2C47-9E92-6184594402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939" y="3073400"/>
            <a:ext cx="5668961" cy="34163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DFEF617-BC18-1844-870F-44B5EBC4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28662"/>
            <a:ext cx="5400675" cy="2090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3315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B01500-DEBD-4649-AA62-F4FDC6C5B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61BDB1-0CE2-DE43-9DCD-4672D706A9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B9AD56-3A37-844F-A405-EE5FCD4A5B1D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72866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7462" y="1628775"/>
            <a:ext cx="7054537" cy="4619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5938" y="2692400"/>
            <a:ext cx="3932237" cy="37972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41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C7B354-5530-9640-833A-32E6FD2620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77CF20-A96B-3C40-9ADF-ACE85A95DA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8DA2F9-7382-E449-BBD1-A41E551DAE32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2" y="736415"/>
            <a:ext cx="8923338" cy="531998"/>
          </a:xfrm>
        </p:spPr>
        <p:txBody>
          <a:bodyPr anchor="b"/>
          <a:lstStyle>
            <a:lvl1pPr>
              <a:defRPr sz="3200">
                <a:solidFill>
                  <a:srgbClr val="C6D42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5939" y="1628775"/>
            <a:ext cx="11160124" cy="48609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6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D5007E-7C25-204D-A6BF-50A7D9C17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D1D43A-9C13-A645-A2F2-521717C7C4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1852"/>
          <a:stretch/>
        </p:blipFill>
        <p:spPr>
          <a:xfrm>
            <a:off x="0" y="3556000"/>
            <a:ext cx="12192000" cy="330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64058A-F2D3-544C-891C-042332CBAD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718078" y="152929"/>
            <a:ext cx="1154594" cy="935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8BCD87-2BB1-4E48-B9D7-BE5D801D8DD0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0DF15E0-5BC2-4E4C-8DBA-F2EFD5E551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F3DE329-877B-464C-A2CA-3A68FDD36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5937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760B2128-4A76-5D42-A9CA-4CA53C7F61D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76000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18" name="Content Placeholder 14">
            <a:extLst>
              <a:ext uri="{FF2B5EF4-FFF2-40B4-BE49-F238E27FC236}">
                <a16:creationId xmlns:a16="http://schemas.microsoft.com/office/drawing/2014/main" id="{DA3D99B3-A00E-DC44-9BBE-66A1599338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36063" y="1628775"/>
            <a:ext cx="3240000" cy="2308225"/>
          </a:xfrm>
          <a:solidFill>
            <a:schemeClr val="bg1"/>
          </a:solidFill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D90E241-718D-7B4F-95F3-45EF1551C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76001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D1FC3AD-DABD-CD4A-8DB6-38D0ACF1B9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6064" y="4068762"/>
            <a:ext cx="3239999" cy="2420938"/>
          </a:xfrm>
        </p:spPr>
        <p:txBody>
          <a:bodyPr anchor="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 algn="ctr">
              <a:buNone/>
              <a:defRPr>
                <a:solidFill>
                  <a:schemeClr val="bg1"/>
                </a:solidFill>
              </a:defRPr>
            </a:lvl3pPr>
            <a:lvl4pPr algn="ctr">
              <a:buNone/>
              <a:defRPr>
                <a:solidFill>
                  <a:schemeClr val="bg1"/>
                </a:solidFill>
              </a:defRPr>
            </a:lvl4pPr>
            <a:lvl5pPr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8375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E891474-F266-7E41-A874-6FD6DB692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4E732D-C81A-264F-96B6-55F4140ABB3D}"/>
              </a:ext>
            </a:extLst>
          </p:cNvPr>
          <p:cNvSpPr txBox="1"/>
          <p:nvPr userDrawn="1"/>
        </p:nvSpPr>
        <p:spPr>
          <a:xfrm>
            <a:off x="9589054" y="6581960"/>
            <a:ext cx="208700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CR" sz="1000" dirty="0">
                <a:solidFill>
                  <a:srgbClr val="004C94"/>
                </a:solidFill>
                <a:latin typeface="Century Gothic" panose="020B0502020202020204" pitchFamily="34" charset="0"/>
              </a:rPr>
              <a:t>www.colypro.com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C43C5-7061-EF4C-9DE9-4878DF5044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43085" y="2552700"/>
            <a:ext cx="250583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1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728663"/>
            <a:ext cx="8041654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635538"/>
            <a:ext cx="11160125" cy="4854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656272" y="-923026"/>
            <a:ext cx="569343" cy="569343"/>
          </a:xfrm>
          <a:prstGeom prst="rect">
            <a:avLst/>
          </a:prstGeom>
          <a:solidFill>
            <a:srgbClr val="4BA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493034" y="-923026"/>
            <a:ext cx="569343" cy="569343"/>
          </a:xfrm>
          <a:prstGeom prst="rect">
            <a:avLst/>
          </a:prstGeom>
          <a:solidFill>
            <a:srgbClr val="C6D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433313" y="-923026"/>
            <a:ext cx="569343" cy="569343"/>
          </a:xfrm>
          <a:prstGeom prst="rect">
            <a:avLst/>
          </a:prstGeom>
          <a:solidFill>
            <a:srgbClr val="72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261449" y="-923026"/>
            <a:ext cx="569343" cy="569343"/>
          </a:xfrm>
          <a:prstGeom prst="rect">
            <a:avLst/>
          </a:prstGeom>
          <a:solidFill>
            <a:srgbClr val="004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6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C94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Century Gothic" charset="0"/>
          <a:ea typeface="Century Gothic" charset="0"/>
          <a:cs typeface="Century 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3" orient="horz" pos="459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6" pos="7355" userDrawn="1">
          <p15:clr>
            <a:srgbClr val="F26B43"/>
          </p15:clr>
        </p15:guide>
        <p15:guide id="7" pos="3727" userDrawn="1">
          <p15:clr>
            <a:srgbClr val="F26B43"/>
          </p15:clr>
        </p15:guide>
        <p15:guide id="8" pos="3953" userDrawn="1">
          <p15:clr>
            <a:srgbClr val="F26B43"/>
          </p15:clr>
        </p15:guide>
        <p15:guide id="9" orient="horz" pos="799" userDrawn="1">
          <p15:clr>
            <a:srgbClr val="F26B43"/>
          </p15:clr>
        </p15:guide>
        <p15:guide id="10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328782E-8FCE-6244-9AB5-4C7B651F4B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Informe</a:t>
            </a:r>
            <a:br>
              <a:rPr lang="es-ES" dirty="0"/>
            </a:br>
            <a:r>
              <a:rPr lang="es-ES" dirty="0"/>
              <a:t>Fiscal Regional</a:t>
            </a:r>
            <a:endParaRPr lang="en-CR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6A2BC9A-D20F-264B-9832-F4C9946A2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b="1" dirty="0"/>
              <a:t>Junta Regional de Turrialba</a:t>
            </a:r>
            <a:endParaRPr lang="en-CR" sz="2400" b="1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E73AF0D-DEAA-064E-83A7-90EE6C1D04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942261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5A7B-3283-914E-9E4A-7429890E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BCBCA-ECE8-6649-B099-92D41C4B8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3600" b="1" dirty="0"/>
              <a:t>Periodos:</a:t>
            </a:r>
          </a:p>
          <a:p>
            <a:pPr marL="0" indent="0">
              <a:buNone/>
            </a:pPr>
            <a:r>
              <a:rPr lang="es-ES" sz="3600" b="1" dirty="0"/>
              <a:t> </a:t>
            </a:r>
          </a:p>
          <a:p>
            <a:pPr marL="457200" lvl="1" indent="0">
              <a:buNone/>
            </a:pPr>
            <a:r>
              <a:rPr lang="es-ES" sz="3600" b="1" dirty="0"/>
              <a:t>Agosto 2025 a Diciembre 2025</a:t>
            </a:r>
          </a:p>
          <a:p>
            <a:pPr marL="457200" lvl="1" indent="0">
              <a:buNone/>
            </a:pPr>
            <a:endParaRPr lang="es-ES" sz="3600" b="1" dirty="0"/>
          </a:p>
          <a:p>
            <a:pPr marL="457200" lvl="1" indent="0">
              <a:buNone/>
            </a:pPr>
            <a:r>
              <a:rPr lang="es-ES" sz="3600" b="1" dirty="0"/>
              <a:t>Enero 2026 a Julio 2026</a:t>
            </a:r>
          </a:p>
          <a:p>
            <a:endParaRPr lang="en-CR" dirty="0"/>
          </a:p>
        </p:txBody>
      </p:sp>
    </p:spTree>
    <p:extLst>
      <p:ext uri="{BB962C8B-B14F-4D97-AF65-F5344CB8AC3E}">
        <p14:creationId xmlns:p14="http://schemas.microsoft.com/office/powerpoint/2010/main" val="300154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18B41D-47BF-C471-2E12-8FB29A099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397636"/>
              </p:ext>
            </p:extLst>
          </p:nvPr>
        </p:nvGraphicFramePr>
        <p:xfrm>
          <a:off x="1028700" y="2238375"/>
          <a:ext cx="954405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525">
                  <a:extLst>
                    <a:ext uri="{9D8B030D-6E8A-4147-A177-3AD203B41FA5}">
                      <a16:colId xmlns:a16="http://schemas.microsoft.com/office/drawing/2014/main" val="3158391044"/>
                    </a:ext>
                  </a:extLst>
                </a:gridCol>
                <a:gridCol w="1522095">
                  <a:extLst>
                    <a:ext uri="{9D8B030D-6E8A-4147-A177-3AD203B41FA5}">
                      <a16:colId xmlns:a16="http://schemas.microsoft.com/office/drawing/2014/main" val="62655443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4254174154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694703650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955215718"/>
                    </a:ext>
                  </a:extLst>
                </a:gridCol>
              </a:tblGrid>
              <a:tr h="223731">
                <a:tc rowSpan="2">
                  <a:txBody>
                    <a:bodyPr/>
                    <a:lstStyle/>
                    <a:p>
                      <a:pPr algn="ctr"/>
                      <a:r>
                        <a:rPr lang="es-CR" sz="2800" b="1" dirty="0"/>
                        <a:t>Periodo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Acuerdos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785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Ejecutados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En Proceso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No ejecutado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7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R" sz="2000" dirty="0"/>
                        <a:t>Agosto – Diciembre</a:t>
                      </a:r>
                    </a:p>
                    <a:p>
                      <a:pPr algn="ctr"/>
                      <a:r>
                        <a:rPr lang="es-CR" sz="20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27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13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0A0C1-77A0-AF13-E0BC-EEFE02AC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27534D4-B0B3-66AE-4FEB-12A07B4DB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537562"/>
              </p:ext>
            </p:extLst>
          </p:nvPr>
        </p:nvGraphicFramePr>
        <p:xfrm>
          <a:off x="1028700" y="2238375"/>
          <a:ext cx="954405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5525">
                  <a:extLst>
                    <a:ext uri="{9D8B030D-6E8A-4147-A177-3AD203B41FA5}">
                      <a16:colId xmlns:a16="http://schemas.microsoft.com/office/drawing/2014/main" val="3158391044"/>
                    </a:ext>
                  </a:extLst>
                </a:gridCol>
                <a:gridCol w="1522095">
                  <a:extLst>
                    <a:ext uri="{9D8B030D-6E8A-4147-A177-3AD203B41FA5}">
                      <a16:colId xmlns:a16="http://schemas.microsoft.com/office/drawing/2014/main" val="62655443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4254174154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694703650"/>
                    </a:ext>
                  </a:extLst>
                </a:gridCol>
                <a:gridCol w="1908810">
                  <a:extLst>
                    <a:ext uri="{9D8B030D-6E8A-4147-A177-3AD203B41FA5}">
                      <a16:colId xmlns:a16="http://schemas.microsoft.com/office/drawing/2014/main" val="955215718"/>
                    </a:ext>
                  </a:extLst>
                </a:gridCol>
              </a:tblGrid>
              <a:tr h="223731">
                <a:tc rowSpan="2">
                  <a:txBody>
                    <a:bodyPr/>
                    <a:lstStyle/>
                    <a:p>
                      <a:pPr algn="ctr"/>
                      <a:r>
                        <a:rPr lang="es-CR" sz="2800" b="1" dirty="0"/>
                        <a:t>Periodo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Acuerdos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785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Ejecutados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En Proceso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No ejecutado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7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R" sz="2000" dirty="0"/>
                        <a:t>Enero – julio</a:t>
                      </a:r>
                    </a:p>
                    <a:p>
                      <a:pPr algn="ctr"/>
                      <a:r>
                        <a:rPr lang="es-CR" sz="20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4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27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34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B7B8-E22E-BA4B-8EB1-15C50C44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481138"/>
            <a:ext cx="8041654" cy="53975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Periodo 2025</a:t>
            </a:r>
            <a:endParaRPr lang="en-CR" sz="3600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A9982E93-1B3D-0E87-C545-9DEE9E7E15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605972"/>
              </p:ext>
            </p:extLst>
          </p:nvPr>
        </p:nvGraphicFramePr>
        <p:xfrm>
          <a:off x="582613" y="2872740"/>
          <a:ext cx="1116012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062">
                  <a:extLst>
                    <a:ext uri="{9D8B030D-6E8A-4147-A177-3AD203B41FA5}">
                      <a16:colId xmlns:a16="http://schemas.microsoft.com/office/drawing/2014/main" val="2278206281"/>
                    </a:ext>
                  </a:extLst>
                </a:gridCol>
                <a:gridCol w="5580062">
                  <a:extLst>
                    <a:ext uri="{9D8B030D-6E8A-4147-A177-3AD203B41FA5}">
                      <a16:colId xmlns:a16="http://schemas.microsoft.com/office/drawing/2014/main" val="3648399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Temas de fiscalía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5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Denuncias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4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Acompañamientos a eventos  regionales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4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35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EB234-2DC3-B0CF-C0D2-361BBB5E5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D08A3-70BC-0ACB-7DCC-E98D5A005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481138"/>
            <a:ext cx="8041654" cy="539750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Periodo 2026</a:t>
            </a:r>
            <a:endParaRPr lang="en-CR" sz="3600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8EFE4CD5-384E-184F-2942-40FE4F3743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752949"/>
              </p:ext>
            </p:extLst>
          </p:nvPr>
        </p:nvGraphicFramePr>
        <p:xfrm>
          <a:off x="515938" y="3105150"/>
          <a:ext cx="1116012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062">
                  <a:extLst>
                    <a:ext uri="{9D8B030D-6E8A-4147-A177-3AD203B41FA5}">
                      <a16:colId xmlns:a16="http://schemas.microsoft.com/office/drawing/2014/main" val="2278206281"/>
                    </a:ext>
                  </a:extLst>
                </a:gridCol>
                <a:gridCol w="5580062">
                  <a:extLst>
                    <a:ext uri="{9D8B030D-6E8A-4147-A177-3AD203B41FA5}">
                      <a16:colId xmlns:a16="http://schemas.microsoft.com/office/drawing/2014/main" val="3648399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Temas de fiscalía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5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Denuncias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4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CR" sz="3200" dirty="0"/>
                        <a:t>Acompañamientos a eventos  regionales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45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13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1D17-96D6-7545-8EC8-717BE3CE5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8" y="1786256"/>
            <a:ext cx="11451272" cy="539750"/>
          </a:xfrm>
        </p:spPr>
        <p:txBody>
          <a:bodyPr>
            <a:noAutofit/>
          </a:bodyPr>
          <a:lstStyle/>
          <a:p>
            <a:r>
              <a:rPr lang="es-ES" sz="3600" dirty="0"/>
              <a:t>Consulta solicitada sobre cambios al centro de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 recreo.</a:t>
            </a:r>
            <a:endParaRPr lang="en-CR" sz="3600" dirty="0"/>
          </a:p>
        </p:txBody>
      </p:sp>
    </p:spTree>
    <p:extLst>
      <p:ext uri="{BB962C8B-B14F-4D97-AF65-F5344CB8AC3E}">
        <p14:creationId xmlns:p14="http://schemas.microsoft.com/office/powerpoint/2010/main" val="85586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BA8AF-E657-DFEE-3BBA-D1143AAB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2708-C135-5D4E-087F-01491DEE1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8" y="2927985"/>
            <a:ext cx="11451272" cy="539750"/>
          </a:xfrm>
        </p:spPr>
        <p:txBody>
          <a:bodyPr>
            <a:noAutofit/>
          </a:bodyPr>
          <a:lstStyle/>
          <a:p>
            <a:r>
              <a:rPr lang="es-ES" sz="3600" dirty="0"/>
              <a:t>Consulta solicitada sobre cambios al centro de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 recreo.</a:t>
            </a:r>
            <a:br>
              <a:rPr lang="es-ES" sz="3600" dirty="0"/>
            </a:br>
            <a:br>
              <a:rPr lang="es-ES" sz="3600" dirty="0"/>
            </a:br>
            <a:br>
              <a:rPr lang="es-ES" sz="3600" dirty="0"/>
            </a:br>
            <a:r>
              <a:rPr lang="es-ES" dirty="0"/>
              <a:t>Se trabaja mediante dos insumos:</a:t>
            </a:r>
            <a:br>
              <a:rPr lang="es-ES" dirty="0"/>
            </a:br>
            <a:r>
              <a:rPr lang="es-ES" dirty="0"/>
              <a:t>1. Un </a:t>
            </a:r>
            <a:r>
              <a:rPr lang="es-ES" dirty="0" err="1"/>
              <a:t>forms</a:t>
            </a:r>
            <a:r>
              <a:rPr lang="es-ES" dirty="0"/>
              <a:t> que se compartió a los colegiados mediante los representantes institucionales.</a:t>
            </a:r>
            <a:endParaRPr lang="en-CR" sz="3600" dirty="0"/>
          </a:p>
        </p:txBody>
      </p:sp>
    </p:spTree>
    <p:extLst>
      <p:ext uri="{BB962C8B-B14F-4D97-AF65-F5344CB8AC3E}">
        <p14:creationId xmlns:p14="http://schemas.microsoft.com/office/powerpoint/2010/main" val="224462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4BB0D-5CA4-A1D7-3C7B-0E20A44FD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BEC5-A4E2-D38B-6F27-972F6B156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8" y="3197860"/>
            <a:ext cx="11451272" cy="539750"/>
          </a:xfrm>
        </p:spPr>
        <p:txBody>
          <a:bodyPr>
            <a:noAutofit/>
          </a:bodyPr>
          <a:lstStyle/>
          <a:p>
            <a:r>
              <a:rPr lang="es-ES" sz="3600" dirty="0"/>
              <a:t>Consulta solicitada sobre cambios al centro de</a:t>
            </a:r>
            <a:br>
              <a:rPr lang="es-ES" sz="3600" dirty="0"/>
            </a:br>
            <a:br>
              <a:rPr lang="es-ES" sz="3600" dirty="0"/>
            </a:br>
            <a:r>
              <a:rPr lang="es-ES" sz="3600" dirty="0"/>
              <a:t> recreo.</a:t>
            </a:r>
            <a:br>
              <a:rPr lang="es-ES" sz="3600" dirty="0"/>
            </a:br>
            <a:br>
              <a:rPr lang="es-ES" sz="3600" dirty="0"/>
            </a:br>
            <a:br>
              <a:rPr lang="es-ES" sz="3600" dirty="0"/>
            </a:br>
            <a:r>
              <a:rPr lang="es-ES" dirty="0"/>
              <a:t>Se trabaja mediante dos insumos:</a:t>
            </a:r>
            <a:br>
              <a:rPr lang="es-ES" dirty="0"/>
            </a:br>
            <a:r>
              <a:rPr lang="es-ES" dirty="0"/>
              <a:t>1. Un </a:t>
            </a:r>
            <a:r>
              <a:rPr lang="es-ES" dirty="0" err="1"/>
              <a:t>forms</a:t>
            </a:r>
            <a:r>
              <a:rPr lang="es-ES" dirty="0"/>
              <a:t> que se compartió a los colegiados mediante los representantes institucionales.</a:t>
            </a:r>
            <a:br>
              <a:rPr lang="es-ES" dirty="0"/>
            </a:br>
            <a:br>
              <a:rPr lang="es-ES" dirty="0"/>
            </a:br>
            <a:r>
              <a:rPr lang="es-ES" dirty="0"/>
              <a:t>2. Visita de la fiscalía al centro de recreo.</a:t>
            </a:r>
            <a:endParaRPr lang="en-CR" sz="3600" dirty="0"/>
          </a:p>
        </p:txBody>
      </p:sp>
    </p:spTree>
    <p:extLst>
      <p:ext uri="{BB962C8B-B14F-4D97-AF65-F5344CB8AC3E}">
        <p14:creationId xmlns:p14="http://schemas.microsoft.com/office/powerpoint/2010/main" val="2350892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61B2375-C117-164C-9CC5-522C90407E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464" r="25464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1243B-9742-CF4B-B7BC-C13547DF5A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2DADB0-1CBC-8042-87EF-3CD39D463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0043"/>
            <a:ext cx="5400675" cy="2090737"/>
          </a:xfrm>
        </p:spPr>
        <p:txBody>
          <a:bodyPr/>
          <a:lstStyle/>
          <a:p>
            <a:r>
              <a:rPr lang="es-ES" dirty="0"/>
              <a:t>Que se propuso por parte de los colegiados.</a:t>
            </a:r>
            <a:endParaRPr lang="en-C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BC27F8-76B3-AB34-7668-1D7C1A95B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925240"/>
            <a:ext cx="7392248" cy="461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1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1FE71-23AE-1033-AA00-3BFE1B5EC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50B95C6-FE1F-83EB-77D6-AB8BD9287B3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464" r="25464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C8E75-E8B1-F61B-BED0-B3786A6BE1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5C9F21-4B5C-A8D8-C45D-CF849A80F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0043"/>
            <a:ext cx="5400675" cy="2090737"/>
          </a:xfrm>
        </p:spPr>
        <p:txBody>
          <a:bodyPr/>
          <a:lstStyle/>
          <a:p>
            <a:r>
              <a:rPr lang="es-ES" dirty="0"/>
              <a:t>Que se propuso por parte de los colegiados.</a:t>
            </a:r>
            <a:endParaRPr lang="en-C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E425F7B-1531-E920-8707-0C6CC8B24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4520"/>
            <a:ext cx="7392248" cy="48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77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E1026-3593-9F87-596B-95E29498C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8D10E18-4F58-5EA4-75CC-44F49D7F26E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464" r="25464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1E620-42C3-1EBD-DB9C-E8A2A0DD1D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A46E60-EAAB-F81A-56BC-429571B34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0043"/>
            <a:ext cx="5400675" cy="2090737"/>
          </a:xfrm>
        </p:spPr>
        <p:txBody>
          <a:bodyPr/>
          <a:lstStyle/>
          <a:p>
            <a:r>
              <a:rPr lang="es-ES" dirty="0"/>
              <a:t>Que se propuso por parte de los colegiados.</a:t>
            </a:r>
            <a:endParaRPr lang="en-C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86471CE-8C87-FB3E-C454-36FE585FF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85315"/>
            <a:ext cx="7392248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9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186C6A4-AE1A-229F-4CA6-C5649E5EB644}"/>
              </a:ext>
            </a:extLst>
          </p:cNvPr>
          <p:cNvSpPr txBox="1"/>
          <p:nvPr/>
        </p:nvSpPr>
        <p:spPr>
          <a:xfrm>
            <a:off x="2548890" y="1611630"/>
            <a:ext cx="7383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3600" b="1" dirty="0">
                <a:solidFill>
                  <a:schemeClr val="bg1"/>
                </a:solidFill>
              </a:rPr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754977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210</Words>
  <Application>Microsoft Office PowerPoint</Application>
  <PresentationFormat>Panorámica</PresentationFormat>
  <Paragraphs>52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Office Theme</vt:lpstr>
      <vt:lpstr>Informe Fiscal Regional</vt:lpstr>
      <vt:lpstr>Presentación de PowerPoint</vt:lpstr>
      <vt:lpstr>Presentación de PowerPoint</vt:lpstr>
      <vt:lpstr>Presentación de PowerPoint</vt:lpstr>
      <vt:lpstr>Periodo 2025</vt:lpstr>
      <vt:lpstr>Periodo 2026</vt:lpstr>
      <vt:lpstr>Consulta solicitada sobre cambios al centro de   recreo.</vt:lpstr>
      <vt:lpstr>Consulta solicitada sobre cambios al centro de   recreo.   Se trabaja mediante dos insumos: 1. Un forms que se compartió a los colegiados mediante los representantes institucionales.</vt:lpstr>
      <vt:lpstr>Consulta solicitada sobre cambios al centro de   recreo.   Se trabaja mediante dos insumos: 1. Un forms que se compartió a los colegiados mediante los representantes institucionales.  2. Visita de la fiscalía al centro de recreo.</vt:lpstr>
      <vt:lpstr>Que se propuso por parte de los colegiados.</vt:lpstr>
      <vt:lpstr>Que se propuso por parte de los colegiados.</vt:lpstr>
      <vt:lpstr>Que se propuso por parte de los colegiados.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Javier Quiros Paniagua</cp:lastModifiedBy>
  <cp:revision>45</cp:revision>
  <dcterms:created xsi:type="dcterms:W3CDTF">2025-09-29T21:43:53Z</dcterms:created>
  <dcterms:modified xsi:type="dcterms:W3CDTF">2026-09-14T04:07:59Z</dcterms:modified>
</cp:coreProperties>
</file>