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70" r:id="rId4"/>
    <p:sldId id="268" r:id="rId5"/>
    <p:sldId id="271" r:id="rId6"/>
    <p:sldId id="269" r:id="rId7"/>
    <p:sldId id="272" r:id="rId8"/>
    <p:sldId id="273" r:id="rId9"/>
    <p:sldId id="274" r:id="rId10"/>
    <p:sldId id="275" r:id="rId11"/>
    <p:sldId id="276" r:id="rId12"/>
    <p:sldId id="277" r:id="rId13"/>
    <p:sldId id="278" r:id="rId14"/>
    <p:sldId id="279" r:id="rId15"/>
    <p:sldId id="280" r:id="rId16"/>
    <p:sldId id="281" r:id="rId17"/>
    <p:sldId id="282" r:id="rId18"/>
    <p:sldId id="283" r:id="rId19"/>
    <p:sldId id="284" r:id="rId20"/>
    <p:sldId id="285" r:id="rId21"/>
    <p:sldId id="286" r:id="rId22"/>
    <p:sldId id="288" r:id="rId23"/>
    <p:sldId id="289" r:id="rId24"/>
    <p:sldId id="290" r:id="rId25"/>
    <p:sldId id="291" r:id="rId26"/>
    <p:sldId id="28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6D420"/>
    <a:srgbClr val="004C94"/>
    <a:srgbClr val="727B7B"/>
    <a:srgbClr val="4BA6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96"/>
    <p:restoredTop sz="94665"/>
  </p:normalViewPr>
  <p:slideViewPr>
    <p:cSldViewPr snapToGrid="0" snapToObjects="1" showGuides="1">
      <p:cViewPr varScale="1">
        <p:scale>
          <a:sx n="62" d="100"/>
          <a:sy n="62" d="100"/>
        </p:scale>
        <p:origin x="42"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137615DA-EE9F-AE49-BE8F-AA9A03F4D4DD}"/>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ctrTitle"/>
          </p:nvPr>
        </p:nvSpPr>
        <p:spPr>
          <a:xfrm>
            <a:off x="515938" y="2830254"/>
            <a:ext cx="9144000" cy="2387600"/>
          </a:xfrm>
        </p:spPr>
        <p:txBody>
          <a:bodyPr anchor="ctr"/>
          <a:lstStyle>
            <a:lvl1pPr algn="l">
              <a:defRPr sz="6000"/>
            </a:lvl1pPr>
          </a:lstStyle>
          <a:p>
            <a:r>
              <a:rPr lang="en-US" dirty="0"/>
              <a:t>Click to edit Master title style</a:t>
            </a:r>
          </a:p>
        </p:txBody>
      </p:sp>
      <p:sp>
        <p:nvSpPr>
          <p:cNvPr id="3" name="Subtitle 2"/>
          <p:cNvSpPr>
            <a:spLocks noGrp="1"/>
          </p:cNvSpPr>
          <p:nvPr>
            <p:ph type="subTitle" idx="1"/>
          </p:nvPr>
        </p:nvSpPr>
        <p:spPr>
          <a:xfrm>
            <a:off x="515938" y="5730949"/>
            <a:ext cx="9144000" cy="742082"/>
          </a:xfrm>
        </p:spPr>
        <p:txBody>
          <a:bodyPr/>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0" name="Picture Placeholder 19"/>
          <p:cNvSpPr>
            <a:spLocks noGrp="1"/>
          </p:cNvSpPr>
          <p:nvPr>
            <p:ph type="pic" sz="quarter" idx="11"/>
          </p:nvPr>
        </p:nvSpPr>
        <p:spPr>
          <a:xfrm>
            <a:off x="12344399" y="749300"/>
            <a:ext cx="4224339" cy="5740400"/>
          </a:xfrm>
          <a:custGeom>
            <a:avLst/>
            <a:gdLst>
              <a:gd name="connsiteX0" fmla="*/ 1665491 w 4224339"/>
              <a:gd name="connsiteY0" fmla="*/ 0 h 5740400"/>
              <a:gd name="connsiteX1" fmla="*/ 4224339 w 4224339"/>
              <a:gd name="connsiteY1" fmla="*/ 0 h 5740400"/>
              <a:gd name="connsiteX2" fmla="*/ 4224339 w 4224339"/>
              <a:gd name="connsiteY2" fmla="*/ 5740400 h 5740400"/>
              <a:gd name="connsiteX3" fmla="*/ 1665488 w 4224339"/>
              <a:gd name="connsiteY3" fmla="*/ 5740400 h 5740400"/>
              <a:gd name="connsiteX4" fmla="*/ 1459554 w 4224339"/>
              <a:gd name="connsiteY4" fmla="*/ 5615292 h 5740400"/>
              <a:gd name="connsiteX5" fmla="*/ 0 w 4224339"/>
              <a:gd name="connsiteY5" fmla="*/ 2870201 h 5740400"/>
              <a:gd name="connsiteX6" fmla="*/ 1459554 w 4224339"/>
              <a:gd name="connsiteY6" fmla="*/ 125110 h 574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24339" h="5740400">
                <a:moveTo>
                  <a:pt x="1665491" y="0"/>
                </a:moveTo>
                <a:lnTo>
                  <a:pt x="4224339" y="0"/>
                </a:lnTo>
                <a:lnTo>
                  <a:pt x="4224339" y="5740400"/>
                </a:lnTo>
                <a:lnTo>
                  <a:pt x="1665488" y="5740400"/>
                </a:lnTo>
                <a:lnTo>
                  <a:pt x="1459554" y="5615292"/>
                </a:lnTo>
                <a:cubicBezTo>
                  <a:pt x="578964" y="5020377"/>
                  <a:pt x="0" y="4012901"/>
                  <a:pt x="0" y="2870201"/>
                </a:cubicBezTo>
                <a:cubicBezTo>
                  <a:pt x="0" y="1727501"/>
                  <a:pt x="578964" y="720025"/>
                  <a:pt x="1459554" y="125110"/>
                </a:cubicBezTo>
                <a:close/>
              </a:path>
            </a:pathLst>
          </a:custGeom>
          <a:solidFill>
            <a:srgbClr val="727B7B"/>
          </a:solidFill>
          <a:ln>
            <a:noFill/>
          </a:ln>
        </p:spPr>
        <p:txBody>
          <a:bodyPr wrap="square" anchor="ctr">
            <a:noAutofit/>
          </a:bodyPr>
          <a:lstStyle>
            <a:lvl1pPr marL="0" indent="0" algn="ctr">
              <a:buNone/>
              <a:defRPr/>
            </a:lvl1pPr>
          </a:lstStyle>
          <a:p>
            <a:endParaRPr lang="en-US"/>
          </a:p>
        </p:txBody>
      </p:sp>
      <p:pic>
        <p:nvPicPr>
          <p:cNvPr id="19" name="Picture 18">
            <a:extLst>
              <a:ext uri="{FF2B5EF4-FFF2-40B4-BE49-F238E27FC236}">
                <a16:creationId xmlns:a16="http://schemas.microsoft.com/office/drawing/2014/main" id="{29D6C4E0-2BDB-5340-A062-6CE8E86BD00F}"/>
              </a:ext>
            </a:extLst>
          </p:cNvPr>
          <p:cNvPicPr>
            <a:picLocks noChangeAspect="1"/>
          </p:cNvPicPr>
          <p:nvPr userDrawn="1"/>
        </p:nvPicPr>
        <p:blipFill>
          <a:blip r:embed="rId3"/>
          <a:stretch>
            <a:fillRect/>
          </a:stretch>
        </p:blipFill>
        <p:spPr>
          <a:xfrm>
            <a:off x="9222693" y="384969"/>
            <a:ext cx="2453370" cy="1989460"/>
          </a:xfrm>
          <a:prstGeom prst="rect">
            <a:avLst/>
          </a:prstGeom>
        </p:spPr>
      </p:pic>
    </p:spTree>
    <p:extLst>
      <p:ext uri="{BB962C8B-B14F-4D97-AF65-F5344CB8AC3E}">
        <p14:creationId xmlns:p14="http://schemas.microsoft.com/office/powerpoint/2010/main" val="1881319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5D5007E-7C25-204D-A6BF-50A7D9C1762F}"/>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23" name="Picture 22">
            <a:extLst>
              <a:ext uri="{FF2B5EF4-FFF2-40B4-BE49-F238E27FC236}">
                <a16:creationId xmlns:a16="http://schemas.microsoft.com/office/drawing/2014/main" id="{37D1D43A-9C13-A645-A2F2-521717C7C43B}"/>
              </a:ext>
            </a:extLst>
          </p:cNvPr>
          <p:cNvPicPr>
            <a:picLocks noChangeAspect="1"/>
          </p:cNvPicPr>
          <p:nvPr userDrawn="1"/>
        </p:nvPicPr>
        <p:blipFill rotWithShape="1">
          <a:blip r:embed="rId3"/>
          <a:srcRect t="51852"/>
          <a:stretch/>
        </p:blipFill>
        <p:spPr>
          <a:xfrm>
            <a:off x="0" y="3556000"/>
            <a:ext cx="12192000" cy="3302000"/>
          </a:xfrm>
          <a:prstGeom prst="rect">
            <a:avLst/>
          </a:prstGeom>
        </p:spPr>
      </p:pic>
      <p:pic>
        <p:nvPicPr>
          <p:cNvPr id="8" name="Picture 7">
            <a:extLst>
              <a:ext uri="{FF2B5EF4-FFF2-40B4-BE49-F238E27FC236}">
                <a16:creationId xmlns:a16="http://schemas.microsoft.com/office/drawing/2014/main" id="{4064058A-F2D3-544C-891C-042332CBAD60}"/>
              </a:ext>
            </a:extLst>
          </p:cNvPr>
          <p:cNvPicPr>
            <a:picLocks noChangeAspect="1"/>
          </p:cNvPicPr>
          <p:nvPr userDrawn="1"/>
        </p:nvPicPr>
        <p:blipFill>
          <a:blip r:embed="rId4"/>
          <a:srcRect/>
          <a:stretch/>
        </p:blipFill>
        <p:spPr>
          <a:xfrm>
            <a:off x="10718078" y="152929"/>
            <a:ext cx="1154594" cy="935920"/>
          </a:xfrm>
          <a:prstGeom prst="rect">
            <a:avLst/>
          </a:prstGeom>
        </p:spPr>
      </p:pic>
      <p:sp>
        <p:nvSpPr>
          <p:cNvPr id="9" name="TextBox 8">
            <a:extLst>
              <a:ext uri="{FF2B5EF4-FFF2-40B4-BE49-F238E27FC236}">
                <a16:creationId xmlns:a16="http://schemas.microsoft.com/office/drawing/2014/main" id="{C68BCD87-2BB1-4E48-B9D7-BE5D801D8DD0}"/>
              </a:ext>
            </a:extLst>
          </p:cNvPr>
          <p:cNvSpPr txBox="1"/>
          <p:nvPr userDrawn="1"/>
        </p:nvSpPr>
        <p:spPr>
          <a:xfrm>
            <a:off x="9589054" y="6581960"/>
            <a:ext cx="2087007" cy="246221"/>
          </a:xfrm>
          <a:prstGeom prst="rect">
            <a:avLst/>
          </a:prstGeom>
          <a:noFill/>
        </p:spPr>
        <p:txBody>
          <a:bodyPr wrap="square" rtlCol="0" anchor="ctr">
            <a:spAutoFit/>
          </a:bodyPr>
          <a:lstStyle/>
          <a:p>
            <a:pPr algn="r"/>
            <a:r>
              <a:rPr lang="en-CR" sz="1000" dirty="0">
                <a:solidFill>
                  <a:srgbClr val="004C94"/>
                </a:solidFill>
                <a:latin typeface="Century Gothic" panose="020B0502020202020204" pitchFamily="34" charset="0"/>
              </a:rPr>
              <a:t>www.colypro.com</a:t>
            </a:r>
          </a:p>
        </p:txBody>
      </p:sp>
      <p:sp>
        <p:nvSpPr>
          <p:cNvPr id="2" name="Title 1"/>
          <p:cNvSpPr>
            <a:spLocks noGrp="1"/>
          </p:cNvSpPr>
          <p:nvPr>
            <p:ph type="title"/>
          </p:nvPr>
        </p:nvSpPr>
        <p:spPr/>
        <p:txBody>
          <a:bodyPr/>
          <a:lstStyle/>
          <a:p>
            <a:r>
              <a:rPr lang="en-US"/>
              <a:t>Click to edit Master title style</a:t>
            </a:r>
          </a:p>
        </p:txBody>
      </p:sp>
      <p:sp>
        <p:nvSpPr>
          <p:cNvPr id="11" name="Text Placeholder 10">
            <a:extLst>
              <a:ext uri="{FF2B5EF4-FFF2-40B4-BE49-F238E27FC236}">
                <a16:creationId xmlns:a16="http://schemas.microsoft.com/office/drawing/2014/main" id="{00DF15E0-5BC2-4E4C-8DBA-F2EFD5E55118}"/>
              </a:ext>
            </a:extLst>
          </p:cNvPr>
          <p:cNvSpPr>
            <a:spLocks noGrp="1"/>
          </p:cNvSpPr>
          <p:nvPr>
            <p:ph type="body" sz="quarter" idx="10"/>
          </p:nvPr>
        </p:nvSpPr>
        <p:spPr>
          <a:xfrm>
            <a:off x="515938" y="4068762"/>
            <a:ext cx="3239999" cy="2420938"/>
          </a:xfrm>
        </p:spPr>
        <p:txBody>
          <a:bodyPr anchor="t"/>
          <a:lstStyle>
            <a:lvl1pPr algn="ctr">
              <a:buNone/>
              <a:defRPr>
                <a:solidFill>
                  <a:schemeClr val="bg1"/>
                </a:solidFill>
              </a:defRPr>
            </a:lvl1pPr>
            <a:lvl2pPr algn="ctr">
              <a:buNone/>
              <a:defRPr>
                <a:solidFill>
                  <a:schemeClr val="bg1"/>
                </a:solidFill>
              </a:defRPr>
            </a:lvl2pPr>
            <a:lvl3pPr algn="ctr">
              <a:buNone/>
              <a:defRPr>
                <a:solidFill>
                  <a:schemeClr val="bg1"/>
                </a:solidFill>
              </a:defRPr>
            </a:lvl3pPr>
            <a:lvl4pPr algn="ctr">
              <a:buNone/>
              <a:defRPr>
                <a:solidFill>
                  <a:schemeClr val="bg1"/>
                </a:solidFill>
              </a:defRPr>
            </a:lvl4pPr>
            <a:lvl5pPr algn="ctr">
              <a:buNone/>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R"/>
          </a:p>
        </p:txBody>
      </p:sp>
      <p:sp>
        <p:nvSpPr>
          <p:cNvPr id="15" name="Content Placeholder 14">
            <a:extLst>
              <a:ext uri="{FF2B5EF4-FFF2-40B4-BE49-F238E27FC236}">
                <a16:creationId xmlns:a16="http://schemas.microsoft.com/office/drawing/2014/main" id="{1F3DE329-877B-464C-A2CA-3A68FDD366AD}"/>
              </a:ext>
            </a:extLst>
          </p:cNvPr>
          <p:cNvSpPr>
            <a:spLocks noGrp="1"/>
          </p:cNvSpPr>
          <p:nvPr>
            <p:ph sz="quarter" idx="11"/>
          </p:nvPr>
        </p:nvSpPr>
        <p:spPr>
          <a:xfrm>
            <a:off x="515937" y="1628775"/>
            <a:ext cx="3240000" cy="2308225"/>
          </a:xfrm>
          <a:solidFill>
            <a:schemeClr val="bg1"/>
          </a:solidFill>
        </p:spPr>
        <p:txBody>
          <a:bodyPr/>
          <a:lstStyle>
            <a:lvl1pPr>
              <a:buNone/>
              <a:defRPr/>
            </a:lvl1pPr>
            <a:lvl2pPr>
              <a:buNone/>
              <a:defRPr/>
            </a:lvl2pPr>
            <a:lvl3pPr>
              <a:buNone/>
              <a:defRPr/>
            </a:lvl3pPr>
            <a:lvl4pPr>
              <a:buNone/>
              <a:defRPr/>
            </a:lvl4pPr>
            <a:lvl5pPr>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R" dirty="0"/>
          </a:p>
        </p:txBody>
      </p:sp>
      <p:sp>
        <p:nvSpPr>
          <p:cNvPr id="16" name="Content Placeholder 14">
            <a:extLst>
              <a:ext uri="{FF2B5EF4-FFF2-40B4-BE49-F238E27FC236}">
                <a16:creationId xmlns:a16="http://schemas.microsoft.com/office/drawing/2014/main" id="{760B2128-4A76-5D42-A9CA-4CA53C7F61D1}"/>
              </a:ext>
            </a:extLst>
          </p:cNvPr>
          <p:cNvSpPr>
            <a:spLocks noGrp="1"/>
          </p:cNvSpPr>
          <p:nvPr>
            <p:ph sz="quarter" idx="12"/>
          </p:nvPr>
        </p:nvSpPr>
        <p:spPr>
          <a:xfrm>
            <a:off x="4476000" y="1628775"/>
            <a:ext cx="3240000" cy="2308225"/>
          </a:xfrm>
          <a:solidFill>
            <a:schemeClr val="bg1"/>
          </a:solidFill>
        </p:spPr>
        <p:txBody>
          <a:bodyPr/>
          <a:lstStyle>
            <a:lvl1pPr>
              <a:buNone/>
              <a:defRPr/>
            </a:lvl1pPr>
            <a:lvl2pPr>
              <a:buNone/>
              <a:defRPr/>
            </a:lvl2pPr>
            <a:lvl3pPr>
              <a:buNone/>
              <a:defRPr/>
            </a:lvl3pPr>
            <a:lvl4pPr>
              <a:buNone/>
              <a:defRPr/>
            </a:lvl4pPr>
            <a:lvl5pPr>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R"/>
          </a:p>
        </p:txBody>
      </p:sp>
      <p:sp>
        <p:nvSpPr>
          <p:cNvPr id="18" name="Content Placeholder 14">
            <a:extLst>
              <a:ext uri="{FF2B5EF4-FFF2-40B4-BE49-F238E27FC236}">
                <a16:creationId xmlns:a16="http://schemas.microsoft.com/office/drawing/2014/main" id="{DA3D99B3-A00E-DC44-9BBE-66A159933819}"/>
              </a:ext>
            </a:extLst>
          </p:cNvPr>
          <p:cNvSpPr>
            <a:spLocks noGrp="1"/>
          </p:cNvSpPr>
          <p:nvPr>
            <p:ph sz="quarter" idx="13"/>
          </p:nvPr>
        </p:nvSpPr>
        <p:spPr>
          <a:xfrm>
            <a:off x="8436063" y="1628775"/>
            <a:ext cx="3240000" cy="2308225"/>
          </a:xfrm>
          <a:solidFill>
            <a:schemeClr val="bg1"/>
          </a:solidFill>
        </p:spPr>
        <p:txBody>
          <a:bodyPr/>
          <a:lstStyle>
            <a:lvl1pPr>
              <a:buNone/>
              <a:defRPr/>
            </a:lvl1pPr>
            <a:lvl2pPr>
              <a:buNone/>
              <a:defRPr/>
            </a:lvl2pPr>
            <a:lvl3pPr>
              <a:buNone/>
              <a:defRPr/>
            </a:lvl3pPr>
            <a:lvl4pPr>
              <a:buNone/>
              <a:defRPr/>
            </a:lvl4pPr>
            <a:lvl5pPr>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R" dirty="0"/>
          </a:p>
        </p:txBody>
      </p:sp>
      <p:sp>
        <p:nvSpPr>
          <p:cNvPr id="20" name="Text Placeholder 10">
            <a:extLst>
              <a:ext uri="{FF2B5EF4-FFF2-40B4-BE49-F238E27FC236}">
                <a16:creationId xmlns:a16="http://schemas.microsoft.com/office/drawing/2014/main" id="{7D90E241-718D-7B4F-95F3-45EF1551CFA8}"/>
              </a:ext>
            </a:extLst>
          </p:cNvPr>
          <p:cNvSpPr>
            <a:spLocks noGrp="1"/>
          </p:cNvSpPr>
          <p:nvPr>
            <p:ph type="body" sz="quarter" idx="14"/>
          </p:nvPr>
        </p:nvSpPr>
        <p:spPr>
          <a:xfrm>
            <a:off x="4476001" y="4068762"/>
            <a:ext cx="3239999" cy="2420938"/>
          </a:xfrm>
        </p:spPr>
        <p:txBody>
          <a:bodyPr anchor="t"/>
          <a:lstStyle>
            <a:lvl1pPr algn="ctr">
              <a:buNone/>
              <a:defRPr>
                <a:solidFill>
                  <a:schemeClr val="bg1"/>
                </a:solidFill>
              </a:defRPr>
            </a:lvl1pPr>
            <a:lvl2pPr algn="ctr">
              <a:buNone/>
              <a:defRPr>
                <a:solidFill>
                  <a:schemeClr val="bg1"/>
                </a:solidFill>
              </a:defRPr>
            </a:lvl2pPr>
            <a:lvl3pPr algn="ctr">
              <a:buNone/>
              <a:defRPr>
                <a:solidFill>
                  <a:schemeClr val="bg1"/>
                </a:solidFill>
              </a:defRPr>
            </a:lvl3pPr>
            <a:lvl4pPr algn="ctr">
              <a:buNone/>
              <a:defRPr>
                <a:solidFill>
                  <a:schemeClr val="bg1"/>
                </a:solidFill>
              </a:defRPr>
            </a:lvl4pPr>
            <a:lvl5pPr algn="ctr">
              <a:buNone/>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R"/>
          </a:p>
        </p:txBody>
      </p:sp>
      <p:sp>
        <p:nvSpPr>
          <p:cNvPr id="21" name="Text Placeholder 10">
            <a:extLst>
              <a:ext uri="{FF2B5EF4-FFF2-40B4-BE49-F238E27FC236}">
                <a16:creationId xmlns:a16="http://schemas.microsoft.com/office/drawing/2014/main" id="{9D1FC3AD-DABD-CD4A-8DB6-38D0ACF1B91B}"/>
              </a:ext>
            </a:extLst>
          </p:cNvPr>
          <p:cNvSpPr>
            <a:spLocks noGrp="1"/>
          </p:cNvSpPr>
          <p:nvPr>
            <p:ph type="body" sz="quarter" idx="15"/>
          </p:nvPr>
        </p:nvSpPr>
        <p:spPr>
          <a:xfrm>
            <a:off x="8436064" y="4068762"/>
            <a:ext cx="3239999" cy="2420938"/>
          </a:xfrm>
        </p:spPr>
        <p:txBody>
          <a:bodyPr anchor="t"/>
          <a:lstStyle>
            <a:lvl1pPr algn="ctr">
              <a:buNone/>
              <a:defRPr>
                <a:solidFill>
                  <a:schemeClr val="bg1"/>
                </a:solidFill>
              </a:defRPr>
            </a:lvl1pPr>
            <a:lvl2pPr algn="ctr">
              <a:buNone/>
              <a:defRPr>
                <a:solidFill>
                  <a:schemeClr val="bg1"/>
                </a:solidFill>
              </a:defRPr>
            </a:lvl2pPr>
            <a:lvl3pPr algn="ctr">
              <a:buNone/>
              <a:defRPr>
                <a:solidFill>
                  <a:schemeClr val="bg1"/>
                </a:solidFill>
              </a:defRPr>
            </a:lvl3pPr>
            <a:lvl4pPr algn="ctr">
              <a:buNone/>
              <a:defRPr>
                <a:solidFill>
                  <a:schemeClr val="bg1"/>
                </a:solidFill>
              </a:defRPr>
            </a:lvl4pPr>
            <a:lvl5pPr algn="ctr">
              <a:buNone/>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R"/>
          </a:p>
        </p:txBody>
      </p:sp>
    </p:spTree>
    <p:extLst>
      <p:ext uri="{BB962C8B-B14F-4D97-AF65-F5344CB8AC3E}">
        <p14:creationId xmlns:p14="http://schemas.microsoft.com/office/powerpoint/2010/main" val="18375665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E891474-F266-7E41-A874-6FD6DB692A19}"/>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9" name="TextBox 8">
            <a:extLst>
              <a:ext uri="{FF2B5EF4-FFF2-40B4-BE49-F238E27FC236}">
                <a16:creationId xmlns:a16="http://schemas.microsoft.com/office/drawing/2014/main" id="{614E732D-C81A-264F-96B6-55F4140ABB3D}"/>
              </a:ext>
            </a:extLst>
          </p:cNvPr>
          <p:cNvSpPr txBox="1"/>
          <p:nvPr userDrawn="1"/>
        </p:nvSpPr>
        <p:spPr>
          <a:xfrm>
            <a:off x="9589054" y="6581960"/>
            <a:ext cx="2087007" cy="246221"/>
          </a:xfrm>
          <a:prstGeom prst="rect">
            <a:avLst/>
          </a:prstGeom>
          <a:noFill/>
        </p:spPr>
        <p:txBody>
          <a:bodyPr wrap="square" rtlCol="0" anchor="ctr">
            <a:spAutoFit/>
          </a:bodyPr>
          <a:lstStyle/>
          <a:p>
            <a:pPr algn="r"/>
            <a:r>
              <a:rPr lang="en-CR" sz="1000" dirty="0">
                <a:solidFill>
                  <a:srgbClr val="004C94"/>
                </a:solidFill>
                <a:latin typeface="Century Gothic" panose="020B0502020202020204" pitchFamily="34" charset="0"/>
              </a:rPr>
              <a:t>www.colypro.com</a:t>
            </a:r>
          </a:p>
        </p:txBody>
      </p:sp>
      <p:pic>
        <p:nvPicPr>
          <p:cNvPr id="13" name="Picture 12">
            <a:extLst>
              <a:ext uri="{FF2B5EF4-FFF2-40B4-BE49-F238E27FC236}">
                <a16:creationId xmlns:a16="http://schemas.microsoft.com/office/drawing/2014/main" id="{102C43C5-7061-EF4C-9DE9-4878DF50443F}"/>
              </a:ext>
            </a:extLst>
          </p:cNvPr>
          <p:cNvPicPr>
            <a:picLocks noChangeAspect="1"/>
          </p:cNvPicPr>
          <p:nvPr userDrawn="1"/>
        </p:nvPicPr>
        <p:blipFill>
          <a:blip r:embed="rId3"/>
          <a:stretch>
            <a:fillRect/>
          </a:stretch>
        </p:blipFill>
        <p:spPr>
          <a:xfrm>
            <a:off x="4843085" y="2552700"/>
            <a:ext cx="2505830" cy="2032000"/>
          </a:xfrm>
          <a:prstGeom prst="rect">
            <a:avLst/>
          </a:prstGeom>
        </p:spPr>
      </p:pic>
    </p:spTree>
    <p:extLst>
      <p:ext uri="{BB962C8B-B14F-4D97-AF65-F5344CB8AC3E}">
        <p14:creationId xmlns:p14="http://schemas.microsoft.com/office/powerpoint/2010/main" val="1019216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98D1D05-0E8B-8342-BA86-03EF24E61F28}"/>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4F048300-35C2-5540-96FE-E282604F8E4A}"/>
              </a:ext>
            </a:extLst>
          </p:cNvPr>
          <p:cNvPicPr>
            <a:picLocks noChangeAspect="1"/>
          </p:cNvPicPr>
          <p:nvPr userDrawn="1"/>
        </p:nvPicPr>
        <p:blipFill>
          <a:blip r:embed="rId3"/>
          <a:srcRect/>
          <a:stretch/>
        </p:blipFill>
        <p:spPr>
          <a:xfrm>
            <a:off x="10718078" y="152929"/>
            <a:ext cx="1154594" cy="935920"/>
          </a:xfrm>
          <a:prstGeom prst="rect">
            <a:avLst/>
          </a:prstGeom>
        </p:spPr>
      </p:pic>
      <p:sp>
        <p:nvSpPr>
          <p:cNvPr id="9" name="TextBox 8">
            <a:extLst>
              <a:ext uri="{FF2B5EF4-FFF2-40B4-BE49-F238E27FC236}">
                <a16:creationId xmlns:a16="http://schemas.microsoft.com/office/drawing/2014/main" id="{7AB3ABC2-AECB-654A-B99E-8FED5352F452}"/>
              </a:ext>
            </a:extLst>
          </p:cNvPr>
          <p:cNvSpPr txBox="1"/>
          <p:nvPr userDrawn="1"/>
        </p:nvSpPr>
        <p:spPr>
          <a:xfrm>
            <a:off x="9589054" y="6581960"/>
            <a:ext cx="2087007" cy="246221"/>
          </a:xfrm>
          <a:prstGeom prst="rect">
            <a:avLst/>
          </a:prstGeom>
          <a:noFill/>
        </p:spPr>
        <p:txBody>
          <a:bodyPr wrap="square" rtlCol="0" anchor="ctr">
            <a:spAutoFit/>
          </a:bodyPr>
          <a:lstStyle/>
          <a:p>
            <a:pPr algn="r"/>
            <a:r>
              <a:rPr lang="en-CR" sz="1000" dirty="0">
                <a:solidFill>
                  <a:srgbClr val="004C94"/>
                </a:solidFill>
                <a:latin typeface="Century Gothic" panose="020B0502020202020204" pitchFamily="34" charset="0"/>
              </a:rPr>
              <a:t>www.colypro.com</a:t>
            </a:r>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515937" y="1628776"/>
            <a:ext cx="11160125" cy="48609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2859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22615A9-1723-7242-85C0-25FF53F5A5B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a:xfrm>
            <a:off x="515938" y="2328862"/>
            <a:ext cx="11160125" cy="2233613"/>
          </a:xfrm>
        </p:spPr>
        <p:txBody>
          <a:bodyPr anchor="b"/>
          <a:lstStyle>
            <a:lvl1pPr algn="ctr">
              <a:defRPr sz="6000">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831850" y="5181600"/>
            <a:ext cx="10515600" cy="1278731"/>
          </a:xfrm>
        </p:spPr>
        <p:txBody>
          <a:bodyPr anchor="ct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13" name="Picture 12">
            <a:extLst>
              <a:ext uri="{FF2B5EF4-FFF2-40B4-BE49-F238E27FC236}">
                <a16:creationId xmlns:a16="http://schemas.microsoft.com/office/drawing/2014/main" id="{6DDDDBD2-B981-9248-ABB7-79549273C248}"/>
              </a:ext>
            </a:extLst>
          </p:cNvPr>
          <p:cNvPicPr>
            <a:picLocks noChangeAspect="1"/>
          </p:cNvPicPr>
          <p:nvPr userDrawn="1"/>
        </p:nvPicPr>
        <p:blipFill>
          <a:blip r:embed="rId3"/>
          <a:stretch>
            <a:fillRect/>
          </a:stretch>
        </p:blipFill>
        <p:spPr>
          <a:xfrm>
            <a:off x="5185189" y="397669"/>
            <a:ext cx="1821621" cy="1477169"/>
          </a:xfrm>
          <a:prstGeom prst="rect">
            <a:avLst/>
          </a:prstGeom>
        </p:spPr>
      </p:pic>
    </p:spTree>
    <p:extLst>
      <p:ext uri="{BB962C8B-B14F-4D97-AF65-F5344CB8AC3E}">
        <p14:creationId xmlns:p14="http://schemas.microsoft.com/office/powerpoint/2010/main" val="15149223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C82DE93-9208-B140-9592-728241234B64}"/>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D7EFF57C-1E7F-E548-BD02-B829EAFE32EC}"/>
              </a:ext>
            </a:extLst>
          </p:cNvPr>
          <p:cNvPicPr>
            <a:picLocks noChangeAspect="1"/>
          </p:cNvPicPr>
          <p:nvPr userDrawn="1"/>
        </p:nvPicPr>
        <p:blipFill>
          <a:blip r:embed="rId3"/>
          <a:srcRect/>
          <a:stretch/>
        </p:blipFill>
        <p:spPr>
          <a:xfrm>
            <a:off x="10718078" y="152929"/>
            <a:ext cx="1154594" cy="935920"/>
          </a:xfrm>
          <a:prstGeom prst="rect">
            <a:avLst/>
          </a:prstGeom>
        </p:spPr>
      </p:pic>
      <p:sp>
        <p:nvSpPr>
          <p:cNvPr id="10" name="TextBox 9">
            <a:extLst>
              <a:ext uri="{FF2B5EF4-FFF2-40B4-BE49-F238E27FC236}">
                <a16:creationId xmlns:a16="http://schemas.microsoft.com/office/drawing/2014/main" id="{B676076F-3DF2-BF43-90A7-61F130050257}"/>
              </a:ext>
            </a:extLst>
          </p:cNvPr>
          <p:cNvSpPr txBox="1"/>
          <p:nvPr userDrawn="1"/>
        </p:nvSpPr>
        <p:spPr>
          <a:xfrm>
            <a:off x="9589054" y="6581960"/>
            <a:ext cx="2087007" cy="246221"/>
          </a:xfrm>
          <a:prstGeom prst="rect">
            <a:avLst/>
          </a:prstGeom>
          <a:noFill/>
        </p:spPr>
        <p:txBody>
          <a:bodyPr wrap="square" rtlCol="0" anchor="ctr">
            <a:spAutoFit/>
          </a:bodyPr>
          <a:lstStyle/>
          <a:p>
            <a:pPr algn="r"/>
            <a:r>
              <a:rPr lang="en-CR" sz="1000" dirty="0">
                <a:solidFill>
                  <a:srgbClr val="004C94"/>
                </a:solidFill>
                <a:latin typeface="Century Gothic" panose="020B0502020202020204" pitchFamily="34" charset="0"/>
              </a:rPr>
              <a:t>www.colypro.com</a:t>
            </a:r>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15938" y="1628774"/>
            <a:ext cx="5400672" cy="4860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75388" y="1628775"/>
            <a:ext cx="5400672" cy="48609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34641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5C58B6E-A790-D94F-B7A7-67D13C419B27}"/>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A1213C51-9E59-664F-8492-C8AA02C9DF54}"/>
              </a:ext>
            </a:extLst>
          </p:cNvPr>
          <p:cNvPicPr>
            <a:picLocks noChangeAspect="1"/>
          </p:cNvPicPr>
          <p:nvPr userDrawn="1"/>
        </p:nvPicPr>
        <p:blipFill>
          <a:blip r:embed="rId3"/>
          <a:srcRect/>
          <a:stretch/>
        </p:blipFill>
        <p:spPr>
          <a:xfrm>
            <a:off x="10718078" y="152929"/>
            <a:ext cx="1154594" cy="935920"/>
          </a:xfrm>
          <a:prstGeom prst="rect">
            <a:avLst/>
          </a:prstGeom>
        </p:spPr>
      </p:pic>
      <p:sp>
        <p:nvSpPr>
          <p:cNvPr id="12" name="TextBox 11">
            <a:extLst>
              <a:ext uri="{FF2B5EF4-FFF2-40B4-BE49-F238E27FC236}">
                <a16:creationId xmlns:a16="http://schemas.microsoft.com/office/drawing/2014/main" id="{E0D2A82A-1A90-5D4D-AE42-8B617CAE0921}"/>
              </a:ext>
            </a:extLst>
          </p:cNvPr>
          <p:cNvSpPr txBox="1"/>
          <p:nvPr userDrawn="1"/>
        </p:nvSpPr>
        <p:spPr>
          <a:xfrm>
            <a:off x="9589054" y="6581960"/>
            <a:ext cx="2087007" cy="246221"/>
          </a:xfrm>
          <a:prstGeom prst="rect">
            <a:avLst/>
          </a:prstGeom>
          <a:noFill/>
        </p:spPr>
        <p:txBody>
          <a:bodyPr wrap="square" rtlCol="0" anchor="ctr">
            <a:spAutoFit/>
          </a:bodyPr>
          <a:lstStyle/>
          <a:p>
            <a:pPr algn="r"/>
            <a:r>
              <a:rPr lang="en-CR" sz="1000" dirty="0">
                <a:solidFill>
                  <a:srgbClr val="004C94"/>
                </a:solidFill>
                <a:latin typeface="Century Gothic" panose="020B0502020202020204" pitchFamily="34" charset="0"/>
              </a:rPr>
              <a:t>www.colypro.com</a:t>
            </a:r>
          </a:p>
        </p:txBody>
      </p:sp>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A0C9AE29-EEA9-6242-8FC5-08A885803657}" type="datetimeFigureOut">
              <a:rPr lang="en-US" smtClean="0"/>
              <a:t>8/7/2026</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86DFC556-FB85-434B-A2F7-2F6D2EF74564}" type="slidenum">
              <a:rPr lang="en-US" smtClean="0"/>
              <a:t>‹Nº›</a:t>
            </a:fld>
            <a:endParaRPr lang="en-US"/>
          </a:p>
        </p:txBody>
      </p:sp>
    </p:spTree>
    <p:extLst>
      <p:ext uri="{BB962C8B-B14F-4D97-AF65-F5344CB8AC3E}">
        <p14:creationId xmlns:p14="http://schemas.microsoft.com/office/powerpoint/2010/main" val="12305063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D87C7D1-5BC0-0544-BD61-D10B9DFF0AE9}"/>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57C51003-7632-E249-9879-590D689D5187}"/>
              </a:ext>
            </a:extLst>
          </p:cNvPr>
          <p:cNvPicPr>
            <a:picLocks noChangeAspect="1"/>
          </p:cNvPicPr>
          <p:nvPr userDrawn="1"/>
        </p:nvPicPr>
        <p:blipFill>
          <a:blip r:embed="rId3"/>
          <a:srcRect/>
          <a:stretch/>
        </p:blipFill>
        <p:spPr>
          <a:xfrm>
            <a:off x="10718078" y="152929"/>
            <a:ext cx="1154594" cy="935920"/>
          </a:xfrm>
          <a:prstGeom prst="rect">
            <a:avLst/>
          </a:prstGeom>
        </p:spPr>
      </p:pic>
      <p:sp>
        <p:nvSpPr>
          <p:cNvPr id="8" name="TextBox 7">
            <a:extLst>
              <a:ext uri="{FF2B5EF4-FFF2-40B4-BE49-F238E27FC236}">
                <a16:creationId xmlns:a16="http://schemas.microsoft.com/office/drawing/2014/main" id="{AAC24113-0FDF-B74E-A814-AB881F5DD788}"/>
              </a:ext>
            </a:extLst>
          </p:cNvPr>
          <p:cNvSpPr txBox="1"/>
          <p:nvPr userDrawn="1"/>
        </p:nvSpPr>
        <p:spPr>
          <a:xfrm>
            <a:off x="9589054" y="6581960"/>
            <a:ext cx="2087007" cy="246221"/>
          </a:xfrm>
          <a:prstGeom prst="rect">
            <a:avLst/>
          </a:prstGeom>
          <a:noFill/>
        </p:spPr>
        <p:txBody>
          <a:bodyPr wrap="square" rtlCol="0" anchor="ctr">
            <a:spAutoFit/>
          </a:bodyPr>
          <a:lstStyle/>
          <a:p>
            <a:pPr algn="r"/>
            <a:r>
              <a:rPr lang="en-CR" sz="1000" dirty="0">
                <a:solidFill>
                  <a:srgbClr val="004C94"/>
                </a:solidFill>
                <a:latin typeface="Century Gothic" panose="020B0502020202020204" pitchFamily="34" charset="0"/>
              </a:rPr>
              <a:t>www.colypro.com</a:t>
            </a: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522668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0252DEA-2A47-2A4C-AB2B-43D113BDB196}"/>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TextBox 6">
            <a:extLst>
              <a:ext uri="{FF2B5EF4-FFF2-40B4-BE49-F238E27FC236}">
                <a16:creationId xmlns:a16="http://schemas.microsoft.com/office/drawing/2014/main" id="{429B4296-0B7B-5246-A0F8-1F3C85555BBB}"/>
              </a:ext>
            </a:extLst>
          </p:cNvPr>
          <p:cNvSpPr txBox="1"/>
          <p:nvPr userDrawn="1"/>
        </p:nvSpPr>
        <p:spPr>
          <a:xfrm>
            <a:off x="9589054" y="6581960"/>
            <a:ext cx="2087007" cy="246221"/>
          </a:xfrm>
          <a:prstGeom prst="rect">
            <a:avLst/>
          </a:prstGeom>
          <a:noFill/>
        </p:spPr>
        <p:txBody>
          <a:bodyPr wrap="square" rtlCol="0" anchor="ctr">
            <a:spAutoFit/>
          </a:bodyPr>
          <a:lstStyle/>
          <a:p>
            <a:pPr algn="r"/>
            <a:r>
              <a:rPr lang="en-CR" sz="1000" dirty="0">
                <a:solidFill>
                  <a:schemeClr val="bg1"/>
                </a:solidFill>
                <a:latin typeface="Century Gothic" panose="020B0502020202020204" pitchFamily="34" charset="0"/>
              </a:rPr>
              <a:t>www.colypro.com</a:t>
            </a:r>
          </a:p>
        </p:txBody>
      </p:sp>
      <p:sp>
        <p:nvSpPr>
          <p:cNvPr id="8" name="Picture Placeholder 19">
            <a:extLst>
              <a:ext uri="{FF2B5EF4-FFF2-40B4-BE49-F238E27FC236}">
                <a16:creationId xmlns:a16="http://schemas.microsoft.com/office/drawing/2014/main" id="{945AD5DC-2AB4-F94A-B14F-DCA602B4E3BE}"/>
              </a:ext>
            </a:extLst>
          </p:cNvPr>
          <p:cNvSpPr>
            <a:spLocks noGrp="1"/>
          </p:cNvSpPr>
          <p:nvPr>
            <p:ph type="pic" sz="quarter" idx="11"/>
          </p:nvPr>
        </p:nvSpPr>
        <p:spPr>
          <a:xfrm>
            <a:off x="7392248" y="0"/>
            <a:ext cx="4799752" cy="6522322"/>
          </a:xfrm>
          <a:custGeom>
            <a:avLst/>
            <a:gdLst>
              <a:gd name="connsiteX0" fmla="*/ 1665491 w 4224339"/>
              <a:gd name="connsiteY0" fmla="*/ 0 h 5740400"/>
              <a:gd name="connsiteX1" fmla="*/ 4224339 w 4224339"/>
              <a:gd name="connsiteY1" fmla="*/ 0 h 5740400"/>
              <a:gd name="connsiteX2" fmla="*/ 4224339 w 4224339"/>
              <a:gd name="connsiteY2" fmla="*/ 5740400 h 5740400"/>
              <a:gd name="connsiteX3" fmla="*/ 1665488 w 4224339"/>
              <a:gd name="connsiteY3" fmla="*/ 5740400 h 5740400"/>
              <a:gd name="connsiteX4" fmla="*/ 1459554 w 4224339"/>
              <a:gd name="connsiteY4" fmla="*/ 5615292 h 5740400"/>
              <a:gd name="connsiteX5" fmla="*/ 0 w 4224339"/>
              <a:gd name="connsiteY5" fmla="*/ 2870201 h 5740400"/>
              <a:gd name="connsiteX6" fmla="*/ 1459554 w 4224339"/>
              <a:gd name="connsiteY6" fmla="*/ 125110 h 574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24339" h="5740400">
                <a:moveTo>
                  <a:pt x="1665491" y="0"/>
                </a:moveTo>
                <a:lnTo>
                  <a:pt x="4224339" y="0"/>
                </a:lnTo>
                <a:lnTo>
                  <a:pt x="4224339" y="5740400"/>
                </a:lnTo>
                <a:lnTo>
                  <a:pt x="1665488" y="5740400"/>
                </a:lnTo>
                <a:lnTo>
                  <a:pt x="1459554" y="5615292"/>
                </a:lnTo>
                <a:cubicBezTo>
                  <a:pt x="578964" y="5020377"/>
                  <a:pt x="0" y="4012901"/>
                  <a:pt x="0" y="2870201"/>
                </a:cubicBezTo>
                <a:cubicBezTo>
                  <a:pt x="0" y="1727501"/>
                  <a:pt x="578964" y="720025"/>
                  <a:pt x="1459554" y="125110"/>
                </a:cubicBezTo>
                <a:close/>
              </a:path>
            </a:pathLst>
          </a:custGeom>
          <a:noFill/>
          <a:ln w="0">
            <a:noFill/>
          </a:ln>
        </p:spPr>
        <p:txBody>
          <a:bodyPr wrap="square" anchor="ctr">
            <a:noAutofit/>
          </a:bodyPr>
          <a:lstStyle>
            <a:lvl1pPr marL="0" indent="0" algn="ctr">
              <a:buNone/>
              <a:defRPr/>
            </a:lvl1pPr>
          </a:lstStyle>
          <a:p>
            <a:endParaRPr lang="en-US"/>
          </a:p>
        </p:txBody>
      </p:sp>
      <p:sp>
        <p:nvSpPr>
          <p:cNvPr id="12" name="Text Placeholder 11">
            <a:extLst>
              <a:ext uri="{FF2B5EF4-FFF2-40B4-BE49-F238E27FC236}">
                <a16:creationId xmlns:a16="http://schemas.microsoft.com/office/drawing/2014/main" id="{A48C3EA4-4C46-2C47-9E92-61845944020F}"/>
              </a:ext>
            </a:extLst>
          </p:cNvPr>
          <p:cNvSpPr>
            <a:spLocks noGrp="1"/>
          </p:cNvSpPr>
          <p:nvPr>
            <p:ph type="body" sz="quarter" idx="12"/>
          </p:nvPr>
        </p:nvSpPr>
        <p:spPr>
          <a:xfrm>
            <a:off x="515939" y="3073400"/>
            <a:ext cx="5668961" cy="3416300"/>
          </a:xfrm>
        </p:spPr>
        <p:txBody>
          <a:bodyPr/>
          <a:lstStyle>
            <a:lvl1pPr>
              <a:buNone/>
              <a:defRPr/>
            </a:lvl1pPr>
            <a:lvl2pPr>
              <a:buNone/>
              <a:defRPr/>
            </a:lvl2pPr>
            <a:lvl3pPr>
              <a:buNone/>
              <a:defRPr/>
            </a:lvl3pPr>
            <a:lvl4pPr>
              <a:buNone/>
              <a:defRPr/>
            </a:lvl4pPr>
            <a:lvl5pPr>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R" dirty="0"/>
          </a:p>
        </p:txBody>
      </p:sp>
      <p:sp>
        <p:nvSpPr>
          <p:cNvPr id="13" name="Title 12">
            <a:extLst>
              <a:ext uri="{FF2B5EF4-FFF2-40B4-BE49-F238E27FC236}">
                <a16:creationId xmlns:a16="http://schemas.microsoft.com/office/drawing/2014/main" id="{BDFEF617-BC18-1844-870F-44B5EBC4A1BD}"/>
              </a:ext>
            </a:extLst>
          </p:cNvPr>
          <p:cNvSpPr>
            <a:spLocks noGrp="1"/>
          </p:cNvSpPr>
          <p:nvPr>
            <p:ph type="title"/>
          </p:nvPr>
        </p:nvSpPr>
        <p:spPr>
          <a:xfrm>
            <a:off x="515938" y="728662"/>
            <a:ext cx="5400675" cy="2090737"/>
          </a:xfrm>
        </p:spPr>
        <p:txBody>
          <a:bodyPr/>
          <a:lstStyle>
            <a:lvl1pPr>
              <a:defRPr>
                <a:solidFill>
                  <a:schemeClr val="bg1"/>
                </a:solidFill>
              </a:defRPr>
            </a:lvl1pPr>
          </a:lstStyle>
          <a:p>
            <a:r>
              <a:rPr lang="en-US"/>
              <a:t>Click to edit Master title style</a:t>
            </a:r>
            <a:endParaRPr lang="en-CR"/>
          </a:p>
        </p:txBody>
      </p:sp>
    </p:spTree>
    <p:extLst>
      <p:ext uri="{BB962C8B-B14F-4D97-AF65-F5344CB8AC3E}">
        <p14:creationId xmlns:p14="http://schemas.microsoft.com/office/powerpoint/2010/main" val="3331569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CB01500-DEBD-4649-AA62-F4FDC6C5B3A7}"/>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7261BDB1-0CE2-DE43-9DCD-4672D706A907}"/>
              </a:ext>
            </a:extLst>
          </p:cNvPr>
          <p:cNvPicPr>
            <a:picLocks noChangeAspect="1"/>
          </p:cNvPicPr>
          <p:nvPr userDrawn="1"/>
        </p:nvPicPr>
        <p:blipFill>
          <a:blip r:embed="rId3"/>
          <a:srcRect/>
          <a:stretch/>
        </p:blipFill>
        <p:spPr>
          <a:xfrm>
            <a:off x="10718078" y="152929"/>
            <a:ext cx="1154594" cy="935920"/>
          </a:xfrm>
          <a:prstGeom prst="rect">
            <a:avLst/>
          </a:prstGeom>
        </p:spPr>
      </p:pic>
      <p:sp>
        <p:nvSpPr>
          <p:cNvPr id="10" name="TextBox 9">
            <a:extLst>
              <a:ext uri="{FF2B5EF4-FFF2-40B4-BE49-F238E27FC236}">
                <a16:creationId xmlns:a16="http://schemas.microsoft.com/office/drawing/2014/main" id="{B1B9AD56-3A37-844F-A405-EE5FCD4A5B1D}"/>
              </a:ext>
            </a:extLst>
          </p:cNvPr>
          <p:cNvSpPr txBox="1"/>
          <p:nvPr userDrawn="1"/>
        </p:nvSpPr>
        <p:spPr>
          <a:xfrm>
            <a:off x="9589054" y="6581960"/>
            <a:ext cx="2087007" cy="246221"/>
          </a:xfrm>
          <a:prstGeom prst="rect">
            <a:avLst/>
          </a:prstGeom>
          <a:noFill/>
        </p:spPr>
        <p:txBody>
          <a:bodyPr wrap="square" rtlCol="0" anchor="ctr">
            <a:spAutoFit/>
          </a:bodyPr>
          <a:lstStyle/>
          <a:p>
            <a:pPr algn="r"/>
            <a:r>
              <a:rPr lang="en-CR" sz="1000" dirty="0">
                <a:solidFill>
                  <a:srgbClr val="004C94"/>
                </a:solidFill>
                <a:latin typeface="Century Gothic" panose="020B0502020202020204" pitchFamily="34" charset="0"/>
              </a:rPr>
              <a:t>www.colypro.com</a:t>
            </a:r>
          </a:p>
        </p:txBody>
      </p:sp>
      <p:sp>
        <p:nvSpPr>
          <p:cNvPr id="2" name="Title 1"/>
          <p:cNvSpPr>
            <a:spLocks noGrp="1"/>
          </p:cNvSpPr>
          <p:nvPr>
            <p:ph type="title"/>
          </p:nvPr>
        </p:nvSpPr>
        <p:spPr>
          <a:xfrm>
            <a:off x="515938" y="728663"/>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37462" y="1628775"/>
            <a:ext cx="7054537" cy="4619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15938" y="2692400"/>
            <a:ext cx="3932237" cy="379729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8784194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8DC7B354-5530-9640-833A-32E6FD2620C3}"/>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7D77CF20-A96B-3C40-9ADF-ACE85A95DA3B}"/>
              </a:ext>
            </a:extLst>
          </p:cNvPr>
          <p:cNvPicPr>
            <a:picLocks noChangeAspect="1"/>
          </p:cNvPicPr>
          <p:nvPr userDrawn="1"/>
        </p:nvPicPr>
        <p:blipFill>
          <a:blip r:embed="rId3"/>
          <a:srcRect/>
          <a:stretch/>
        </p:blipFill>
        <p:spPr>
          <a:xfrm>
            <a:off x="10718078" y="152929"/>
            <a:ext cx="1154594" cy="935920"/>
          </a:xfrm>
          <a:prstGeom prst="rect">
            <a:avLst/>
          </a:prstGeom>
        </p:spPr>
      </p:pic>
      <p:sp>
        <p:nvSpPr>
          <p:cNvPr id="10" name="TextBox 9">
            <a:extLst>
              <a:ext uri="{FF2B5EF4-FFF2-40B4-BE49-F238E27FC236}">
                <a16:creationId xmlns:a16="http://schemas.microsoft.com/office/drawing/2014/main" id="{268DA2F9-7382-E449-BBD1-A41E551DAE32}"/>
              </a:ext>
            </a:extLst>
          </p:cNvPr>
          <p:cNvSpPr txBox="1"/>
          <p:nvPr userDrawn="1"/>
        </p:nvSpPr>
        <p:spPr>
          <a:xfrm>
            <a:off x="9589054" y="6581960"/>
            <a:ext cx="2087007" cy="246221"/>
          </a:xfrm>
          <a:prstGeom prst="rect">
            <a:avLst/>
          </a:prstGeom>
          <a:noFill/>
        </p:spPr>
        <p:txBody>
          <a:bodyPr wrap="square" rtlCol="0" anchor="ctr">
            <a:spAutoFit/>
          </a:bodyPr>
          <a:lstStyle/>
          <a:p>
            <a:pPr algn="r"/>
            <a:r>
              <a:rPr lang="en-CR" sz="1000" dirty="0">
                <a:solidFill>
                  <a:srgbClr val="004C94"/>
                </a:solidFill>
                <a:latin typeface="Century Gothic" panose="020B0502020202020204" pitchFamily="34" charset="0"/>
              </a:rPr>
              <a:t>www.colypro.com</a:t>
            </a:r>
          </a:p>
        </p:txBody>
      </p:sp>
      <p:sp>
        <p:nvSpPr>
          <p:cNvPr id="2" name="Title 1"/>
          <p:cNvSpPr>
            <a:spLocks noGrp="1"/>
          </p:cNvSpPr>
          <p:nvPr>
            <p:ph type="title"/>
          </p:nvPr>
        </p:nvSpPr>
        <p:spPr>
          <a:xfrm>
            <a:off x="500062" y="736415"/>
            <a:ext cx="8923338" cy="531998"/>
          </a:xfrm>
        </p:spPr>
        <p:txBody>
          <a:bodyPr anchor="b"/>
          <a:lstStyle>
            <a:lvl1pPr>
              <a:defRPr sz="3200">
                <a:solidFill>
                  <a:srgbClr val="C6D420"/>
                </a:solidFill>
              </a:defRPr>
            </a:lvl1pPr>
          </a:lstStyle>
          <a:p>
            <a:r>
              <a:rPr lang="en-US"/>
              <a:t>Click to edit Master title style</a:t>
            </a:r>
          </a:p>
        </p:txBody>
      </p:sp>
      <p:sp>
        <p:nvSpPr>
          <p:cNvPr id="3" name="Picture Placeholder 2"/>
          <p:cNvSpPr>
            <a:spLocks noGrp="1"/>
          </p:cNvSpPr>
          <p:nvPr>
            <p:ph type="pic" idx="1"/>
          </p:nvPr>
        </p:nvSpPr>
        <p:spPr>
          <a:xfrm>
            <a:off x="515939" y="1628775"/>
            <a:ext cx="11160124" cy="4860925"/>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Tree>
    <p:extLst>
      <p:ext uri="{BB962C8B-B14F-4D97-AF65-F5344CB8AC3E}">
        <p14:creationId xmlns:p14="http://schemas.microsoft.com/office/powerpoint/2010/main" val="17936613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5938" y="728663"/>
            <a:ext cx="8041654" cy="53975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515937" y="1635538"/>
            <a:ext cx="11160125" cy="485416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1656272" y="-923026"/>
            <a:ext cx="569343" cy="569343"/>
          </a:xfrm>
          <a:prstGeom prst="rect">
            <a:avLst/>
          </a:prstGeom>
          <a:solidFill>
            <a:srgbClr val="4BA6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ntury Gothic" charset="0"/>
              <a:ea typeface="Century Gothic" charset="0"/>
              <a:cs typeface="Century Gothic" charset="0"/>
            </a:endParaRPr>
          </a:p>
        </p:txBody>
      </p:sp>
      <p:sp>
        <p:nvSpPr>
          <p:cNvPr id="9" name="Rectangle 8"/>
          <p:cNvSpPr/>
          <p:nvPr userDrawn="1"/>
        </p:nvSpPr>
        <p:spPr>
          <a:xfrm>
            <a:off x="2493034" y="-923026"/>
            <a:ext cx="569343" cy="569343"/>
          </a:xfrm>
          <a:prstGeom prst="rect">
            <a:avLst/>
          </a:prstGeom>
          <a:solidFill>
            <a:srgbClr val="C6D4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entury Gothic" charset="0"/>
              <a:ea typeface="Century Gothic" charset="0"/>
              <a:cs typeface="Century Gothic" charset="0"/>
            </a:endParaRPr>
          </a:p>
        </p:txBody>
      </p:sp>
      <p:sp>
        <p:nvSpPr>
          <p:cNvPr id="10" name="Rectangle 9"/>
          <p:cNvSpPr/>
          <p:nvPr userDrawn="1"/>
        </p:nvSpPr>
        <p:spPr>
          <a:xfrm>
            <a:off x="3433313" y="-923026"/>
            <a:ext cx="569343" cy="569343"/>
          </a:xfrm>
          <a:prstGeom prst="rect">
            <a:avLst/>
          </a:prstGeom>
          <a:solidFill>
            <a:srgbClr val="727B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entury Gothic" charset="0"/>
              <a:ea typeface="Century Gothic" charset="0"/>
              <a:cs typeface="Century Gothic" charset="0"/>
            </a:endParaRPr>
          </a:p>
        </p:txBody>
      </p:sp>
      <p:sp>
        <p:nvSpPr>
          <p:cNvPr id="11" name="Rectangle 10"/>
          <p:cNvSpPr/>
          <p:nvPr userDrawn="1"/>
        </p:nvSpPr>
        <p:spPr>
          <a:xfrm>
            <a:off x="4261449" y="-923026"/>
            <a:ext cx="569343" cy="569343"/>
          </a:xfrm>
          <a:prstGeom prst="rect">
            <a:avLst/>
          </a:prstGeom>
          <a:solidFill>
            <a:srgbClr val="004C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entury Gothic" charset="0"/>
              <a:ea typeface="Century Gothic" charset="0"/>
              <a:cs typeface="Century Gothic" charset="0"/>
            </a:endParaRPr>
          </a:p>
        </p:txBody>
      </p:sp>
    </p:spTree>
    <p:extLst>
      <p:ext uri="{BB962C8B-B14F-4D97-AF65-F5344CB8AC3E}">
        <p14:creationId xmlns:p14="http://schemas.microsoft.com/office/powerpoint/2010/main" val="16427637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2800" b="1" kern="1200">
          <a:solidFill>
            <a:srgbClr val="004C94"/>
          </a:solidFill>
          <a:latin typeface="Century Gothic" charset="0"/>
          <a:ea typeface="Century Gothic" charset="0"/>
          <a:cs typeface="Century Gothic" charset="0"/>
        </a:defRPr>
      </a:lvl1pPr>
    </p:titleStyle>
    <p:bodyStyle>
      <a:lvl1pPr marL="228600" indent="-228600" algn="l" defTabSz="914400" rtl="0" eaLnBrk="1" latinLnBrk="0" hangingPunct="1">
        <a:lnSpc>
          <a:spcPct val="90000"/>
        </a:lnSpc>
        <a:spcBef>
          <a:spcPts val="1000"/>
        </a:spcBef>
        <a:buFont typeface="Arial"/>
        <a:buChar char="•"/>
        <a:defRPr sz="1800" kern="1200">
          <a:solidFill>
            <a:schemeClr val="tx1"/>
          </a:solidFill>
          <a:latin typeface="Century Gothic" charset="0"/>
          <a:ea typeface="Century Gothic" charset="0"/>
          <a:cs typeface="Century Gothic" charset="0"/>
        </a:defRPr>
      </a:lvl1pPr>
      <a:lvl2pPr marL="685800" indent="-228600" algn="l" defTabSz="914400" rtl="0" eaLnBrk="1" latinLnBrk="0" hangingPunct="1">
        <a:lnSpc>
          <a:spcPct val="90000"/>
        </a:lnSpc>
        <a:spcBef>
          <a:spcPts val="500"/>
        </a:spcBef>
        <a:buFont typeface="Arial"/>
        <a:buChar char="•"/>
        <a:defRPr sz="1800" kern="1200">
          <a:solidFill>
            <a:schemeClr val="tx1"/>
          </a:solidFill>
          <a:latin typeface="Century Gothic" charset="0"/>
          <a:ea typeface="Century Gothic" charset="0"/>
          <a:cs typeface="Century Gothic" charset="0"/>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Century Gothic" charset="0"/>
          <a:ea typeface="Century Gothic" charset="0"/>
          <a:cs typeface="Century Gothic"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Century Gothic" charset="0"/>
          <a:ea typeface="Century Gothic" charset="0"/>
          <a:cs typeface="Century Gothic"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Century Gothic" charset="0"/>
          <a:ea typeface="Century Gothic" charset="0"/>
          <a:cs typeface="Century Gothic"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3" orient="horz" pos="459" userDrawn="1">
          <p15:clr>
            <a:srgbClr val="F26B43"/>
          </p15:clr>
        </p15:guide>
        <p15:guide id="4" orient="horz" pos="4088" userDrawn="1">
          <p15:clr>
            <a:srgbClr val="F26B43"/>
          </p15:clr>
        </p15:guide>
        <p15:guide id="5" pos="325" userDrawn="1">
          <p15:clr>
            <a:srgbClr val="F26B43"/>
          </p15:clr>
        </p15:guide>
        <p15:guide id="6" pos="7355" userDrawn="1">
          <p15:clr>
            <a:srgbClr val="F26B43"/>
          </p15:clr>
        </p15:guide>
        <p15:guide id="7" pos="3727" userDrawn="1">
          <p15:clr>
            <a:srgbClr val="F26B43"/>
          </p15:clr>
        </p15:guide>
        <p15:guide id="8" pos="3953" userDrawn="1">
          <p15:clr>
            <a:srgbClr val="F26B43"/>
          </p15:clr>
        </p15:guide>
        <p15:guide id="9" orient="horz" pos="799" userDrawn="1">
          <p15:clr>
            <a:srgbClr val="F26B43"/>
          </p15:clr>
        </p15:guide>
        <p15:guide id="10" orient="horz" pos="102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328782E-8FCE-6244-9AB5-4C7B651F4BC7}"/>
              </a:ext>
            </a:extLst>
          </p:cNvPr>
          <p:cNvSpPr>
            <a:spLocks noGrp="1"/>
          </p:cNvSpPr>
          <p:nvPr>
            <p:ph type="ctrTitle"/>
          </p:nvPr>
        </p:nvSpPr>
        <p:spPr>
          <a:xfrm>
            <a:off x="221471" y="1425844"/>
            <a:ext cx="9144000" cy="3580108"/>
          </a:xfrm>
        </p:spPr>
        <p:txBody>
          <a:bodyPr>
            <a:normAutofit/>
          </a:bodyPr>
          <a:lstStyle/>
          <a:p>
            <a:pPr algn="ctr"/>
            <a:r>
              <a:rPr lang="es-ES" dirty="0"/>
              <a:t>Informe Fiscal Regional</a:t>
            </a:r>
            <a:br>
              <a:rPr lang="es-ES" dirty="0"/>
            </a:br>
            <a:r>
              <a:rPr lang="es-ES" dirty="0"/>
              <a:t>Puntarenas</a:t>
            </a:r>
            <a:br>
              <a:rPr lang="es-ES" dirty="0"/>
            </a:br>
            <a:br>
              <a:rPr lang="es-ES" dirty="0"/>
            </a:br>
            <a:r>
              <a:rPr lang="es-ES" sz="4400" dirty="0"/>
              <a:t>Alexander López Campos</a:t>
            </a:r>
            <a:endParaRPr lang="en-CR" sz="4400" dirty="0"/>
          </a:p>
        </p:txBody>
      </p:sp>
      <p:sp>
        <p:nvSpPr>
          <p:cNvPr id="7" name="Subtitle 6">
            <a:extLst>
              <a:ext uri="{FF2B5EF4-FFF2-40B4-BE49-F238E27FC236}">
                <a16:creationId xmlns:a16="http://schemas.microsoft.com/office/drawing/2014/main" id="{66A2BC9A-D20F-264B-9832-F4C9946A2ACA}"/>
              </a:ext>
            </a:extLst>
          </p:cNvPr>
          <p:cNvSpPr>
            <a:spLocks noGrp="1"/>
          </p:cNvSpPr>
          <p:nvPr>
            <p:ph type="subTitle" idx="1"/>
          </p:nvPr>
        </p:nvSpPr>
        <p:spPr/>
        <p:txBody>
          <a:bodyPr>
            <a:normAutofit/>
          </a:bodyPr>
          <a:lstStyle/>
          <a:p>
            <a:pPr algn="ctr"/>
            <a:r>
              <a:rPr lang="es-ES" sz="3600" b="1" dirty="0">
                <a:solidFill>
                  <a:schemeClr val="accent1">
                    <a:lumMod val="75000"/>
                  </a:schemeClr>
                </a:solidFill>
              </a:rPr>
              <a:t>2025-2026</a:t>
            </a:r>
            <a:endParaRPr lang="en-CR" sz="3600" b="1" dirty="0">
              <a:solidFill>
                <a:schemeClr val="accent1">
                  <a:lumMod val="75000"/>
                </a:schemeClr>
              </a:solidFill>
            </a:endParaRPr>
          </a:p>
        </p:txBody>
      </p:sp>
      <p:sp>
        <p:nvSpPr>
          <p:cNvPr id="8" name="Picture Placeholder 7">
            <a:extLst>
              <a:ext uri="{FF2B5EF4-FFF2-40B4-BE49-F238E27FC236}">
                <a16:creationId xmlns:a16="http://schemas.microsoft.com/office/drawing/2014/main" id="{7E73AF0D-DEAA-064E-83A7-90EE6C1D049C}"/>
              </a:ext>
            </a:extLst>
          </p:cNvPr>
          <p:cNvSpPr>
            <a:spLocks noGrp="1"/>
          </p:cNvSpPr>
          <p:nvPr>
            <p:ph type="pic" sz="quarter" idx="11"/>
          </p:nvPr>
        </p:nvSpPr>
        <p:spPr/>
        <p:txBody>
          <a:bodyPr/>
          <a:lstStyle/>
          <a:p>
            <a:endParaRPr lang="es-CR"/>
          </a:p>
        </p:txBody>
      </p:sp>
    </p:spTree>
    <p:extLst>
      <p:ext uri="{BB962C8B-B14F-4D97-AF65-F5344CB8AC3E}">
        <p14:creationId xmlns:p14="http://schemas.microsoft.com/office/powerpoint/2010/main" val="19422615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D3892-BF2C-9D7A-F298-0686321B2C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12BCDB-B9E0-460E-FD87-6483D3CD6300}"/>
              </a:ext>
            </a:extLst>
          </p:cNvPr>
          <p:cNvSpPr>
            <a:spLocks noGrp="1"/>
          </p:cNvSpPr>
          <p:nvPr>
            <p:ph type="title"/>
          </p:nvPr>
        </p:nvSpPr>
        <p:spPr/>
        <p:txBody>
          <a:bodyPr/>
          <a:lstStyle/>
          <a:p>
            <a:r>
              <a:rPr lang="es-ES" dirty="0"/>
              <a:t>IV Trimestre 2025</a:t>
            </a:r>
            <a:endParaRPr lang="en-CR" dirty="0"/>
          </a:p>
        </p:txBody>
      </p:sp>
      <p:graphicFrame>
        <p:nvGraphicFramePr>
          <p:cNvPr id="7" name="Marcador de contenido 6">
            <a:extLst>
              <a:ext uri="{FF2B5EF4-FFF2-40B4-BE49-F238E27FC236}">
                <a16:creationId xmlns:a16="http://schemas.microsoft.com/office/drawing/2014/main" id="{7B809593-56F3-4001-B4D4-A8714228681A}"/>
              </a:ext>
            </a:extLst>
          </p:cNvPr>
          <p:cNvGraphicFramePr>
            <a:graphicFrameLocks noGrp="1"/>
          </p:cNvGraphicFramePr>
          <p:nvPr>
            <p:ph idx="1"/>
            <p:extLst>
              <p:ext uri="{D42A27DB-BD31-4B8C-83A1-F6EECF244321}">
                <p14:modId xmlns:p14="http://schemas.microsoft.com/office/powerpoint/2010/main" val="3514979226"/>
              </p:ext>
            </p:extLst>
          </p:nvPr>
        </p:nvGraphicFramePr>
        <p:xfrm>
          <a:off x="1068375" y="1435529"/>
          <a:ext cx="9424740" cy="3425683"/>
        </p:xfrm>
        <a:graphic>
          <a:graphicData uri="http://schemas.openxmlformats.org/drawingml/2006/table">
            <a:tbl>
              <a:tblPr firstRow="1" firstCol="1" bandRow="1"/>
              <a:tblGrid>
                <a:gridCol w="2387706">
                  <a:extLst>
                    <a:ext uri="{9D8B030D-6E8A-4147-A177-3AD203B41FA5}">
                      <a16:colId xmlns:a16="http://schemas.microsoft.com/office/drawing/2014/main" val="1115858062"/>
                    </a:ext>
                  </a:extLst>
                </a:gridCol>
                <a:gridCol w="1406811">
                  <a:extLst>
                    <a:ext uri="{9D8B030D-6E8A-4147-A177-3AD203B41FA5}">
                      <a16:colId xmlns:a16="http://schemas.microsoft.com/office/drawing/2014/main" val="3405173318"/>
                    </a:ext>
                  </a:extLst>
                </a:gridCol>
                <a:gridCol w="1407804">
                  <a:extLst>
                    <a:ext uri="{9D8B030D-6E8A-4147-A177-3AD203B41FA5}">
                      <a16:colId xmlns:a16="http://schemas.microsoft.com/office/drawing/2014/main" val="278653778"/>
                    </a:ext>
                  </a:extLst>
                </a:gridCol>
                <a:gridCol w="1406811">
                  <a:extLst>
                    <a:ext uri="{9D8B030D-6E8A-4147-A177-3AD203B41FA5}">
                      <a16:colId xmlns:a16="http://schemas.microsoft.com/office/drawing/2014/main" val="3929588598"/>
                    </a:ext>
                  </a:extLst>
                </a:gridCol>
                <a:gridCol w="1407804">
                  <a:extLst>
                    <a:ext uri="{9D8B030D-6E8A-4147-A177-3AD203B41FA5}">
                      <a16:colId xmlns:a16="http://schemas.microsoft.com/office/drawing/2014/main" val="3020257280"/>
                    </a:ext>
                  </a:extLst>
                </a:gridCol>
                <a:gridCol w="1407804">
                  <a:extLst>
                    <a:ext uri="{9D8B030D-6E8A-4147-A177-3AD203B41FA5}">
                      <a16:colId xmlns:a16="http://schemas.microsoft.com/office/drawing/2014/main" val="2679996789"/>
                    </a:ext>
                  </a:extLst>
                </a:gridCol>
              </a:tblGrid>
              <a:tr h="601213">
                <a:tc gridSpan="6">
                  <a:txBody>
                    <a:bodyPr/>
                    <a:lstStyle/>
                    <a:p>
                      <a:pPr algn="ctr">
                        <a:lnSpc>
                          <a:spcPct val="150000"/>
                        </a:lnSpc>
                        <a:spcAft>
                          <a:spcPts val="800"/>
                        </a:spcAft>
                        <a:buNone/>
                      </a:pPr>
                      <a:r>
                        <a:rPr lang="es-CR" sz="18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NOVIEMBRE 2025</a:t>
                      </a:r>
                      <a:endParaRPr lang="es-CR"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endParaRPr lang="es-CR"/>
                    </a:p>
                  </a:txBody>
                  <a:tcPr/>
                </a:tc>
                <a:tc hMerge="1">
                  <a:txBody>
                    <a:bodyPr/>
                    <a:lstStyle/>
                    <a:p>
                      <a:endParaRPr lang="es-CR"/>
                    </a:p>
                  </a:txBody>
                  <a:tcPr/>
                </a:tc>
                <a:tc hMerge="1">
                  <a:txBody>
                    <a:bodyPr/>
                    <a:lstStyle/>
                    <a:p>
                      <a:endParaRPr lang="es-CR"/>
                    </a:p>
                  </a:txBody>
                  <a:tcPr/>
                </a:tc>
                <a:tc hMerge="1">
                  <a:txBody>
                    <a:bodyPr/>
                    <a:lstStyle/>
                    <a:p>
                      <a:endParaRPr lang="es-CR"/>
                    </a:p>
                  </a:txBody>
                  <a:tcPr/>
                </a:tc>
                <a:tc hMerge="1">
                  <a:txBody>
                    <a:bodyPr/>
                    <a:lstStyle/>
                    <a:p>
                      <a:endParaRPr lang="es-CR"/>
                    </a:p>
                  </a:txBody>
                  <a:tcPr/>
                </a:tc>
                <a:extLst>
                  <a:ext uri="{0D108BD9-81ED-4DB2-BD59-A6C34878D82A}">
                    <a16:rowId xmlns:a16="http://schemas.microsoft.com/office/drawing/2014/main" val="1690877552"/>
                  </a:ext>
                </a:extLst>
              </a:tr>
              <a:tr h="470745">
                <a:tc>
                  <a:txBody>
                    <a:bodyPr/>
                    <a:lstStyle/>
                    <a:p>
                      <a:pPr algn="l">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Sesiones</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1</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2</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3</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4</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5</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4193523326"/>
                  </a:ext>
                </a:extLst>
              </a:tr>
              <a:tr h="470745">
                <a:tc>
                  <a:txBody>
                    <a:bodyPr/>
                    <a:lstStyle/>
                    <a:p>
                      <a:pPr algn="just">
                        <a:lnSpc>
                          <a:spcPct val="150000"/>
                        </a:lnSpc>
                        <a:spcAft>
                          <a:spcPts val="800"/>
                        </a:spcAft>
                        <a:buNone/>
                      </a:pPr>
                      <a:r>
                        <a:rPr lang="es-CR" sz="1800">
                          <a:solidFill>
                            <a:srgbClr val="000000"/>
                          </a:solidFill>
                          <a:effectLst/>
                          <a:latin typeface="Arial" panose="020B0604020202020204" pitchFamily="34" charset="0"/>
                          <a:ea typeface="Calibri" panose="020F0502020204030204" pitchFamily="34" charset="0"/>
                          <a:cs typeface="Arial" panose="020B0604020202020204" pitchFamily="34" charset="0"/>
                        </a:rPr>
                        <a:t>Fecha de Sesión</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03-11-2025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10-11-2025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17-11-2025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24-11-2025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No aplica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35740647"/>
                  </a:ext>
                </a:extLst>
              </a:tr>
              <a:tr h="470745">
                <a:tc>
                  <a:txBody>
                    <a:bodyPr/>
                    <a:lstStyle/>
                    <a:p>
                      <a:pPr algn="just">
                        <a:lnSpc>
                          <a:spcPct val="150000"/>
                        </a:lnSpc>
                        <a:spcAft>
                          <a:spcPts val="800"/>
                        </a:spcAft>
                        <a:buNone/>
                      </a:pPr>
                      <a:r>
                        <a:rPr lang="es-CR" sz="1800">
                          <a:solidFill>
                            <a:srgbClr val="000000"/>
                          </a:solidFill>
                          <a:effectLst/>
                          <a:latin typeface="Arial" panose="020B0604020202020204" pitchFamily="34" charset="0"/>
                          <a:ea typeface="Calibri" panose="020F0502020204030204" pitchFamily="34" charset="0"/>
                          <a:cs typeface="Arial" panose="020B0604020202020204" pitchFamily="34" charset="0"/>
                        </a:rPr>
                        <a:t>Modalidad de Sesión</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Virtual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Virtual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Virtual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Virtual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No aplica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60719392"/>
                  </a:ext>
                </a:extLst>
              </a:tr>
              <a:tr h="470745">
                <a:tc>
                  <a:txBody>
                    <a:bodyPr/>
                    <a:lstStyle/>
                    <a:p>
                      <a:pPr algn="just">
                        <a:lnSpc>
                          <a:spcPct val="150000"/>
                        </a:lnSpc>
                        <a:spcAft>
                          <a:spcPts val="800"/>
                        </a:spcAft>
                        <a:buNone/>
                      </a:pPr>
                      <a:r>
                        <a:rPr lang="es-CR" sz="1800">
                          <a:solidFill>
                            <a:srgbClr val="000000"/>
                          </a:solidFill>
                          <a:effectLst/>
                          <a:latin typeface="Arial" panose="020B0604020202020204" pitchFamily="34" charset="0"/>
                          <a:ea typeface="Calibri" panose="020F0502020204030204" pitchFamily="34" charset="0"/>
                          <a:cs typeface="Arial" panose="020B0604020202020204" pitchFamily="34" charset="0"/>
                        </a:rPr>
                        <a:t>Miembros Presentes</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63550340"/>
                  </a:ext>
                </a:extLst>
              </a:tr>
              <a:tr h="470745">
                <a:tc>
                  <a:txBody>
                    <a:bodyPr/>
                    <a:lstStyle/>
                    <a:p>
                      <a:pPr algn="just">
                        <a:lnSpc>
                          <a:spcPct val="150000"/>
                        </a:lnSpc>
                        <a:spcAft>
                          <a:spcPts val="800"/>
                        </a:spcAft>
                        <a:buNone/>
                      </a:pPr>
                      <a:r>
                        <a:rPr lang="es-CR" sz="1800">
                          <a:solidFill>
                            <a:srgbClr val="000000"/>
                          </a:solidFill>
                          <a:effectLst/>
                          <a:latin typeface="Arial" panose="020B0604020202020204" pitchFamily="34" charset="0"/>
                          <a:ea typeface="Calibri" panose="020F0502020204030204" pitchFamily="34" charset="0"/>
                          <a:cs typeface="Arial" panose="020B0604020202020204" pitchFamily="34" charset="0"/>
                        </a:rPr>
                        <a:t>Miembros Ausentes</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61511065"/>
                  </a:ext>
                </a:extLst>
              </a:tr>
              <a:tr h="470745">
                <a:tc>
                  <a:txBody>
                    <a:bodyPr/>
                    <a:lstStyle/>
                    <a:p>
                      <a:pPr algn="just">
                        <a:lnSpc>
                          <a:spcPct val="150000"/>
                        </a:lnSpc>
                        <a:spcAft>
                          <a:spcPts val="800"/>
                        </a:spcAft>
                        <a:buNone/>
                      </a:pPr>
                      <a:r>
                        <a:rPr lang="es-CR" sz="1800">
                          <a:solidFill>
                            <a:srgbClr val="000000"/>
                          </a:solidFill>
                          <a:effectLst/>
                          <a:latin typeface="Arial" panose="020B0604020202020204" pitchFamily="34" charset="0"/>
                          <a:ea typeface="Calibri" panose="020F0502020204030204" pitchFamily="34" charset="0"/>
                          <a:cs typeface="Arial" panose="020B0604020202020204" pitchFamily="34" charset="0"/>
                        </a:rPr>
                        <a:t>Acuerdos Tomados</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dirty="0">
                          <a:effectLst/>
                          <a:latin typeface="Arial" panose="020B0604020202020204" pitchFamily="34" charset="0"/>
                          <a:ea typeface="Calibri" panose="020F0502020204030204" pitchFamily="34" charset="0"/>
                          <a:cs typeface="Arial" panose="020B0604020202020204" pitchFamily="34"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09935662"/>
                  </a:ext>
                </a:extLst>
              </a:tr>
            </a:tbl>
          </a:graphicData>
        </a:graphic>
      </p:graphicFrame>
      <p:graphicFrame>
        <p:nvGraphicFramePr>
          <p:cNvPr id="8" name="Tabla 7">
            <a:extLst>
              <a:ext uri="{FF2B5EF4-FFF2-40B4-BE49-F238E27FC236}">
                <a16:creationId xmlns:a16="http://schemas.microsoft.com/office/drawing/2014/main" id="{4EE01BD9-B7B2-98C7-26CC-D290FFCA1F63}"/>
              </a:ext>
            </a:extLst>
          </p:cNvPr>
          <p:cNvGraphicFramePr>
            <a:graphicFrameLocks noGrp="1"/>
          </p:cNvGraphicFramePr>
          <p:nvPr>
            <p:extLst>
              <p:ext uri="{D42A27DB-BD31-4B8C-83A1-F6EECF244321}">
                <p14:modId xmlns:p14="http://schemas.microsoft.com/office/powerpoint/2010/main" val="2167362574"/>
              </p:ext>
            </p:extLst>
          </p:nvPr>
        </p:nvGraphicFramePr>
        <p:xfrm>
          <a:off x="1068374" y="5100779"/>
          <a:ext cx="9424740" cy="1254697"/>
        </p:xfrm>
        <a:graphic>
          <a:graphicData uri="http://schemas.openxmlformats.org/drawingml/2006/table">
            <a:tbl>
              <a:tblPr firstRow="1" firstCol="1" bandRow="1"/>
              <a:tblGrid>
                <a:gridCol w="3795510">
                  <a:extLst>
                    <a:ext uri="{9D8B030D-6E8A-4147-A177-3AD203B41FA5}">
                      <a16:colId xmlns:a16="http://schemas.microsoft.com/office/drawing/2014/main" val="1069444808"/>
                    </a:ext>
                  </a:extLst>
                </a:gridCol>
                <a:gridCol w="1876410">
                  <a:extLst>
                    <a:ext uri="{9D8B030D-6E8A-4147-A177-3AD203B41FA5}">
                      <a16:colId xmlns:a16="http://schemas.microsoft.com/office/drawing/2014/main" val="3585172127"/>
                    </a:ext>
                  </a:extLst>
                </a:gridCol>
                <a:gridCol w="1876410">
                  <a:extLst>
                    <a:ext uri="{9D8B030D-6E8A-4147-A177-3AD203B41FA5}">
                      <a16:colId xmlns:a16="http://schemas.microsoft.com/office/drawing/2014/main" val="1115916294"/>
                    </a:ext>
                  </a:extLst>
                </a:gridCol>
                <a:gridCol w="1876410">
                  <a:extLst>
                    <a:ext uri="{9D8B030D-6E8A-4147-A177-3AD203B41FA5}">
                      <a16:colId xmlns:a16="http://schemas.microsoft.com/office/drawing/2014/main" val="1971448808"/>
                    </a:ext>
                  </a:extLst>
                </a:gridCol>
              </a:tblGrid>
              <a:tr h="417663">
                <a:tc>
                  <a:txBody>
                    <a:bodyPr/>
                    <a:lstStyle/>
                    <a:p>
                      <a:pPr algn="l">
                        <a:lnSpc>
                          <a:spcPct val="150000"/>
                        </a:lnSpc>
                        <a:spcAft>
                          <a:spcPts val="800"/>
                        </a:spcAft>
                        <a:buNone/>
                      </a:pPr>
                      <a:r>
                        <a:rPr lang="es-CR" sz="18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TOTAL ACUERDOS TOMADOS</a:t>
                      </a:r>
                      <a:endParaRPr lang="es-CR"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solidFill>
                            <a:srgbClr val="000000"/>
                          </a:solidFill>
                          <a:effectLst/>
                          <a:latin typeface="Arial" panose="020B0604020202020204" pitchFamily="34" charset="0"/>
                          <a:ea typeface="Calibri" panose="020F0502020204030204" pitchFamily="34" charset="0"/>
                          <a:cs typeface="Arial" panose="020B0604020202020204" pitchFamily="34" charset="0"/>
                        </a:rPr>
                        <a:t>EJECUTADOS</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solidFill>
                            <a:srgbClr val="000000"/>
                          </a:solidFill>
                          <a:effectLst/>
                          <a:latin typeface="Arial" panose="020B0604020202020204" pitchFamily="34" charset="0"/>
                          <a:ea typeface="Calibri" panose="020F0502020204030204" pitchFamily="34" charset="0"/>
                          <a:cs typeface="Arial" panose="020B0604020202020204" pitchFamily="34" charset="0"/>
                        </a:rPr>
                        <a:t>EN PROCESO</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NO EJECUTADOS</a:t>
                      </a:r>
                      <a:endParaRPr lang="es-CR"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066664217"/>
                  </a:ext>
                </a:extLst>
              </a:tr>
              <a:tr h="417663">
                <a:tc>
                  <a:txBody>
                    <a:bodyPr/>
                    <a:lstStyle/>
                    <a:p>
                      <a:pPr algn="ctr">
                        <a:lnSpc>
                          <a:spcPct val="150000"/>
                        </a:lnSpc>
                        <a:spcAft>
                          <a:spcPts val="800"/>
                        </a:spcAft>
                        <a:buNone/>
                      </a:pPr>
                      <a:r>
                        <a:rPr lang="es-CR" sz="2400" b="1">
                          <a:effectLst/>
                          <a:latin typeface="Times New Roman" panose="02020603050405020304" pitchFamily="18" charset="0"/>
                          <a:ea typeface="Calibri" panose="020F0502020204030204" pitchFamily="34" charset="0"/>
                          <a:cs typeface="Times New Roman" panose="02020603050405020304" pitchFamily="18" charset="0"/>
                        </a:rPr>
                        <a:t>12</a:t>
                      </a:r>
                      <a:endParaRPr lang="es-CR" sz="24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2400" b="1">
                          <a:effectLst/>
                          <a:latin typeface="Times New Roman" panose="02020603050405020304" pitchFamily="18" charset="0"/>
                          <a:ea typeface="Calibri" panose="020F0502020204030204" pitchFamily="34" charset="0"/>
                          <a:cs typeface="Times New Roman" panose="02020603050405020304" pitchFamily="18" charset="0"/>
                        </a:rPr>
                        <a:t>10</a:t>
                      </a:r>
                      <a:endParaRPr lang="es-CR" sz="24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2400" b="1">
                          <a:effectLst/>
                          <a:latin typeface="Times New Roman" panose="02020603050405020304" pitchFamily="18" charset="0"/>
                          <a:ea typeface="Calibri" panose="020F0502020204030204" pitchFamily="34" charset="0"/>
                          <a:cs typeface="Times New Roman" panose="02020603050405020304" pitchFamily="18" charset="0"/>
                        </a:rPr>
                        <a:t>2</a:t>
                      </a:r>
                      <a:endParaRPr lang="es-CR" sz="24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2400" b="1" dirty="0">
                          <a:effectLst/>
                          <a:latin typeface="Times New Roman" panose="02020603050405020304" pitchFamily="18" charset="0"/>
                          <a:ea typeface="Calibri" panose="020F0502020204030204" pitchFamily="34" charset="0"/>
                          <a:cs typeface="Times New Roman" panose="02020603050405020304" pitchFamily="18" charset="0"/>
                        </a:rPr>
                        <a:t>0</a:t>
                      </a:r>
                      <a:endParaRPr lang="es-CR" sz="24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57875451"/>
                  </a:ext>
                </a:extLst>
              </a:tr>
            </a:tbl>
          </a:graphicData>
        </a:graphic>
      </p:graphicFrame>
    </p:spTree>
    <p:extLst>
      <p:ext uri="{BB962C8B-B14F-4D97-AF65-F5344CB8AC3E}">
        <p14:creationId xmlns:p14="http://schemas.microsoft.com/office/powerpoint/2010/main" val="16188055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9728067-CA3C-014B-3E69-E44EF9FA64D5}"/>
              </a:ext>
            </a:extLst>
          </p:cNvPr>
          <p:cNvSpPr>
            <a:spLocks noGrp="1"/>
          </p:cNvSpPr>
          <p:nvPr>
            <p:ph type="title"/>
          </p:nvPr>
        </p:nvSpPr>
        <p:spPr/>
        <p:txBody>
          <a:bodyPr/>
          <a:lstStyle/>
          <a:p>
            <a:r>
              <a:rPr lang="es-ES" dirty="0"/>
              <a:t>Observaciones generales</a:t>
            </a:r>
            <a:endParaRPr lang="es-CR" dirty="0"/>
          </a:p>
        </p:txBody>
      </p:sp>
      <p:sp>
        <p:nvSpPr>
          <p:cNvPr id="3" name="Marcador de contenido 2">
            <a:extLst>
              <a:ext uri="{FF2B5EF4-FFF2-40B4-BE49-F238E27FC236}">
                <a16:creationId xmlns:a16="http://schemas.microsoft.com/office/drawing/2014/main" id="{E69BC92C-43B5-8B17-154E-9F2906A978EC}"/>
              </a:ext>
            </a:extLst>
          </p:cNvPr>
          <p:cNvSpPr>
            <a:spLocks noGrp="1"/>
          </p:cNvSpPr>
          <p:nvPr>
            <p:ph idx="1"/>
          </p:nvPr>
        </p:nvSpPr>
        <p:spPr/>
        <p:txBody>
          <a:bodyPr>
            <a:normAutofit/>
          </a:bodyPr>
          <a:lstStyle/>
          <a:p>
            <a:pPr algn="just"/>
            <a:r>
              <a:rPr lang="es-CR" sz="2300" dirty="0"/>
              <a:t>Durante noviembre la Junta Regional de Puntarenas enfocó su gestión en el seguimiento y ejecución de actividades institucionales de cierre de año. Se dio continuidad a la organización del Convivio Navideño 2025, efectuando ajustes a las especificaciones de contratación y revisando alternativas para adecuar los servicios al presupuesto disponible. Asimismo, se coordinó la participación de integrantes de la Junta y la Fiscalía Regional en eventos institucionales como Premios COLYPRO 2025 y la Asamblea Nacional. También se atendieron asuntos relacionados con el cierre presupuestario institucional, recepción de facturas, revisión de libros de actas por parte de la Fiscalía Nacional y actividades dirigidas a personas jubiladas de la región. La Junta mantuvo el seguimiento a procesos administrativos, logísticos y presupuestarios necesarios para garantizar el adecuado cierre de las actividades programadas para el año 2025.</a:t>
            </a:r>
          </a:p>
        </p:txBody>
      </p:sp>
    </p:spTree>
    <p:extLst>
      <p:ext uri="{BB962C8B-B14F-4D97-AF65-F5344CB8AC3E}">
        <p14:creationId xmlns:p14="http://schemas.microsoft.com/office/powerpoint/2010/main" val="18931974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DCE00C-7C63-AAD9-3563-5422D604B9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76E6BC-B80E-FD01-5645-BFEC4D27105A}"/>
              </a:ext>
            </a:extLst>
          </p:cNvPr>
          <p:cNvSpPr>
            <a:spLocks noGrp="1"/>
          </p:cNvSpPr>
          <p:nvPr>
            <p:ph type="title"/>
          </p:nvPr>
        </p:nvSpPr>
        <p:spPr/>
        <p:txBody>
          <a:bodyPr/>
          <a:lstStyle/>
          <a:p>
            <a:r>
              <a:rPr lang="es-ES" dirty="0"/>
              <a:t>IV Trimestre 2025</a:t>
            </a:r>
            <a:endParaRPr lang="en-CR" dirty="0"/>
          </a:p>
        </p:txBody>
      </p:sp>
      <p:graphicFrame>
        <p:nvGraphicFramePr>
          <p:cNvPr id="7" name="Marcador de contenido 6">
            <a:extLst>
              <a:ext uri="{FF2B5EF4-FFF2-40B4-BE49-F238E27FC236}">
                <a16:creationId xmlns:a16="http://schemas.microsoft.com/office/drawing/2014/main" id="{BED0AFCB-1A15-5335-9899-CAA2AE37230A}"/>
              </a:ext>
            </a:extLst>
          </p:cNvPr>
          <p:cNvGraphicFramePr>
            <a:graphicFrameLocks noGrp="1"/>
          </p:cNvGraphicFramePr>
          <p:nvPr>
            <p:ph idx="1"/>
            <p:extLst>
              <p:ext uri="{D42A27DB-BD31-4B8C-83A1-F6EECF244321}">
                <p14:modId xmlns:p14="http://schemas.microsoft.com/office/powerpoint/2010/main" val="2645058041"/>
              </p:ext>
            </p:extLst>
          </p:nvPr>
        </p:nvGraphicFramePr>
        <p:xfrm>
          <a:off x="1068375" y="1435529"/>
          <a:ext cx="9424740" cy="3425683"/>
        </p:xfrm>
        <a:graphic>
          <a:graphicData uri="http://schemas.openxmlformats.org/drawingml/2006/table">
            <a:tbl>
              <a:tblPr firstRow="1" firstCol="1" bandRow="1"/>
              <a:tblGrid>
                <a:gridCol w="2387706">
                  <a:extLst>
                    <a:ext uri="{9D8B030D-6E8A-4147-A177-3AD203B41FA5}">
                      <a16:colId xmlns:a16="http://schemas.microsoft.com/office/drawing/2014/main" val="1115858062"/>
                    </a:ext>
                  </a:extLst>
                </a:gridCol>
                <a:gridCol w="1406811">
                  <a:extLst>
                    <a:ext uri="{9D8B030D-6E8A-4147-A177-3AD203B41FA5}">
                      <a16:colId xmlns:a16="http://schemas.microsoft.com/office/drawing/2014/main" val="3405173318"/>
                    </a:ext>
                  </a:extLst>
                </a:gridCol>
                <a:gridCol w="1407804">
                  <a:extLst>
                    <a:ext uri="{9D8B030D-6E8A-4147-A177-3AD203B41FA5}">
                      <a16:colId xmlns:a16="http://schemas.microsoft.com/office/drawing/2014/main" val="278653778"/>
                    </a:ext>
                  </a:extLst>
                </a:gridCol>
                <a:gridCol w="1406811">
                  <a:extLst>
                    <a:ext uri="{9D8B030D-6E8A-4147-A177-3AD203B41FA5}">
                      <a16:colId xmlns:a16="http://schemas.microsoft.com/office/drawing/2014/main" val="3929588598"/>
                    </a:ext>
                  </a:extLst>
                </a:gridCol>
                <a:gridCol w="1407804">
                  <a:extLst>
                    <a:ext uri="{9D8B030D-6E8A-4147-A177-3AD203B41FA5}">
                      <a16:colId xmlns:a16="http://schemas.microsoft.com/office/drawing/2014/main" val="3020257280"/>
                    </a:ext>
                  </a:extLst>
                </a:gridCol>
                <a:gridCol w="1407804">
                  <a:extLst>
                    <a:ext uri="{9D8B030D-6E8A-4147-A177-3AD203B41FA5}">
                      <a16:colId xmlns:a16="http://schemas.microsoft.com/office/drawing/2014/main" val="2679996789"/>
                    </a:ext>
                  </a:extLst>
                </a:gridCol>
              </a:tblGrid>
              <a:tr h="601213">
                <a:tc gridSpan="6">
                  <a:txBody>
                    <a:bodyPr/>
                    <a:lstStyle/>
                    <a:p>
                      <a:pPr algn="ctr">
                        <a:lnSpc>
                          <a:spcPct val="150000"/>
                        </a:lnSpc>
                        <a:spcAft>
                          <a:spcPts val="800"/>
                        </a:spcAft>
                        <a:buNone/>
                      </a:pPr>
                      <a:r>
                        <a:rPr lang="es-CR" sz="18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DICIEMBRE 2025</a:t>
                      </a:r>
                      <a:endParaRPr lang="es-CR"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endParaRPr lang="es-CR"/>
                    </a:p>
                  </a:txBody>
                  <a:tcPr/>
                </a:tc>
                <a:tc hMerge="1">
                  <a:txBody>
                    <a:bodyPr/>
                    <a:lstStyle/>
                    <a:p>
                      <a:endParaRPr lang="es-CR"/>
                    </a:p>
                  </a:txBody>
                  <a:tcPr/>
                </a:tc>
                <a:tc hMerge="1">
                  <a:txBody>
                    <a:bodyPr/>
                    <a:lstStyle/>
                    <a:p>
                      <a:endParaRPr lang="es-CR"/>
                    </a:p>
                  </a:txBody>
                  <a:tcPr/>
                </a:tc>
                <a:tc hMerge="1">
                  <a:txBody>
                    <a:bodyPr/>
                    <a:lstStyle/>
                    <a:p>
                      <a:endParaRPr lang="es-CR"/>
                    </a:p>
                  </a:txBody>
                  <a:tcPr/>
                </a:tc>
                <a:tc hMerge="1">
                  <a:txBody>
                    <a:bodyPr/>
                    <a:lstStyle/>
                    <a:p>
                      <a:endParaRPr lang="es-CR"/>
                    </a:p>
                  </a:txBody>
                  <a:tcPr/>
                </a:tc>
                <a:extLst>
                  <a:ext uri="{0D108BD9-81ED-4DB2-BD59-A6C34878D82A}">
                    <a16:rowId xmlns:a16="http://schemas.microsoft.com/office/drawing/2014/main" val="1690877552"/>
                  </a:ext>
                </a:extLst>
              </a:tr>
              <a:tr h="470745">
                <a:tc>
                  <a:txBody>
                    <a:bodyPr/>
                    <a:lstStyle/>
                    <a:p>
                      <a:pPr algn="l">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Sesiones</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1</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2</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3</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4</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5</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4193523326"/>
                  </a:ext>
                </a:extLst>
              </a:tr>
              <a:tr h="470745">
                <a:tc>
                  <a:txBody>
                    <a:bodyPr/>
                    <a:lstStyle/>
                    <a:p>
                      <a:pPr algn="just">
                        <a:lnSpc>
                          <a:spcPct val="150000"/>
                        </a:lnSpc>
                        <a:spcAft>
                          <a:spcPts val="800"/>
                        </a:spcAft>
                        <a:buNone/>
                      </a:pPr>
                      <a:r>
                        <a:rPr lang="es-CR" sz="1800">
                          <a:solidFill>
                            <a:srgbClr val="000000"/>
                          </a:solidFill>
                          <a:effectLst/>
                          <a:latin typeface="Arial" panose="020B0604020202020204" pitchFamily="34" charset="0"/>
                          <a:ea typeface="Calibri" panose="020F0502020204030204" pitchFamily="34" charset="0"/>
                          <a:cs typeface="Arial" panose="020B0604020202020204" pitchFamily="34" charset="0"/>
                        </a:rPr>
                        <a:t>Fecha de Sesión</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06-12-2025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08-12-2025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15-12-2025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22-12-2025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No aplica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35740647"/>
                  </a:ext>
                </a:extLst>
              </a:tr>
              <a:tr h="470745">
                <a:tc>
                  <a:txBody>
                    <a:bodyPr/>
                    <a:lstStyle/>
                    <a:p>
                      <a:pPr algn="just">
                        <a:lnSpc>
                          <a:spcPct val="150000"/>
                        </a:lnSpc>
                        <a:spcAft>
                          <a:spcPts val="800"/>
                        </a:spcAft>
                        <a:buNone/>
                      </a:pPr>
                      <a:r>
                        <a:rPr lang="es-CR" sz="1800">
                          <a:solidFill>
                            <a:srgbClr val="000000"/>
                          </a:solidFill>
                          <a:effectLst/>
                          <a:latin typeface="Arial" panose="020B0604020202020204" pitchFamily="34" charset="0"/>
                          <a:ea typeface="Calibri" panose="020F0502020204030204" pitchFamily="34" charset="0"/>
                          <a:cs typeface="Arial" panose="020B0604020202020204" pitchFamily="34" charset="0"/>
                        </a:rPr>
                        <a:t>Modalidad de Sesión</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Presencial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Virtual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Bimodal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Virtual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No aplica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60719392"/>
                  </a:ext>
                </a:extLst>
              </a:tr>
              <a:tr h="470745">
                <a:tc>
                  <a:txBody>
                    <a:bodyPr/>
                    <a:lstStyle/>
                    <a:p>
                      <a:pPr algn="just">
                        <a:lnSpc>
                          <a:spcPct val="150000"/>
                        </a:lnSpc>
                        <a:spcAft>
                          <a:spcPts val="800"/>
                        </a:spcAft>
                        <a:buNone/>
                      </a:pPr>
                      <a:r>
                        <a:rPr lang="es-CR" sz="1800">
                          <a:solidFill>
                            <a:srgbClr val="000000"/>
                          </a:solidFill>
                          <a:effectLst/>
                          <a:latin typeface="Arial" panose="020B0604020202020204" pitchFamily="34" charset="0"/>
                          <a:ea typeface="Calibri" panose="020F0502020204030204" pitchFamily="34" charset="0"/>
                          <a:cs typeface="Arial" panose="020B0604020202020204" pitchFamily="34" charset="0"/>
                        </a:rPr>
                        <a:t>Miembros Presentes</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63550340"/>
                  </a:ext>
                </a:extLst>
              </a:tr>
              <a:tr h="470745">
                <a:tc>
                  <a:txBody>
                    <a:bodyPr/>
                    <a:lstStyle/>
                    <a:p>
                      <a:pPr algn="just">
                        <a:lnSpc>
                          <a:spcPct val="150000"/>
                        </a:lnSpc>
                        <a:spcAft>
                          <a:spcPts val="800"/>
                        </a:spcAft>
                        <a:buNone/>
                      </a:pPr>
                      <a:r>
                        <a:rPr lang="es-CR" sz="1800">
                          <a:solidFill>
                            <a:srgbClr val="000000"/>
                          </a:solidFill>
                          <a:effectLst/>
                          <a:latin typeface="Arial" panose="020B0604020202020204" pitchFamily="34" charset="0"/>
                          <a:ea typeface="Calibri" panose="020F0502020204030204" pitchFamily="34" charset="0"/>
                          <a:cs typeface="Arial" panose="020B0604020202020204" pitchFamily="34" charset="0"/>
                        </a:rPr>
                        <a:t>Miembros Ausentes</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61511065"/>
                  </a:ext>
                </a:extLst>
              </a:tr>
              <a:tr h="470745">
                <a:tc>
                  <a:txBody>
                    <a:bodyPr/>
                    <a:lstStyle/>
                    <a:p>
                      <a:pPr algn="just">
                        <a:lnSpc>
                          <a:spcPct val="150000"/>
                        </a:lnSpc>
                        <a:spcAft>
                          <a:spcPts val="800"/>
                        </a:spcAft>
                        <a:buNone/>
                      </a:pPr>
                      <a:r>
                        <a:rPr lang="es-CR" sz="1800">
                          <a:solidFill>
                            <a:srgbClr val="000000"/>
                          </a:solidFill>
                          <a:effectLst/>
                          <a:latin typeface="Arial" panose="020B0604020202020204" pitchFamily="34" charset="0"/>
                          <a:ea typeface="Calibri" panose="020F0502020204030204" pitchFamily="34" charset="0"/>
                          <a:cs typeface="Arial" panose="020B0604020202020204" pitchFamily="34" charset="0"/>
                        </a:rPr>
                        <a:t>Acuerdos Tomados</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dirty="0">
                          <a:effectLst/>
                          <a:latin typeface="Arial" panose="020B0604020202020204" pitchFamily="34" charset="0"/>
                          <a:ea typeface="Calibri" panose="020F0502020204030204" pitchFamily="34" charset="0"/>
                          <a:cs typeface="Arial" panose="020B0604020202020204" pitchFamily="34"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09935662"/>
                  </a:ext>
                </a:extLst>
              </a:tr>
            </a:tbl>
          </a:graphicData>
        </a:graphic>
      </p:graphicFrame>
      <p:graphicFrame>
        <p:nvGraphicFramePr>
          <p:cNvPr id="8" name="Tabla 7">
            <a:extLst>
              <a:ext uri="{FF2B5EF4-FFF2-40B4-BE49-F238E27FC236}">
                <a16:creationId xmlns:a16="http://schemas.microsoft.com/office/drawing/2014/main" id="{5C65664C-D470-889D-8F71-499D9FE2A173}"/>
              </a:ext>
            </a:extLst>
          </p:cNvPr>
          <p:cNvGraphicFramePr>
            <a:graphicFrameLocks noGrp="1"/>
          </p:cNvGraphicFramePr>
          <p:nvPr>
            <p:extLst>
              <p:ext uri="{D42A27DB-BD31-4B8C-83A1-F6EECF244321}">
                <p14:modId xmlns:p14="http://schemas.microsoft.com/office/powerpoint/2010/main" val="2050043791"/>
              </p:ext>
            </p:extLst>
          </p:nvPr>
        </p:nvGraphicFramePr>
        <p:xfrm>
          <a:off x="1068374" y="5100779"/>
          <a:ext cx="9424740" cy="1189823"/>
        </p:xfrm>
        <a:graphic>
          <a:graphicData uri="http://schemas.openxmlformats.org/drawingml/2006/table">
            <a:tbl>
              <a:tblPr firstRow="1" firstCol="1" bandRow="1"/>
              <a:tblGrid>
                <a:gridCol w="3795510">
                  <a:extLst>
                    <a:ext uri="{9D8B030D-6E8A-4147-A177-3AD203B41FA5}">
                      <a16:colId xmlns:a16="http://schemas.microsoft.com/office/drawing/2014/main" val="1069444808"/>
                    </a:ext>
                  </a:extLst>
                </a:gridCol>
                <a:gridCol w="1876410">
                  <a:extLst>
                    <a:ext uri="{9D8B030D-6E8A-4147-A177-3AD203B41FA5}">
                      <a16:colId xmlns:a16="http://schemas.microsoft.com/office/drawing/2014/main" val="3585172127"/>
                    </a:ext>
                  </a:extLst>
                </a:gridCol>
                <a:gridCol w="1876410">
                  <a:extLst>
                    <a:ext uri="{9D8B030D-6E8A-4147-A177-3AD203B41FA5}">
                      <a16:colId xmlns:a16="http://schemas.microsoft.com/office/drawing/2014/main" val="1115916294"/>
                    </a:ext>
                  </a:extLst>
                </a:gridCol>
                <a:gridCol w="1876410">
                  <a:extLst>
                    <a:ext uri="{9D8B030D-6E8A-4147-A177-3AD203B41FA5}">
                      <a16:colId xmlns:a16="http://schemas.microsoft.com/office/drawing/2014/main" val="1971448808"/>
                    </a:ext>
                  </a:extLst>
                </a:gridCol>
              </a:tblGrid>
              <a:tr h="417663">
                <a:tc>
                  <a:txBody>
                    <a:bodyPr/>
                    <a:lstStyle/>
                    <a:p>
                      <a:pPr algn="l">
                        <a:lnSpc>
                          <a:spcPct val="150000"/>
                        </a:lnSpc>
                        <a:spcAft>
                          <a:spcPts val="800"/>
                        </a:spcAft>
                        <a:buNone/>
                      </a:pPr>
                      <a:r>
                        <a:rPr lang="es-CR" sz="18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TOTAL ACUERDOS TOMADOS</a:t>
                      </a:r>
                      <a:endParaRPr lang="es-CR"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solidFill>
                            <a:srgbClr val="000000"/>
                          </a:solidFill>
                          <a:effectLst/>
                          <a:latin typeface="Arial" panose="020B0604020202020204" pitchFamily="34" charset="0"/>
                          <a:ea typeface="Calibri" panose="020F0502020204030204" pitchFamily="34" charset="0"/>
                          <a:cs typeface="Arial" panose="020B0604020202020204" pitchFamily="34" charset="0"/>
                        </a:rPr>
                        <a:t>EJECUTADOS</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solidFill>
                            <a:srgbClr val="000000"/>
                          </a:solidFill>
                          <a:effectLst/>
                          <a:latin typeface="Arial" panose="020B0604020202020204" pitchFamily="34" charset="0"/>
                          <a:ea typeface="Calibri" panose="020F0502020204030204" pitchFamily="34" charset="0"/>
                          <a:cs typeface="Arial" panose="020B0604020202020204" pitchFamily="34" charset="0"/>
                        </a:rPr>
                        <a:t>EN PROCESO</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NO EJECUTADOS</a:t>
                      </a:r>
                      <a:endParaRPr lang="es-CR"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066664217"/>
                  </a:ext>
                </a:extLst>
              </a:tr>
              <a:tr h="417663">
                <a:tc>
                  <a:txBody>
                    <a:bodyPr/>
                    <a:lstStyle/>
                    <a:p>
                      <a:pPr algn="ctr">
                        <a:lnSpc>
                          <a:spcPct val="150000"/>
                        </a:lnSpc>
                        <a:spcAft>
                          <a:spcPts val="800"/>
                        </a:spcAft>
                        <a:buNone/>
                      </a:pPr>
                      <a:r>
                        <a:rPr lang="es-CR" sz="2000" b="1" dirty="0">
                          <a:effectLst/>
                          <a:latin typeface="Times New Roman" panose="02020603050405020304" pitchFamily="18" charset="0"/>
                          <a:ea typeface="Calibri" panose="020F0502020204030204" pitchFamily="34" charset="0"/>
                          <a:cs typeface="Times New Roman" panose="02020603050405020304" pitchFamily="18" charset="0"/>
                        </a:rPr>
                        <a:t>9</a:t>
                      </a:r>
                      <a:endParaRPr lang="es-CR" sz="2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2000" b="1">
                          <a:effectLst/>
                          <a:latin typeface="Times New Roman" panose="02020603050405020304" pitchFamily="18" charset="0"/>
                          <a:ea typeface="Calibri" panose="020F0502020204030204" pitchFamily="34" charset="0"/>
                          <a:cs typeface="Times New Roman" panose="02020603050405020304" pitchFamily="18" charset="0"/>
                        </a:rPr>
                        <a:t>7</a:t>
                      </a:r>
                      <a:endParaRPr lang="es-CR" sz="2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2000" b="1">
                          <a:effectLst/>
                          <a:latin typeface="Times New Roman" panose="02020603050405020304" pitchFamily="18" charset="0"/>
                          <a:ea typeface="Calibri" panose="020F0502020204030204" pitchFamily="34" charset="0"/>
                          <a:cs typeface="Times New Roman" panose="02020603050405020304" pitchFamily="18" charset="0"/>
                        </a:rPr>
                        <a:t>2</a:t>
                      </a:r>
                      <a:endParaRPr lang="es-CR" sz="2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2000" b="1" dirty="0">
                          <a:effectLst/>
                          <a:latin typeface="Times New Roman" panose="02020603050405020304" pitchFamily="18" charset="0"/>
                          <a:ea typeface="Calibri" panose="020F0502020204030204" pitchFamily="34" charset="0"/>
                          <a:cs typeface="Times New Roman" panose="02020603050405020304" pitchFamily="18" charset="0"/>
                        </a:rPr>
                        <a:t>0</a:t>
                      </a:r>
                      <a:endParaRPr lang="es-CR" sz="2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57875451"/>
                  </a:ext>
                </a:extLst>
              </a:tr>
            </a:tbl>
          </a:graphicData>
        </a:graphic>
      </p:graphicFrame>
    </p:spTree>
    <p:extLst>
      <p:ext uri="{BB962C8B-B14F-4D97-AF65-F5344CB8AC3E}">
        <p14:creationId xmlns:p14="http://schemas.microsoft.com/office/powerpoint/2010/main" val="42028338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068C54E-B0A3-B021-735B-E3703BF4BBC7}"/>
              </a:ext>
            </a:extLst>
          </p:cNvPr>
          <p:cNvSpPr>
            <a:spLocks noGrp="1"/>
          </p:cNvSpPr>
          <p:nvPr>
            <p:ph type="title"/>
          </p:nvPr>
        </p:nvSpPr>
        <p:spPr/>
        <p:txBody>
          <a:bodyPr/>
          <a:lstStyle/>
          <a:p>
            <a:r>
              <a:rPr lang="es-ES" dirty="0"/>
              <a:t>Observaciones generales</a:t>
            </a:r>
            <a:endParaRPr lang="es-CR" dirty="0"/>
          </a:p>
        </p:txBody>
      </p:sp>
      <p:sp>
        <p:nvSpPr>
          <p:cNvPr id="3" name="Marcador de contenido 2">
            <a:extLst>
              <a:ext uri="{FF2B5EF4-FFF2-40B4-BE49-F238E27FC236}">
                <a16:creationId xmlns:a16="http://schemas.microsoft.com/office/drawing/2014/main" id="{970D12ED-A86D-0288-7442-09AD06C13CE9}"/>
              </a:ext>
            </a:extLst>
          </p:cNvPr>
          <p:cNvSpPr>
            <a:spLocks noGrp="1"/>
          </p:cNvSpPr>
          <p:nvPr>
            <p:ph idx="1"/>
          </p:nvPr>
        </p:nvSpPr>
        <p:spPr/>
        <p:txBody>
          <a:bodyPr/>
          <a:lstStyle/>
          <a:p>
            <a:pPr algn="just"/>
            <a:r>
              <a:rPr lang="es-CR" dirty="0"/>
              <a:t>Durante diciembre la Junta Regional de Puntarenas concentró sus labores en el cierre administrativo, financiero y operativo del año 2025. Se evaluaron las actividades ejecutadas durante el último trimestre, particularmente las dirigidas a personas jubiladas y el Convivio Navideño, las cuales fueron valoradas positivamente por los miembros de la Junta Regional. Asimismo, se brindó seguimiento a la documentación pendiente para cierre presupuestario, facturación y liquidación de actividades institucionales. También se coordinó la revisión de libros de actas con la Fiscalía Nacional, se atendieron consultas de carácter jurídico y administrativo relacionadas con el uso de activos institucionales, y se inició formalmente la elaboración del Plan Anual Operativo 2026. La Fiscalía Regional efectuó la revisión documental correspondiente y emitió recomendaciones para fortalecer el adecuado manejo de actas, documentación y controles administrativos de la Junta Regional.</a:t>
            </a:r>
          </a:p>
          <a:p>
            <a:pPr algn="just"/>
            <a:r>
              <a:rPr lang="es-CR" dirty="0"/>
              <a:t>De igual manera, la Junta realizó ajustes al PAO para fortalecer las actividades dirigidas a personas jubiladas de las regiones de Puntarenas y Aguirre, modificando nombres de actividades, redistribuyendo recursos, aprobando contrataciones y gestionando estrategias de divulgación para ampliar la participación de la población beneficiaria. También se dio seguimiento a la ejecución presupuestaria, cronogramas institucionales, planificación de convivios de cierre de año y acciones relacionadas con la Escuelita de Fútbol de Puntarenas</a:t>
            </a:r>
          </a:p>
          <a:p>
            <a:endParaRPr lang="es-CR" dirty="0"/>
          </a:p>
        </p:txBody>
      </p:sp>
    </p:spTree>
    <p:extLst>
      <p:ext uri="{BB962C8B-B14F-4D97-AF65-F5344CB8AC3E}">
        <p14:creationId xmlns:p14="http://schemas.microsoft.com/office/powerpoint/2010/main" val="25381730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5DC91-198D-B7CE-1703-88819F9FF6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EE6A67-8DAE-AED2-166F-73808756AA5A}"/>
              </a:ext>
            </a:extLst>
          </p:cNvPr>
          <p:cNvSpPr>
            <a:spLocks noGrp="1"/>
          </p:cNvSpPr>
          <p:nvPr>
            <p:ph type="title"/>
          </p:nvPr>
        </p:nvSpPr>
        <p:spPr/>
        <p:txBody>
          <a:bodyPr/>
          <a:lstStyle/>
          <a:p>
            <a:r>
              <a:rPr lang="es-ES" dirty="0"/>
              <a:t>I Trimestre 2026</a:t>
            </a:r>
            <a:endParaRPr lang="en-CR" dirty="0"/>
          </a:p>
        </p:txBody>
      </p:sp>
      <p:graphicFrame>
        <p:nvGraphicFramePr>
          <p:cNvPr id="7" name="Marcador de contenido 6">
            <a:extLst>
              <a:ext uri="{FF2B5EF4-FFF2-40B4-BE49-F238E27FC236}">
                <a16:creationId xmlns:a16="http://schemas.microsoft.com/office/drawing/2014/main" id="{319B1DAB-6242-0507-629F-54B30B4F9193}"/>
              </a:ext>
            </a:extLst>
          </p:cNvPr>
          <p:cNvGraphicFramePr>
            <a:graphicFrameLocks noGrp="1"/>
          </p:cNvGraphicFramePr>
          <p:nvPr>
            <p:ph idx="1"/>
            <p:extLst>
              <p:ext uri="{D42A27DB-BD31-4B8C-83A1-F6EECF244321}">
                <p14:modId xmlns:p14="http://schemas.microsoft.com/office/powerpoint/2010/main" val="1663974616"/>
              </p:ext>
            </p:extLst>
          </p:nvPr>
        </p:nvGraphicFramePr>
        <p:xfrm>
          <a:off x="1068375" y="1435529"/>
          <a:ext cx="9424740" cy="3727098"/>
        </p:xfrm>
        <a:graphic>
          <a:graphicData uri="http://schemas.openxmlformats.org/drawingml/2006/table">
            <a:tbl>
              <a:tblPr firstRow="1" firstCol="1" bandRow="1"/>
              <a:tblGrid>
                <a:gridCol w="2387706">
                  <a:extLst>
                    <a:ext uri="{9D8B030D-6E8A-4147-A177-3AD203B41FA5}">
                      <a16:colId xmlns:a16="http://schemas.microsoft.com/office/drawing/2014/main" val="1115858062"/>
                    </a:ext>
                  </a:extLst>
                </a:gridCol>
                <a:gridCol w="1406811">
                  <a:extLst>
                    <a:ext uri="{9D8B030D-6E8A-4147-A177-3AD203B41FA5}">
                      <a16:colId xmlns:a16="http://schemas.microsoft.com/office/drawing/2014/main" val="3405173318"/>
                    </a:ext>
                  </a:extLst>
                </a:gridCol>
                <a:gridCol w="1407804">
                  <a:extLst>
                    <a:ext uri="{9D8B030D-6E8A-4147-A177-3AD203B41FA5}">
                      <a16:colId xmlns:a16="http://schemas.microsoft.com/office/drawing/2014/main" val="278653778"/>
                    </a:ext>
                  </a:extLst>
                </a:gridCol>
                <a:gridCol w="1406811">
                  <a:extLst>
                    <a:ext uri="{9D8B030D-6E8A-4147-A177-3AD203B41FA5}">
                      <a16:colId xmlns:a16="http://schemas.microsoft.com/office/drawing/2014/main" val="3929588598"/>
                    </a:ext>
                  </a:extLst>
                </a:gridCol>
                <a:gridCol w="1407804">
                  <a:extLst>
                    <a:ext uri="{9D8B030D-6E8A-4147-A177-3AD203B41FA5}">
                      <a16:colId xmlns:a16="http://schemas.microsoft.com/office/drawing/2014/main" val="3020257280"/>
                    </a:ext>
                  </a:extLst>
                </a:gridCol>
                <a:gridCol w="1407804">
                  <a:extLst>
                    <a:ext uri="{9D8B030D-6E8A-4147-A177-3AD203B41FA5}">
                      <a16:colId xmlns:a16="http://schemas.microsoft.com/office/drawing/2014/main" val="2679996789"/>
                    </a:ext>
                  </a:extLst>
                </a:gridCol>
              </a:tblGrid>
              <a:tr h="601213">
                <a:tc gridSpan="6">
                  <a:txBody>
                    <a:bodyPr/>
                    <a:lstStyle/>
                    <a:p>
                      <a:pPr algn="ctr">
                        <a:lnSpc>
                          <a:spcPct val="150000"/>
                        </a:lnSpc>
                        <a:spcAft>
                          <a:spcPts val="800"/>
                        </a:spcAft>
                        <a:buNone/>
                      </a:pPr>
                      <a:r>
                        <a:rPr lang="es-CR" sz="18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ENERO 2026</a:t>
                      </a:r>
                      <a:endParaRPr lang="es-CR"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endParaRPr lang="es-CR"/>
                    </a:p>
                  </a:txBody>
                  <a:tcPr/>
                </a:tc>
                <a:tc hMerge="1">
                  <a:txBody>
                    <a:bodyPr/>
                    <a:lstStyle/>
                    <a:p>
                      <a:endParaRPr lang="es-CR"/>
                    </a:p>
                  </a:txBody>
                  <a:tcPr/>
                </a:tc>
                <a:tc hMerge="1">
                  <a:txBody>
                    <a:bodyPr/>
                    <a:lstStyle/>
                    <a:p>
                      <a:endParaRPr lang="es-CR"/>
                    </a:p>
                  </a:txBody>
                  <a:tcPr/>
                </a:tc>
                <a:tc hMerge="1">
                  <a:txBody>
                    <a:bodyPr/>
                    <a:lstStyle/>
                    <a:p>
                      <a:endParaRPr lang="es-CR"/>
                    </a:p>
                  </a:txBody>
                  <a:tcPr/>
                </a:tc>
                <a:tc hMerge="1">
                  <a:txBody>
                    <a:bodyPr/>
                    <a:lstStyle/>
                    <a:p>
                      <a:endParaRPr lang="es-CR"/>
                    </a:p>
                  </a:txBody>
                  <a:tcPr/>
                </a:tc>
                <a:extLst>
                  <a:ext uri="{0D108BD9-81ED-4DB2-BD59-A6C34878D82A}">
                    <a16:rowId xmlns:a16="http://schemas.microsoft.com/office/drawing/2014/main" val="1690877552"/>
                  </a:ext>
                </a:extLst>
              </a:tr>
              <a:tr h="470745">
                <a:tc>
                  <a:txBody>
                    <a:bodyPr/>
                    <a:lstStyle/>
                    <a:p>
                      <a:pPr algn="l">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Sesiones</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1</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2</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3</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4</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5*</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4193523326"/>
                  </a:ext>
                </a:extLst>
              </a:tr>
              <a:tr h="470745">
                <a:tc>
                  <a:txBody>
                    <a:bodyPr/>
                    <a:lstStyle/>
                    <a:p>
                      <a:pPr algn="just">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Fecha de Sesión</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05-01-2026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12-01-2026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19-01-2026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26-01-2026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No aplica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35740647"/>
                  </a:ext>
                </a:extLst>
              </a:tr>
              <a:tr h="470745">
                <a:tc>
                  <a:txBody>
                    <a:bodyPr/>
                    <a:lstStyle/>
                    <a:p>
                      <a:pPr algn="just">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Modalidad de Sesión</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Virtual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Virtual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Virtual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Virtual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60719392"/>
                  </a:ext>
                </a:extLst>
              </a:tr>
              <a:tr h="470745">
                <a:tc>
                  <a:txBody>
                    <a:bodyPr/>
                    <a:lstStyle/>
                    <a:p>
                      <a:pPr algn="just">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Miembros Presentes</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b="1">
                          <a:effectLst/>
                          <a:latin typeface="Arial" panose="020B0604020202020204" pitchFamily="34" charset="0"/>
                          <a:ea typeface="Calibri" panose="020F0502020204030204" pitchFamily="34" charset="0"/>
                          <a:cs typeface="Arial" panose="020B0604020202020204" pitchFamily="34" charset="0"/>
                        </a:rPr>
                        <a:t> </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63550340"/>
                  </a:ext>
                </a:extLst>
              </a:tr>
              <a:tr h="470745">
                <a:tc>
                  <a:txBody>
                    <a:bodyPr/>
                    <a:lstStyle/>
                    <a:p>
                      <a:pPr algn="just">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Miembros Ausentes</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b="1">
                          <a:effectLst/>
                          <a:latin typeface="Arial" panose="020B0604020202020204" pitchFamily="34" charset="0"/>
                          <a:ea typeface="Calibri" panose="020F0502020204030204" pitchFamily="34" charset="0"/>
                          <a:cs typeface="Arial" panose="020B0604020202020204" pitchFamily="34" charset="0"/>
                        </a:rPr>
                        <a:t> </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61511065"/>
                  </a:ext>
                </a:extLst>
              </a:tr>
              <a:tr h="470745">
                <a:tc>
                  <a:txBody>
                    <a:bodyPr/>
                    <a:lstStyle/>
                    <a:p>
                      <a:pPr algn="just">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Acuerdos tomados</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b="1" dirty="0">
                          <a:effectLst/>
                          <a:latin typeface="Arial" panose="020B0604020202020204" pitchFamily="34" charset="0"/>
                          <a:ea typeface="Calibri" panose="020F0502020204030204" pitchFamily="34" charset="0"/>
                          <a:cs typeface="Arial" panose="020B0604020202020204" pitchFamily="34" charset="0"/>
                        </a:rPr>
                        <a:t> </a:t>
                      </a:r>
                      <a:endParaRPr lang="es-CR"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09935662"/>
                  </a:ext>
                </a:extLst>
              </a:tr>
            </a:tbl>
          </a:graphicData>
        </a:graphic>
      </p:graphicFrame>
      <p:graphicFrame>
        <p:nvGraphicFramePr>
          <p:cNvPr id="8" name="Tabla 7">
            <a:extLst>
              <a:ext uri="{FF2B5EF4-FFF2-40B4-BE49-F238E27FC236}">
                <a16:creationId xmlns:a16="http://schemas.microsoft.com/office/drawing/2014/main" id="{D93D8DEE-67CF-B837-C646-A5EB23BED994}"/>
              </a:ext>
            </a:extLst>
          </p:cNvPr>
          <p:cNvGraphicFramePr>
            <a:graphicFrameLocks noGrp="1"/>
          </p:cNvGraphicFramePr>
          <p:nvPr>
            <p:extLst>
              <p:ext uri="{D42A27DB-BD31-4B8C-83A1-F6EECF244321}">
                <p14:modId xmlns:p14="http://schemas.microsoft.com/office/powerpoint/2010/main" val="835919780"/>
              </p:ext>
            </p:extLst>
          </p:nvPr>
        </p:nvGraphicFramePr>
        <p:xfrm>
          <a:off x="1068374" y="5100779"/>
          <a:ext cx="9424740" cy="1189823"/>
        </p:xfrm>
        <a:graphic>
          <a:graphicData uri="http://schemas.openxmlformats.org/drawingml/2006/table">
            <a:tbl>
              <a:tblPr firstRow="1" firstCol="1" bandRow="1"/>
              <a:tblGrid>
                <a:gridCol w="3795510">
                  <a:extLst>
                    <a:ext uri="{9D8B030D-6E8A-4147-A177-3AD203B41FA5}">
                      <a16:colId xmlns:a16="http://schemas.microsoft.com/office/drawing/2014/main" val="1069444808"/>
                    </a:ext>
                  </a:extLst>
                </a:gridCol>
                <a:gridCol w="1876410">
                  <a:extLst>
                    <a:ext uri="{9D8B030D-6E8A-4147-A177-3AD203B41FA5}">
                      <a16:colId xmlns:a16="http://schemas.microsoft.com/office/drawing/2014/main" val="3585172127"/>
                    </a:ext>
                  </a:extLst>
                </a:gridCol>
                <a:gridCol w="1876410">
                  <a:extLst>
                    <a:ext uri="{9D8B030D-6E8A-4147-A177-3AD203B41FA5}">
                      <a16:colId xmlns:a16="http://schemas.microsoft.com/office/drawing/2014/main" val="1115916294"/>
                    </a:ext>
                  </a:extLst>
                </a:gridCol>
                <a:gridCol w="1876410">
                  <a:extLst>
                    <a:ext uri="{9D8B030D-6E8A-4147-A177-3AD203B41FA5}">
                      <a16:colId xmlns:a16="http://schemas.microsoft.com/office/drawing/2014/main" val="1971448808"/>
                    </a:ext>
                  </a:extLst>
                </a:gridCol>
              </a:tblGrid>
              <a:tr h="417663">
                <a:tc>
                  <a:txBody>
                    <a:bodyPr/>
                    <a:lstStyle/>
                    <a:p>
                      <a:pPr algn="l">
                        <a:lnSpc>
                          <a:spcPct val="150000"/>
                        </a:lnSpc>
                        <a:spcAft>
                          <a:spcPts val="800"/>
                        </a:spcAft>
                        <a:buNone/>
                      </a:pPr>
                      <a:r>
                        <a:rPr lang="es-CR" sz="18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TOTAL ACUERDOS TOMADOS</a:t>
                      </a:r>
                      <a:endParaRPr lang="es-CR"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solidFill>
                            <a:srgbClr val="000000"/>
                          </a:solidFill>
                          <a:effectLst/>
                          <a:latin typeface="Arial" panose="020B0604020202020204" pitchFamily="34" charset="0"/>
                          <a:ea typeface="Calibri" panose="020F0502020204030204" pitchFamily="34" charset="0"/>
                          <a:cs typeface="Arial" panose="020B0604020202020204" pitchFamily="34" charset="0"/>
                        </a:rPr>
                        <a:t>EJECUTADOS</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solidFill>
                            <a:srgbClr val="000000"/>
                          </a:solidFill>
                          <a:effectLst/>
                          <a:latin typeface="Arial" panose="020B0604020202020204" pitchFamily="34" charset="0"/>
                          <a:ea typeface="Calibri" panose="020F0502020204030204" pitchFamily="34" charset="0"/>
                          <a:cs typeface="Arial" panose="020B0604020202020204" pitchFamily="34" charset="0"/>
                        </a:rPr>
                        <a:t>EN PROCESO</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NO EJECUTADOS</a:t>
                      </a:r>
                      <a:endParaRPr lang="es-CR"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066664217"/>
                  </a:ext>
                </a:extLst>
              </a:tr>
              <a:tr h="417663">
                <a:tc>
                  <a:txBody>
                    <a:bodyPr/>
                    <a:lstStyle/>
                    <a:p>
                      <a:pPr algn="ctr">
                        <a:lnSpc>
                          <a:spcPct val="150000"/>
                        </a:lnSpc>
                        <a:spcAft>
                          <a:spcPts val="800"/>
                        </a:spcAft>
                        <a:buNone/>
                      </a:pPr>
                      <a:r>
                        <a:rPr lang="es-CR" sz="2000" b="1">
                          <a:effectLst/>
                          <a:latin typeface="Times New Roman" panose="02020603050405020304" pitchFamily="18" charset="0"/>
                          <a:ea typeface="Calibri" panose="020F0502020204030204" pitchFamily="34" charset="0"/>
                          <a:cs typeface="Times New Roman" panose="02020603050405020304" pitchFamily="18" charset="0"/>
                        </a:rPr>
                        <a:t>9</a:t>
                      </a:r>
                      <a:endParaRPr lang="es-CR" sz="2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2000" b="1">
                          <a:effectLst/>
                          <a:latin typeface="Times New Roman" panose="02020603050405020304" pitchFamily="18" charset="0"/>
                          <a:ea typeface="Calibri" panose="020F0502020204030204" pitchFamily="34" charset="0"/>
                          <a:cs typeface="Times New Roman" panose="02020603050405020304" pitchFamily="18" charset="0"/>
                        </a:rPr>
                        <a:t>9</a:t>
                      </a:r>
                      <a:endParaRPr lang="es-CR" sz="2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2000" b="1">
                          <a:effectLst/>
                          <a:latin typeface="Times New Roman" panose="02020603050405020304" pitchFamily="18" charset="0"/>
                          <a:ea typeface="Calibri" panose="020F0502020204030204" pitchFamily="34" charset="0"/>
                          <a:cs typeface="Times New Roman" panose="02020603050405020304" pitchFamily="18" charset="0"/>
                        </a:rPr>
                        <a:t>0</a:t>
                      </a:r>
                      <a:endParaRPr lang="es-CR" sz="2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2000" b="1" dirty="0">
                          <a:effectLst/>
                          <a:latin typeface="Times New Roman" panose="02020603050405020304" pitchFamily="18" charset="0"/>
                          <a:ea typeface="Calibri" panose="020F0502020204030204" pitchFamily="34" charset="0"/>
                          <a:cs typeface="Times New Roman" panose="02020603050405020304" pitchFamily="18" charset="0"/>
                        </a:rPr>
                        <a:t>0</a:t>
                      </a:r>
                      <a:endParaRPr lang="es-CR" sz="2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57875451"/>
                  </a:ext>
                </a:extLst>
              </a:tr>
            </a:tbl>
          </a:graphicData>
        </a:graphic>
      </p:graphicFrame>
    </p:spTree>
    <p:extLst>
      <p:ext uri="{BB962C8B-B14F-4D97-AF65-F5344CB8AC3E}">
        <p14:creationId xmlns:p14="http://schemas.microsoft.com/office/powerpoint/2010/main" val="36955651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A76963-0A93-047E-7828-3EBD6E64F5AA}"/>
              </a:ext>
            </a:extLst>
          </p:cNvPr>
          <p:cNvSpPr>
            <a:spLocks noGrp="1"/>
          </p:cNvSpPr>
          <p:nvPr>
            <p:ph type="title"/>
          </p:nvPr>
        </p:nvSpPr>
        <p:spPr/>
        <p:txBody>
          <a:bodyPr/>
          <a:lstStyle/>
          <a:p>
            <a:r>
              <a:rPr lang="es-ES" dirty="0"/>
              <a:t>Observaciones generales</a:t>
            </a:r>
            <a:endParaRPr lang="es-CR" dirty="0"/>
          </a:p>
        </p:txBody>
      </p:sp>
      <p:sp>
        <p:nvSpPr>
          <p:cNvPr id="3" name="Marcador de contenido 2">
            <a:extLst>
              <a:ext uri="{FF2B5EF4-FFF2-40B4-BE49-F238E27FC236}">
                <a16:creationId xmlns:a16="http://schemas.microsoft.com/office/drawing/2014/main" id="{B12BD11D-A7C8-46FB-9B61-EFF5CF2EED61}"/>
              </a:ext>
            </a:extLst>
          </p:cNvPr>
          <p:cNvSpPr>
            <a:spLocks noGrp="1"/>
          </p:cNvSpPr>
          <p:nvPr>
            <p:ph idx="1"/>
          </p:nvPr>
        </p:nvSpPr>
        <p:spPr>
          <a:xfrm>
            <a:off x="515938" y="2453235"/>
            <a:ext cx="11160125" cy="2208706"/>
          </a:xfrm>
        </p:spPr>
        <p:txBody>
          <a:bodyPr>
            <a:normAutofit/>
          </a:bodyPr>
          <a:lstStyle/>
          <a:p>
            <a:pPr algn="ctr"/>
            <a:r>
              <a:rPr lang="es-CR" sz="2400" dirty="0"/>
              <a:t>Inicio del periodo 2026 con énfasis en formulación y seguimiento del PAO, con cumplimiento de quórum y trazabilidad administrativa.</a:t>
            </a:r>
          </a:p>
        </p:txBody>
      </p:sp>
    </p:spTree>
    <p:extLst>
      <p:ext uri="{BB962C8B-B14F-4D97-AF65-F5344CB8AC3E}">
        <p14:creationId xmlns:p14="http://schemas.microsoft.com/office/powerpoint/2010/main" val="33235835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84BFD4-862C-D8AD-9399-460D45F1FE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871436-FE18-A809-F9BB-444BC7A641B7}"/>
              </a:ext>
            </a:extLst>
          </p:cNvPr>
          <p:cNvSpPr>
            <a:spLocks noGrp="1"/>
          </p:cNvSpPr>
          <p:nvPr>
            <p:ph type="title"/>
          </p:nvPr>
        </p:nvSpPr>
        <p:spPr/>
        <p:txBody>
          <a:bodyPr/>
          <a:lstStyle/>
          <a:p>
            <a:r>
              <a:rPr lang="es-ES" dirty="0"/>
              <a:t>I Trimestre 2026</a:t>
            </a:r>
            <a:endParaRPr lang="en-CR" dirty="0"/>
          </a:p>
        </p:txBody>
      </p:sp>
      <p:graphicFrame>
        <p:nvGraphicFramePr>
          <p:cNvPr id="7" name="Marcador de contenido 6">
            <a:extLst>
              <a:ext uri="{FF2B5EF4-FFF2-40B4-BE49-F238E27FC236}">
                <a16:creationId xmlns:a16="http://schemas.microsoft.com/office/drawing/2014/main" id="{DBCEFDD2-14E3-559A-BF96-8F5A947A2B08}"/>
              </a:ext>
            </a:extLst>
          </p:cNvPr>
          <p:cNvGraphicFramePr>
            <a:graphicFrameLocks noGrp="1"/>
          </p:cNvGraphicFramePr>
          <p:nvPr>
            <p:ph idx="1"/>
            <p:extLst>
              <p:ext uri="{D42A27DB-BD31-4B8C-83A1-F6EECF244321}">
                <p14:modId xmlns:p14="http://schemas.microsoft.com/office/powerpoint/2010/main" val="2444668301"/>
              </p:ext>
            </p:extLst>
          </p:nvPr>
        </p:nvGraphicFramePr>
        <p:xfrm>
          <a:off x="1147398" y="1268413"/>
          <a:ext cx="9424740" cy="3727098"/>
        </p:xfrm>
        <a:graphic>
          <a:graphicData uri="http://schemas.openxmlformats.org/drawingml/2006/table">
            <a:tbl>
              <a:tblPr firstRow="1" firstCol="1" bandRow="1"/>
              <a:tblGrid>
                <a:gridCol w="2387706">
                  <a:extLst>
                    <a:ext uri="{9D8B030D-6E8A-4147-A177-3AD203B41FA5}">
                      <a16:colId xmlns:a16="http://schemas.microsoft.com/office/drawing/2014/main" val="1115858062"/>
                    </a:ext>
                  </a:extLst>
                </a:gridCol>
                <a:gridCol w="1406811">
                  <a:extLst>
                    <a:ext uri="{9D8B030D-6E8A-4147-A177-3AD203B41FA5}">
                      <a16:colId xmlns:a16="http://schemas.microsoft.com/office/drawing/2014/main" val="3405173318"/>
                    </a:ext>
                  </a:extLst>
                </a:gridCol>
                <a:gridCol w="1407804">
                  <a:extLst>
                    <a:ext uri="{9D8B030D-6E8A-4147-A177-3AD203B41FA5}">
                      <a16:colId xmlns:a16="http://schemas.microsoft.com/office/drawing/2014/main" val="278653778"/>
                    </a:ext>
                  </a:extLst>
                </a:gridCol>
                <a:gridCol w="1406811">
                  <a:extLst>
                    <a:ext uri="{9D8B030D-6E8A-4147-A177-3AD203B41FA5}">
                      <a16:colId xmlns:a16="http://schemas.microsoft.com/office/drawing/2014/main" val="3929588598"/>
                    </a:ext>
                  </a:extLst>
                </a:gridCol>
                <a:gridCol w="1407804">
                  <a:extLst>
                    <a:ext uri="{9D8B030D-6E8A-4147-A177-3AD203B41FA5}">
                      <a16:colId xmlns:a16="http://schemas.microsoft.com/office/drawing/2014/main" val="3020257280"/>
                    </a:ext>
                  </a:extLst>
                </a:gridCol>
                <a:gridCol w="1407804">
                  <a:extLst>
                    <a:ext uri="{9D8B030D-6E8A-4147-A177-3AD203B41FA5}">
                      <a16:colId xmlns:a16="http://schemas.microsoft.com/office/drawing/2014/main" val="2679996789"/>
                    </a:ext>
                  </a:extLst>
                </a:gridCol>
              </a:tblGrid>
              <a:tr h="601213">
                <a:tc gridSpan="6">
                  <a:txBody>
                    <a:bodyPr/>
                    <a:lstStyle/>
                    <a:p>
                      <a:pPr algn="ctr">
                        <a:lnSpc>
                          <a:spcPct val="150000"/>
                        </a:lnSpc>
                        <a:spcAft>
                          <a:spcPts val="800"/>
                        </a:spcAft>
                        <a:buNone/>
                      </a:pPr>
                      <a:r>
                        <a:rPr lang="es-CR" sz="18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FEBRERO 2026</a:t>
                      </a:r>
                      <a:endParaRPr lang="es-CR"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endParaRPr lang="es-CR"/>
                    </a:p>
                  </a:txBody>
                  <a:tcPr/>
                </a:tc>
                <a:tc hMerge="1">
                  <a:txBody>
                    <a:bodyPr/>
                    <a:lstStyle/>
                    <a:p>
                      <a:endParaRPr lang="es-CR"/>
                    </a:p>
                  </a:txBody>
                  <a:tcPr/>
                </a:tc>
                <a:tc hMerge="1">
                  <a:txBody>
                    <a:bodyPr/>
                    <a:lstStyle/>
                    <a:p>
                      <a:endParaRPr lang="es-CR"/>
                    </a:p>
                  </a:txBody>
                  <a:tcPr/>
                </a:tc>
                <a:tc hMerge="1">
                  <a:txBody>
                    <a:bodyPr/>
                    <a:lstStyle/>
                    <a:p>
                      <a:endParaRPr lang="es-CR"/>
                    </a:p>
                  </a:txBody>
                  <a:tcPr/>
                </a:tc>
                <a:tc hMerge="1">
                  <a:txBody>
                    <a:bodyPr/>
                    <a:lstStyle/>
                    <a:p>
                      <a:endParaRPr lang="es-CR"/>
                    </a:p>
                  </a:txBody>
                  <a:tcPr/>
                </a:tc>
                <a:extLst>
                  <a:ext uri="{0D108BD9-81ED-4DB2-BD59-A6C34878D82A}">
                    <a16:rowId xmlns:a16="http://schemas.microsoft.com/office/drawing/2014/main" val="1690877552"/>
                  </a:ext>
                </a:extLst>
              </a:tr>
              <a:tr h="470745">
                <a:tc>
                  <a:txBody>
                    <a:bodyPr/>
                    <a:lstStyle/>
                    <a:p>
                      <a:pPr algn="l">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Sesiones</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1</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2</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3</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4</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5*</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4193523326"/>
                  </a:ext>
                </a:extLst>
              </a:tr>
              <a:tr h="470745">
                <a:tc>
                  <a:txBody>
                    <a:bodyPr/>
                    <a:lstStyle/>
                    <a:p>
                      <a:pPr algn="just">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Fecha de Sesión</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05-02-2026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12-02-2026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19-02-2026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26-02-2026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No aplica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35740647"/>
                  </a:ext>
                </a:extLst>
              </a:tr>
              <a:tr h="470745">
                <a:tc>
                  <a:txBody>
                    <a:bodyPr/>
                    <a:lstStyle/>
                    <a:p>
                      <a:pPr algn="just">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Modalidad de Sesión</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Virtual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Virtual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Virtual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Virtual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60719392"/>
                  </a:ext>
                </a:extLst>
              </a:tr>
              <a:tr h="470745">
                <a:tc>
                  <a:txBody>
                    <a:bodyPr/>
                    <a:lstStyle/>
                    <a:p>
                      <a:pPr algn="just">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Miembros Presentes</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b="1">
                          <a:effectLst/>
                          <a:latin typeface="Arial" panose="020B0604020202020204" pitchFamily="34" charset="0"/>
                          <a:ea typeface="Calibri" panose="020F0502020204030204" pitchFamily="34" charset="0"/>
                          <a:cs typeface="Arial" panose="020B0604020202020204" pitchFamily="34" charset="0"/>
                        </a:rPr>
                        <a:t> </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63550340"/>
                  </a:ext>
                </a:extLst>
              </a:tr>
              <a:tr h="470745">
                <a:tc>
                  <a:txBody>
                    <a:bodyPr/>
                    <a:lstStyle/>
                    <a:p>
                      <a:pPr algn="just">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Miembros Ausentes</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b="1">
                          <a:effectLst/>
                          <a:latin typeface="Arial" panose="020B0604020202020204" pitchFamily="34" charset="0"/>
                          <a:ea typeface="Calibri" panose="020F0502020204030204" pitchFamily="34" charset="0"/>
                          <a:cs typeface="Arial" panose="020B0604020202020204" pitchFamily="34" charset="0"/>
                        </a:rPr>
                        <a:t> </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61511065"/>
                  </a:ext>
                </a:extLst>
              </a:tr>
              <a:tr h="470745">
                <a:tc>
                  <a:txBody>
                    <a:bodyPr/>
                    <a:lstStyle/>
                    <a:p>
                      <a:pPr algn="just">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Acuerdos tomados</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b="1" dirty="0">
                          <a:effectLst/>
                          <a:latin typeface="Arial" panose="020B0604020202020204" pitchFamily="34" charset="0"/>
                          <a:ea typeface="Calibri" panose="020F0502020204030204" pitchFamily="34" charset="0"/>
                          <a:cs typeface="Arial" panose="020B0604020202020204" pitchFamily="34" charset="0"/>
                        </a:rPr>
                        <a:t> </a:t>
                      </a:r>
                      <a:endParaRPr lang="es-CR"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09935662"/>
                  </a:ext>
                </a:extLst>
              </a:tr>
            </a:tbl>
          </a:graphicData>
        </a:graphic>
      </p:graphicFrame>
      <p:graphicFrame>
        <p:nvGraphicFramePr>
          <p:cNvPr id="8" name="Tabla 7">
            <a:extLst>
              <a:ext uri="{FF2B5EF4-FFF2-40B4-BE49-F238E27FC236}">
                <a16:creationId xmlns:a16="http://schemas.microsoft.com/office/drawing/2014/main" id="{82A69DFC-66C6-4A4D-F425-C67D3A636C8B}"/>
              </a:ext>
            </a:extLst>
          </p:cNvPr>
          <p:cNvGraphicFramePr>
            <a:graphicFrameLocks noGrp="1"/>
          </p:cNvGraphicFramePr>
          <p:nvPr>
            <p:extLst>
              <p:ext uri="{D42A27DB-BD31-4B8C-83A1-F6EECF244321}">
                <p14:modId xmlns:p14="http://schemas.microsoft.com/office/powerpoint/2010/main" val="1032685399"/>
              </p:ext>
            </p:extLst>
          </p:nvPr>
        </p:nvGraphicFramePr>
        <p:xfrm>
          <a:off x="1068374" y="5100779"/>
          <a:ext cx="9503763" cy="1189823"/>
        </p:xfrm>
        <a:graphic>
          <a:graphicData uri="http://schemas.openxmlformats.org/drawingml/2006/table">
            <a:tbl>
              <a:tblPr firstRow="1" firstCol="1" bandRow="1"/>
              <a:tblGrid>
                <a:gridCol w="3827334">
                  <a:extLst>
                    <a:ext uri="{9D8B030D-6E8A-4147-A177-3AD203B41FA5}">
                      <a16:colId xmlns:a16="http://schemas.microsoft.com/office/drawing/2014/main" val="1069444808"/>
                    </a:ext>
                  </a:extLst>
                </a:gridCol>
                <a:gridCol w="1892143">
                  <a:extLst>
                    <a:ext uri="{9D8B030D-6E8A-4147-A177-3AD203B41FA5}">
                      <a16:colId xmlns:a16="http://schemas.microsoft.com/office/drawing/2014/main" val="3585172127"/>
                    </a:ext>
                  </a:extLst>
                </a:gridCol>
                <a:gridCol w="1892143">
                  <a:extLst>
                    <a:ext uri="{9D8B030D-6E8A-4147-A177-3AD203B41FA5}">
                      <a16:colId xmlns:a16="http://schemas.microsoft.com/office/drawing/2014/main" val="1115916294"/>
                    </a:ext>
                  </a:extLst>
                </a:gridCol>
                <a:gridCol w="1892143">
                  <a:extLst>
                    <a:ext uri="{9D8B030D-6E8A-4147-A177-3AD203B41FA5}">
                      <a16:colId xmlns:a16="http://schemas.microsoft.com/office/drawing/2014/main" val="1971448808"/>
                    </a:ext>
                  </a:extLst>
                </a:gridCol>
              </a:tblGrid>
              <a:tr h="417663">
                <a:tc>
                  <a:txBody>
                    <a:bodyPr/>
                    <a:lstStyle/>
                    <a:p>
                      <a:pPr algn="l">
                        <a:lnSpc>
                          <a:spcPct val="150000"/>
                        </a:lnSpc>
                        <a:spcAft>
                          <a:spcPts val="800"/>
                        </a:spcAft>
                        <a:buNone/>
                      </a:pPr>
                      <a:r>
                        <a:rPr lang="es-CR" sz="18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TOTAL ACUERDOS TOMADOS</a:t>
                      </a:r>
                      <a:endParaRPr lang="es-CR"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solidFill>
                            <a:srgbClr val="000000"/>
                          </a:solidFill>
                          <a:effectLst/>
                          <a:latin typeface="Arial" panose="020B0604020202020204" pitchFamily="34" charset="0"/>
                          <a:ea typeface="Calibri" panose="020F0502020204030204" pitchFamily="34" charset="0"/>
                          <a:cs typeface="Arial" panose="020B0604020202020204" pitchFamily="34" charset="0"/>
                        </a:rPr>
                        <a:t>EJECUTADOS</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solidFill>
                            <a:srgbClr val="000000"/>
                          </a:solidFill>
                          <a:effectLst/>
                          <a:latin typeface="Arial" panose="020B0604020202020204" pitchFamily="34" charset="0"/>
                          <a:ea typeface="Calibri" panose="020F0502020204030204" pitchFamily="34" charset="0"/>
                          <a:cs typeface="Arial" panose="020B0604020202020204" pitchFamily="34" charset="0"/>
                        </a:rPr>
                        <a:t>EN PROCESO</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NO EJECUTADOS</a:t>
                      </a:r>
                      <a:endParaRPr lang="es-CR"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066664217"/>
                  </a:ext>
                </a:extLst>
              </a:tr>
              <a:tr h="417663">
                <a:tc>
                  <a:txBody>
                    <a:bodyPr/>
                    <a:lstStyle/>
                    <a:p>
                      <a:pPr algn="ctr">
                        <a:lnSpc>
                          <a:spcPct val="150000"/>
                        </a:lnSpc>
                        <a:spcAft>
                          <a:spcPts val="800"/>
                        </a:spcAft>
                        <a:buNone/>
                      </a:pPr>
                      <a:r>
                        <a:rPr lang="es-CR" sz="2000" b="1">
                          <a:effectLst/>
                          <a:latin typeface="Times New Roman" panose="02020603050405020304" pitchFamily="18" charset="0"/>
                          <a:ea typeface="Calibri" panose="020F0502020204030204" pitchFamily="34" charset="0"/>
                          <a:cs typeface="Times New Roman" panose="02020603050405020304" pitchFamily="18" charset="0"/>
                        </a:rPr>
                        <a:t>10</a:t>
                      </a:r>
                      <a:endParaRPr lang="es-CR" sz="2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2000" b="1">
                          <a:effectLst/>
                          <a:latin typeface="Times New Roman" panose="02020603050405020304" pitchFamily="18" charset="0"/>
                          <a:ea typeface="Calibri" panose="020F0502020204030204" pitchFamily="34" charset="0"/>
                          <a:cs typeface="Times New Roman" panose="02020603050405020304" pitchFamily="18" charset="0"/>
                        </a:rPr>
                        <a:t>10</a:t>
                      </a:r>
                      <a:endParaRPr lang="es-CR" sz="2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2000" b="1">
                          <a:effectLst/>
                          <a:latin typeface="Times New Roman" panose="02020603050405020304" pitchFamily="18" charset="0"/>
                          <a:ea typeface="Calibri" panose="020F0502020204030204" pitchFamily="34" charset="0"/>
                          <a:cs typeface="Times New Roman" panose="02020603050405020304" pitchFamily="18" charset="0"/>
                        </a:rPr>
                        <a:t>0</a:t>
                      </a:r>
                      <a:endParaRPr lang="es-CR" sz="2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2000" b="1" dirty="0">
                          <a:effectLst/>
                          <a:latin typeface="Times New Roman" panose="02020603050405020304" pitchFamily="18" charset="0"/>
                          <a:ea typeface="Calibri" panose="020F0502020204030204" pitchFamily="34" charset="0"/>
                          <a:cs typeface="Times New Roman" panose="02020603050405020304" pitchFamily="18" charset="0"/>
                        </a:rPr>
                        <a:t>0</a:t>
                      </a:r>
                      <a:endParaRPr lang="es-CR" sz="2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57875451"/>
                  </a:ext>
                </a:extLst>
              </a:tr>
            </a:tbl>
          </a:graphicData>
        </a:graphic>
      </p:graphicFrame>
    </p:spTree>
    <p:extLst>
      <p:ext uri="{BB962C8B-B14F-4D97-AF65-F5344CB8AC3E}">
        <p14:creationId xmlns:p14="http://schemas.microsoft.com/office/powerpoint/2010/main" val="15429053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7676F9-FCAC-5511-4D6B-BDDE3E819FE4}"/>
              </a:ext>
            </a:extLst>
          </p:cNvPr>
          <p:cNvSpPr>
            <a:spLocks noGrp="1"/>
          </p:cNvSpPr>
          <p:nvPr>
            <p:ph type="title"/>
          </p:nvPr>
        </p:nvSpPr>
        <p:spPr/>
        <p:txBody>
          <a:bodyPr/>
          <a:lstStyle/>
          <a:p>
            <a:r>
              <a:rPr lang="es-ES" dirty="0"/>
              <a:t>Observaciones generales</a:t>
            </a:r>
            <a:endParaRPr lang="es-CR" dirty="0"/>
          </a:p>
        </p:txBody>
      </p:sp>
      <p:sp>
        <p:nvSpPr>
          <p:cNvPr id="3" name="Marcador de contenido 2">
            <a:extLst>
              <a:ext uri="{FF2B5EF4-FFF2-40B4-BE49-F238E27FC236}">
                <a16:creationId xmlns:a16="http://schemas.microsoft.com/office/drawing/2014/main" id="{DED99C4D-3E89-FE20-B485-758FE3B377C1}"/>
              </a:ext>
            </a:extLst>
          </p:cNvPr>
          <p:cNvSpPr>
            <a:spLocks noGrp="1"/>
          </p:cNvSpPr>
          <p:nvPr>
            <p:ph idx="1"/>
          </p:nvPr>
        </p:nvSpPr>
        <p:spPr>
          <a:xfrm>
            <a:off x="515937" y="2279676"/>
            <a:ext cx="11160125" cy="2298647"/>
          </a:xfrm>
        </p:spPr>
        <p:txBody>
          <a:bodyPr>
            <a:normAutofit/>
          </a:bodyPr>
          <a:lstStyle/>
          <a:p>
            <a:pPr algn="just"/>
            <a:r>
              <a:rPr lang="es-CR" sz="2400" dirty="0"/>
              <a:t>Revisión, ajustes y mejoras del PAO 2026 conforme a observaciones técnicas institucionales y principios de eficiencia presupuestaria.</a:t>
            </a:r>
          </a:p>
        </p:txBody>
      </p:sp>
    </p:spTree>
    <p:extLst>
      <p:ext uri="{BB962C8B-B14F-4D97-AF65-F5344CB8AC3E}">
        <p14:creationId xmlns:p14="http://schemas.microsoft.com/office/powerpoint/2010/main" val="11021663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147AD8-DE5B-DE07-2AFA-9D5FE1B007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4DF7C7-0775-8C0B-9B10-6EEBF521036F}"/>
              </a:ext>
            </a:extLst>
          </p:cNvPr>
          <p:cNvSpPr>
            <a:spLocks noGrp="1"/>
          </p:cNvSpPr>
          <p:nvPr>
            <p:ph type="title"/>
          </p:nvPr>
        </p:nvSpPr>
        <p:spPr/>
        <p:txBody>
          <a:bodyPr/>
          <a:lstStyle/>
          <a:p>
            <a:r>
              <a:rPr lang="es-ES" dirty="0"/>
              <a:t>I Trimestre 2026</a:t>
            </a:r>
            <a:endParaRPr lang="en-CR" dirty="0"/>
          </a:p>
        </p:txBody>
      </p:sp>
      <p:graphicFrame>
        <p:nvGraphicFramePr>
          <p:cNvPr id="7" name="Marcador de contenido 6">
            <a:extLst>
              <a:ext uri="{FF2B5EF4-FFF2-40B4-BE49-F238E27FC236}">
                <a16:creationId xmlns:a16="http://schemas.microsoft.com/office/drawing/2014/main" id="{9EB62821-F842-25A0-D2E0-484348D3A9E6}"/>
              </a:ext>
            </a:extLst>
          </p:cNvPr>
          <p:cNvGraphicFramePr>
            <a:graphicFrameLocks noGrp="1"/>
          </p:cNvGraphicFramePr>
          <p:nvPr>
            <p:ph idx="1"/>
            <p:extLst>
              <p:ext uri="{D42A27DB-BD31-4B8C-83A1-F6EECF244321}">
                <p14:modId xmlns:p14="http://schemas.microsoft.com/office/powerpoint/2010/main" val="3501027466"/>
              </p:ext>
            </p:extLst>
          </p:nvPr>
        </p:nvGraphicFramePr>
        <p:xfrm>
          <a:off x="1147398" y="1268413"/>
          <a:ext cx="9424740" cy="3727098"/>
        </p:xfrm>
        <a:graphic>
          <a:graphicData uri="http://schemas.openxmlformats.org/drawingml/2006/table">
            <a:tbl>
              <a:tblPr firstRow="1" firstCol="1" bandRow="1"/>
              <a:tblGrid>
                <a:gridCol w="2387706">
                  <a:extLst>
                    <a:ext uri="{9D8B030D-6E8A-4147-A177-3AD203B41FA5}">
                      <a16:colId xmlns:a16="http://schemas.microsoft.com/office/drawing/2014/main" val="1115858062"/>
                    </a:ext>
                  </a:extLst>
                </a:gridCol>
                <a:gridCol w="1406811">
                  <a:extLst>
                    <a:ext uri="{9D8B030D-6E8A-4147-A177-3AD203B41FA5}">
                      <a16:colId xmlns:a16="http://schemas.microsoft.com/office/drawing/2014/main" val="3405173318"/>
                    </a:ext>
                  </a:extLst>
                </a:gridCol>
                <a:gridCol w="1407804">
                  <a:extLst>
                    <a:ext uri="{9D8B030D-6E8A-4147-A177-3AD203B41FA5}">
                      <a16:colId xmlns:a16="http://schemas.microsoft.com/office/drawing/2014/main" val="278653778"/>
                    </a:ext>
                  </a:extLst>
                </a:gridCol>
                <a:gridCol w="1406811">
                  <a:extLst>
                    <a:ext uri="{9D8B030D-6E8A-4147-A177-3AD203B41FA5}">
                      <a16:colId xmlns:a16="http://schemas.microsoft.com/office/drawing/2014/main" val="3929588598"/>
                    </a:ext>
                  </a:extLst>
                </a:gridCol>
                <a:gridCol w="1407804">
                  <a:extLst>
                    <a:ext uri="{9D8B030D-6E8A-4147-A177-3AD203B41FA5}">
                      <a16:colId xmlns:a16="http://schemas.microsoft.com/office/drawing/2014/main" val="3020257280"/>
                    </a:ext>
                  </a:extLst>
                </a:gridCol>
                <a:gridCol w="1407804">
                  <a:extLst>
                    <a:ext uri="{9D8B030D-6E8A-4147-A177-3AD203B41FA5}">
                      <a16:colId xmlns:a16="http://schemas.microsoft.com/office/drawing/2014/main" val="2679996789"/>
                    </a:ext>
                  </a:extLst>
                </a:gridCol>
              </a:tblGrid>
              <a:tr h="601213">
                <a:tc gridSpan="6">
                  <a:txBody>
                    <a:bodyPr/>
                    <a:lstStyle/>
                    <a:p>
                      <a:pPr algn="ctr">
                        <a:lnSpc>
                          <a:spcPct val="150000"/>
                        </a:lnSpc>
                        <a:spcAft>
                          <a:spcPts val="800"/>
                        </a:spcAft>
                        <a:buNone/>
                      </a:pPr>
                      <a:r>
                        <a:rPr lang="es-CR" sz="18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MARZO 2026</a:t>
                      </a:r>
                      <a:endParaRPr lang="es-CR"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endParaRPr lang="es-CR"/>
                    </a:p>
                  </a:txBody>
                  <a:tcPr/>
                </a:tc>
                <a:tc hMerge="1">
                  <a:txBody>
                    <a:bodyPr/>
                    <a:lstStyle/>
                    <a:p>
                      <a:endParaRPr lang="es-CR"/>
                    </a:p>
                  </a:txBody>
                  <a:tcPr/>
                </a:tc>
                <a:tc hMerge="1">
                  <a:txBody>
                    <a:bodyPr/>
                    <a:lstStyle/>
                    <a:p>
                      <a:endParaRPr lang="es-CR"/>
                    </a:p>
                  </a:txBody>
                  <a:tcPr/>
                </a:tc>
                <a:tc hMerge="1">
                  <a:txBody>
                    <a:bodyPr/>
                    <a:lstStyle/>
                    <a:p>
                      <a:endParaRPr lang="es-CR"/>
                    </a:p>
                  </a:txBody>
                  <a:tcPr/>
                </a:tc>
                <a:tc hMerge="1">
                  <a:txBody>
                    <a:bodyPr/>
                    <a:lstStyle/>
                    <a:p>
                      <a:endParaRPr lang="es-CR"/>
                    </a:p>
                  </a:txBody>
                  <a:tcPr/>
                </a:tc>
                <a:extLst>
                  <a:ext uri="{0D108BD9-81ED-4DB2-BD59-A6C34878D82A}">
                    <a16:rowId xmlns:a16="http://schemas.microsoft.com/office/drawing/2014/main" val="1690877552"/>
                  </a:ext>
                </a:extLst>
              </a:tr>
              <a:tr h="470745">
                <a:tc>
                  <a:txBody>
                    <a:bodyPr/>
                    <a:lstStyle/>
                    <a:p>
                      <a:pPr algn="l">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Sesiones</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1</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2</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3</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4</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5*</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4193523326"/>
                  </a:ext>
                </a:extLst>
              </a:tr>
              <a:tr h="470745">
                <a:tc>
                  <a:txBody>
                    <a:bodyPr/>
                    <a:lstStyle/>
                    <a:p>
                      <a:pPr algn="just">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Fecha de Sesión</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03-03-2026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10-03-2026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17-03-2026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24-03-2026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31-03-2026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35740647"/>
                  </a:ext>
                </a:extLst>
              </a:tr>
              <a:tr h="470745">
                <a:tc>
                  <a:txBody>
                    <a:bodyPr/>
                    <a:lstStyle/>
                    <a:p>
                      <a:pPr algn="just">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Modalidad de Sesión</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Virtual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Virtual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Virtual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Virtual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No aplica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60719392"/>
                  </a:ext>
                </a:extLst>
              </a:tr>
              <a:tr h="470745">
                <a:tc>
                  <a:txBody>
                    <a:bodyPr/>
                    <a:lstStyle/>
                    <a:p>
                      <a:pPr algn="just">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Miembros Presentes</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b="1">
                          <a:effectLst/>
                          <a:latin typeface="Arial" panose="020B0604020202020204" pitchFamily="34" charset="0"/>
                          <a:ea typeface="Calibri" panose="020F0502020204030204" pitchFamily="34" charset="0"/>
                          <a:cs typeface="Arial" panose="020B0604020202020204" pitchFamily="34" charset="0"/>
                        </a:rPr>
                        <a:t>0</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63550340"/>
                  </a:ext>
                </a:extLst>
              </a:tr>
              <a:tr h="470745">
                <a:tc>
                  <a:txBody>
                    <a:bodyPr/>
                    <a:lstStyle/>
                    <a:p>
                      <a:pPr algn="just">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Miembros Ausentes</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b="1">
                          <a:effectLst/>
                          <a:latin typeface="Arial" panose="020B0604020202020204" pitchFamily="34" charset="0"/>
                          <a:ea typeface="Calibri" panose="020F0502020204030204" pitchFamily="34" charset="0"/>
                          <a:cs typeface="Arial" panose="020B0604020202020204" pitchFamily="34" charset="0"/>
                        </a:rPr>
                        <a:t>0</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61511065"/>
                  </a:ext>
                </a:extLst>
              </a:tr>
              <a:tr h="470745">
                <a:tc>
                  <a:txBody>
                    <a:bodyPr/>
                    <a:lstStyle/>
                    <a:p>
                      <a:pPr algn="just">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Acuerdos tomados</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b="1" dirty="0">
                          <a:effectLst/>
                          <a:latin typeface="Arial" panose="020B0604020202020204" pitchFamily="34" charset="0"/>
                          <a:ea typeface="Calibri" panose="020F0502020204030204" pitchFamily="34" charset="0"/>
                          <a:cs typeface="Arial" panose="020B0604020202020204" pitchFamily="34" charset="0"/>
                        </a:rPr>
                        <a:t> </a:t>
                      </a:r>
                      <a:endParaRPr lang="es-CR"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09935662"/>
                  </a:ext>
                </a:extLst>
              </a:tr>
            </a:tbl>
          </a:graphicData>
        </a:graphic>
      </p:graphicFrame>
      <p:graphicFrame>
        <p:nvGraphicFramePr>
          <p:cNvPr id="8" name="Tabla 7">
            <a:extLst>
              <a:ext uri="{FF2B5EF4-FFF2-40B4-BE49-F238E27FC236}">
                <a16:creationId xmlns:a16="http://schemas.microsoft.com/office/drawing/2014/main" id="{E15D6F1C-7CF6-ADF9-E8FF-C6E342236089}"/>
              </a:ext>
            </a:extLst>
          </p:cNvPr>
          <p:cNvGraphicFramePr>
            <a:graphicFrameLocks noGrp="1"/>
          </p:cNvGraphicFramePr>
          <p:nvPr>
            <p:extLst>
              <p:ext uri="{D42A27DB-BD31-4B8C-83A1-F6EECF244321}">
                <p14:modId xmlns:p14="http://schemas.microsoft.com/office/powerpoint/2010/main" val="2343902480"/>
              </p:ext>
            </p:extLst>
          </p:nvPr>
        </p:nvGraphicFramePr>
        <p:xfrm>
          <a:off x="1068374" y="5100779"/>
          <a:ext cx="9503763" cy="1189823"/>
        </p:xfrm>
        <a:graphic>
          <a:graphicData uri="http://schemas.openxmlformats.org/drawingml/2006/table">
            <a:tbl>
              <a:tblPr firstRow="1" firstCol="1" bandRow="1"/>
              <a:tblGrid>
                <a:gridCol w="3827334">
                  <a:extLst>
                    <a:ext uri="{9D8B030D-6E8A-4147-A177-3AD203B41FA5}">
                      <a16:colId xmlns:a16="http://schemas.microsoft.com/office/drawing/2014/main" val="1069444808"/>
                    </a:ext>
                  </a:extLst>
                </a:gridCol>
                <a:gridCol w="1892143">
                  <a:extLst>
                    <a:ext uri="{9D8B030D-6E8A-4147-A177-3AD203B41FA5}">
                      <a16:colId xmlns:a16="http://schemas.microsoft.com/office/drawing/2014/main" val="3585172127"/>
                    </a:ext>
                  </a:extLst>
                </a:gridCol>
                <a:gridCol w="1892143">
                  <a:extLst>
                    <a:ext uri="{9D8B030D-6E8A-4147-A177-3AD203B41FA5}">
                      <a16:colId xmlns:a16="http://schemas.microsoft.com/office/drawing/2014/main" val="1115916294"/>
                    </a:ext>
                  </a:extLst>
                </a:gridCol>
                <a:gridCol w="1892143">
                  <a:extLst>
                    <a:ext uri="{9D8B030D-6E8A-4147-A177-3AD203B41FA5}">
                      <a16:colId xmlns:a16="http://schemas.microsoft.com/office/drawing/2014/main" val="1971448808"/>
                    </a:ext>
                  </a:extLst>
                </a:gridCol>
              </a:tblGrid>
              <a:tr h="417663">
                <a:tc>
                  <a:txBody>
                    <a:bodyPr/>
                    <a:lstStyle/>
                    <a:p>
                      <a:pPr algn="l">
                        <a:lnSpc>
                          <a:spcPct val="150000"/>
                        </a:lnSpc>
                        <a:spcAft>
                          <a:spcPts val="800"/>
                        </a:spcAft>
                        <a:buNone/>
                      </a:pPr>
                      <a:r>
                        <a:rPr lang="es-CR" sz="18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TOTAL ACUERDOS TOMADOS</a:t>
                      </a:r>
                      <a:endParaRPr lang="es-CR"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solidFill>
                            <a:srgbClr val="000000"/>
                          </a:solidFill>
                          <a:effectLst/>
                          <a:latin typeface="Arial" panose="020B0604020202020204" pitchFamily="34" charset="0"/>
                          <a:ea typeface="Calibri" panose="020F0502020204030204" pitchFamily="34" charset="0"/>
                          <a:cs typeface="Arial" panose="020B0604020202020204" pitchFamily="34" charset="0"/>
                        </a:rPr>
                        <a:t>EJECUTADOS</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solidFill>
                            <a:srgbClr val="000000"/>
                          </a:solidFill>
                          <a:effectLst/>
                          <a:latin typeface="Arial" panose="020B0604020202020204" pitchFamily="34" charset="0"/>
                          <a:ea typeface="Calibri" panose="020F0502020204030204" pitchFamily="34" charset="0"/>
                          <a:cs typeface="Arial" panose="020B0604020202020204" pitchFamily="34" charset="0"/>
                        </a:rPr>
                        <a:t>EN PROCESO</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NO EJECUTADOS</a:t>
                      </a:r>
                      <a:endParaRPr lang="es-CR"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066664217"/>
                  </a:ext>
                </a:extLst>
              </a:tr>
              <a:tr h="417663">
                <a:tc>
                  <a:txBody>
                    <a:bodyPr/>
                    <a:lstStyle/>
                    <a:p>
                      <a:pPr algn="ctr">
                        <a:lnSpc>
                          <a:spcPct val="150000"/>
                        </a:lnSpc>
                        <a:spcAft>
                          <a:spcPts val="800"/>
                        </a:spcAft>
                        <a:buNone/>
                      </a:pPr>
                      <a:r>
                        <a:rPr lang="es-CR" sz="2000" b="1">
                          <a:effectLst/>
                          <a:latin typeface="Times New Roman" panose="02020603050405020304" pitchFamily="18" charset="0"/>
                          <a:ea typeface="Calibri" panose="020F0502020204030204" pitchFamily="34" charset="0"/>
                          <a:cs typeface="Times New Roman" panose="02020603050405020304" pitchFamily="18" charset="0"/>
                        </a:rPr>
                        <a:t>9</a:t>
                      </a:r>
                      <a:endParaRPr lang="es-CR" sz="2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2000" b="1">
                          <a:effectLst/>
                          <a:latin typeface="Times New Roman" panose="02020603050405020304" pitchFamily="18" charset="0"/>
                          <a:ea typeface="Calibri" panose="020F0502020204030204" pitchFamily="34" charset="0"/>
                          <a:cs typeface="Times New Roman" panose="02020603050405020304" pitchFamily="18" charset="0"/>
                        </a:rPr>
                        <a:t>9</a:t>
                      </a:r>
                      <a:endParaRPr lang="es-CR" sz="2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2000" b="1">
                          <a:effectLst/>
                          <a:latin typeface="Times New Roman" panose="02020603050405020304" pitchFamily="18" charset="0"/>
                          <a:ea typeface="Calibri" panose="020F0502020204030204" pitchFamily="34" charset="0"/>
                          <a:cs typeface="Times New Roman" panose="02020603050405020304" pitchFamily="18" charset="0"/>
                        </a:rPr>
                        <a:t>0</a:t>
                      </a:r>
                      <a:endParaRPr lang="es-CR" sz="2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2000" b="1" dirty="0">
                          <a:effectLst/>
                          <a:latin typeface="Times New Roman" panose="02020603050405020304" pitchFamily="18" charset="0"/>
                          <a:ea typeface="Calibri" panose="020F0502020204030204" pitchFamily="34" charset="0"/>
                          <a:cs typeface="Times New Roman" panose="02020603050405020304" pitchFamily="18" charset="0"/>
                        </a:rPr>
                        <a:t>0</a:t>
                      </a:r>
                      <a:endParaRPr lang="es-CR" sz="2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57875451"/>
                  </a:ext>
                </a:extLst>
              </a:tr>
            </a:tbl>
          </a:graphicData>
        </a:graphic>
      </p:graphicFrame>
    </p:spTree>
    <p:extLst>
      <p:ext uri="{BB962C8B-B14F-4D97-AF65-F5344CB8AC3E}">
        <p14:creationId xmlns:p14="http://schemas.microsoft.com/office/powerpoint/2010/main" val="22392701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05EA7C-B963-D813-2C3B-70C15729F3B5}"/>
              </a:ext>
            </a:extLst>
          </p:cNvPr>
          <p:cNvSpPr>
            <a:spLocks noGrp="1"/>
          </p:cNvSpPr>
          <p:nvPr>
            <p:ph type="title"/>
          </p:nvPr>
        </p:nvSpPr>
        <p:spPr/>
        <p:txBody>
          <a:bodyPr/>
          <a:lstStyle/>
          <a:p>
            <a:r>
              <a:rPr lang="es-ES" dirty="0"/>
              <a:t>Observaciones generales</a:t>
            </a:r>
            <a:endParaRPr lang="es-CR" dirty="0"/>
          </a:p>
        </p:txBody>
      </p:sp>
      <p:sp>
        <p:nvSpPr>
          <p:cNvPr id="3" name="Marcador de contenido 2">
            <a:extLst>
              <a:ext uri="{FF2B5EF4-FFF2-40B4-BE49-F238E27FC236}">
                <a16:creationId xmlns:a16="http://schemas.microsoft.com/office/drawing/2014/main" id="{D3EE9F05-9872-9E5E-34BD-4D52E4D0BF24}"/>
              </a:ext>
            </a:extLst>
          </p:cNvPr>
          <p:cNvSpPr>
            <a:spLocks noGrp="1"/>
          </p:cNvSpPr>
          <p:nvPr>
            <p:ph idx="1"/>
          </p:nvPr>
        </p:nvSpPr>
        <p:spPr>
          <a:xfrm>
            <a:off x="515937" y="2798009"/>
            <a:ext cx="11160125" cy="1204365"/>
          </a:xfrm>
        </p:spPr>
        <p:txBody>
          <a:bodyPr/>
          <a:lstStyle/>
          <a:p>
            <a:r>
              <a:rPr lang="es-CR" sz="2400" dirty="0"/>
              <a:t>Seguimiento a ajustes finales del PAO, coordinación interinstitucional y atención de requerimientos de Auditoría Interna.</a:t>
            </a:r>
          </a:p>
          <a:p>
            <a:endParaRPr lang="es-CR" dirty="0"/>
          </a:p>
        </p:txBody>
      </p:sp>
    </p:spTree>
    <p:extLst>
      <p:ext uri="{BB962C8B-B14F-4D97-AF65-F5344CB8AC3E}">
        <p14:creationId xmlns:p14="http://schemas.microsoft.com/office/powerpoint/2010/main" val="19499251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BB5A7B-3283-914E-9E4A-7429890E0A80}"/>
              </a:ext>
            </a:extLst>
          </p:cNvPr>
          <p:cNvSpPr>
            <a:spLocks noGrp="1"/>
          </p:cNvSpPr>
          <p:nvPr>
            <p:ph type="title"/>
          </p:nvPr>
        </p:nvSpPr>
        <p:spPr/>
        <p:txBody>
          <a:bodyPr/>
          <a:lstStyle/>
          <a:p>
            <a:r>
              <a:rPr lang="es-ES" dirty="0"/>
              <a:t>III Trimestre 2025</a:t>
            </a:r>
            <a:endParaRPr lang="en-CR" dirty="0"/>
          </a:p>
        </p:txBody>
      </p:sp>
      <p:graphicFrame>
        <p:nvGraphicFramePr>
          <p:cNvPr id="7" name="Marcador de contenido 6">
            <a:extLst>
              <a:ext uri="{FF2B5EF4-FFF2-40B4-BE49-F238E27FC236}">
                <a16:creationId xmlns:a16="http://schemas.microsoft.com/office/drawing/2014/main" id="{F7FAEB1E-7E6A-1F1E-DC49-9DA8E13C7A14}"/>
              </a:ext>
            </a:extLst>
          </p:cNvPr>
          <p:cNvGraphicFramePr>
            <a:graphicFrameLocks noGrp="1"/>
          </p:cNvGraphicFramePr>
          <p:nvPr>
            <p:ph idx="1"/>
            <p:extLst>
              <p:ext uri="{D42A27DB-BD31-4B8C-83A1-F6EECF244321}">
                <p14:modId xmlns:p14="http://schemas.microsoft.com/office/powerpoint/2010/main" val="2436507280"/>
              </p:ext>
            </p:extLst>
          </p:nvPr>
        </p:nvGraphicFramePr>
        <p:xfrm>
          <a:off x="1068375" y="1435529"/>
          <a:ext cx="9424740" cy="3425683"/>
        </p:xfrm>
        <a:graphic>
          <a:graphicData uri="http://schemas.openxmlformats.org/drawingml/2006/table">
            <a:tbl>
              <a:tblPr firstRow="1" firstCol="1" bandRow="1"/>
              <a:tblGrid>
                <a:gridCol w="2387706">
                  <a:extLst>
                    <a:ext uri="{9D8B030D-6E8A-4147-A177-3AD203B41FA5}">
                      <a16:colId xmlns:a16="http://schemas.microsoft.com/office/drawing/2014/main" val="1115858062"/>
                    </a:ext>
                  </a:extLst>
                </a:gridCol>
                <a:gridCol w="1406811">
                  <a:extLst>
                    <a:ext uri="{9D8B030D-6E8A-4147-A177-3AD203B41FA5}">
                      <a16:colId xmlns:a16="http://schemas.microsoft.com/office/drawing/2014/main" val="3405173318"/>
                    </a:ext>
                  </a:extLst>
                </a:gridCol>
                <a:gridCol w="1407804">
                  <a:extLst>
                    <a:ext uri="{9D8B030D-6E8A-4147-A177-3AD203B41FA5}">
                      <a16:colId xmlns:a16="http://schemas.microsoft.com/office/drawing/2014/main" val="278653778"/>
                    </a:ext>
                  </a:extLst>
                </a:gridCol>
                <a:gridCol w="1406811">
                  <a:extLst>
                    <a:ext uri="{9D8B030D-6E8A-4147-A177-3AD203B41FA5}">
                      <a16:colId xmlns:a16="http://schemas.microsoft.com/office/drawing/2014/main" val="3929588598"/>
                    </a:ext>
                  </a:extLst>
                </a:gridCol>
                <a:gridCol w="1407804">
                  <a:extLst>
                    <a:ext uri="{9D8B030D-6E8A-4147-A177-3AD203B41FA5}">
                      <a16:colId xmlns:a16="http://schemas.microsoft.com/office/drawing/2014/main" val="3020257280"/>
                    </a:ext>
                  </a:extLst>
                </a:gridCol>
                <a:gridCol w="1407804">
                  <a:extLst>
                    <a:ext uri="{9D8B030D-6E8A-4147-A177-3AD203B41FA5}">
                      <a16:colId xmlns:a16="http://schemas.microsoft.com/office/drawing/2014/main" val="2679996789"/>
                    </a:ext>
                  </a:extLst>
                </a:gridCol>
              </a:tblGrid>
              <a:tr h="601213">
                <a:tc gridSpan="6">
                  <a:txBody>
                    <a:bodyPr/>
                    <a:lstStyle/>
                    <a:p>
                      <a:pPr algn="ctr">
                        <a:lnSpc>
                          <a:spcPct val="150000"/>
                        </a:lnSpc>
                        <a:spcAft>
                          <a:spcPts val="800"/>
                        </a:spcAft>
                        <a:buNone/>
                      </a:pPr>
                      <a:r>
                        <a:rPr lang="es-CR"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JULIO 2025</a:t>
                      </a:r>
                      <a:endParaRPr lang="es-CR" sz="16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endParaRPr lang="es-CR"/>
                    </a:p>
                  </a:txBody>
                  <a:tcPr/>
                </a:tc>
                <a:tc hMerge="1">
                  <a:txBody>
                    <a:bodyPr/>
                    <a:lstStyle/>
                    <a:p>
                      <a:endParaRPr lang="es-CR"/>
                    </a:p>
                  </a:txBody>
                  <a:tcPr/>
                </a:tc>
                <a:tc hMerge="1">
                  <a:txBody>
                    <a:bodyPr/>
                    <a:lstStyle/>
                    <a:p>
                      <a:endParaRPr lang="es-CR"/>
                    </a:p>
                  </a:txBody>
                  <a:tcPr/>
                </a:tc>
                <a:tc hMerge="1">
                  <a:txBody>
                    <a:bodyPr/>
                    <a:lstStyle/>
                    <a:p>
                      <a:endParaRPr lang="es-CR"/>
                    </a:p>
                  </a:txBody>
                  <a:tcPr/>
                </a:tc>
                <a:tc hMerge="1">
                  <a:txBody>
                    <a:bodyPr/>
                    <a:lstStyle/>
                    <a:p>
                      <a:endParaRPr lang="es-CR"/>
                    </a:p>
                  </a:txBody>
                  <a:tcPr/>
                </a:tc>
                <a:extLst>
                  <a:ext uri="{0D108BD9-81ED-4DB2-BD59-A6C34878D82A}">
                    <a16:rowId xmlns:a16="http://schemas.microsoft.com/office/drawing/2014/main" val="1690877552"/>
                  </a:ext>
                </a:extLst>
              </a:tr>
              <a:tr h="470745">
                <a:tc>
                  <a:txBody>
                    <a:bodyPr/>
                    <a:lstStyle/>
                    <a:p>
                      <a:pPr algn="l">
                        <a:lnSpc>
                          <a:spcPct val="150000"/>
                        </a:lnSpc>
                        <a:spcAft>
                          <a:spcPts val="800"/>
                        </a:spcAft>
                        <a:buNone/>
                      </a:pPr>
                      <a:r>
                        <a:rPr lang="es-CR" sz="1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Sesiones</a:t>
                      </a:r>
                      <a:endParaRPr lang="es-CR" sz="16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a:t>
                      </a:r>
                      <a:endParaRPr lang="es-CR" sz="1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a:t>
                      </a:r>
                      <a:endParaRPr lang="es-CR" sz="1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a:t>
                      </a:r>
                      <a:endParaRPr lang="es-CR" sz="1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a:t>
                      </a:r>
                      <a:endParaRPr lang="es-CR" sz="1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a:t>
                      </a:r>
                      <a:endParaRPr lang="es-CR" sz="1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4193523326"/>
                  </a:ext>
                </a:extLst>
              </a:tr>
              <a:tr h="470745">
                <a:tc>
                  <a:txBody>
                    <a:bodyPr/>
                    <a:lstStyle/>
                    <a:p>
                      <a:pPr algn="just">
                        <a:lnSpc>
                          <a:spcPct val="150000"/>
                        </a:lnSpc>
                        <a:spcAft>
                          <a:spcPts val="800"/>
                        </a:spcAft>
                        <a:buNone/>
                      </a:pPr>
                      <a:r>
                        <a:rPr lang="es-CR"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Fecha de Sesión</a:t>
                      </a:r>
                      <a:endParaRPr lang="es-CR" sz="16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600" dirty="0">
                          <a:effectLst/>
                          <a:latin typeface="Arial" panose="020B0604020202020204" pitchFamily="34" charset="0"/>
                          <a:ea typeface="Calibri" panose="020F0502020204030204" pitchFamily="34" charset="0"/>
                          <a:cs typeface="Times New Roman" panose="02020603050405020304" pitchFamily="18" charset="0"/>
                        </a:rPr>
                        <a:t>07-07-2025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600" dirty="0">
                          <a:effectLst/>
                          <a:latin typeface="Arial" panose="020B0604020202020204" pitchFamily="34" charset="0"/>
                          <a:ea typeface="Calibri" panose="020F0502020204030204" pitchFamily="34" charset="0"/>
                          <a:cs typeface="Times New Roman" panose="02020603050405020304" pitchFamily="18" charset="0"/>
                        </a:rPr>
                        <a:t>14-07-2025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600" dirty="0">
                          <a:effectLst/>
                          <a:latin typeface="Arial" panose="020B0604020202020204" pitchFamily="34" charset="0"/>
                          <a:ea typeface="Calibri" panose="020F0502020204030204" pitchFamily="34" charset="0"/>
                          <a:cs typeface="Times New Roman" panose="02020603050405020304" pitchFamily="18" charset="0"/>
                        </a:rPr>
                        <a:t>21-07-2025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600" dirty="0">
                          <a:effectLst/>
                          <a:latin typeface="Arial" panose="020B0604020202020204" pitchFamily="34" charset="0"/>
                          <a:ea typeface="Calibri" panose="020F0502020204030204" pitchFamily="34" charset="0"/>
                          <a:cs typeface="Times New Roman" panose="02020603050405020304" pitchFamily="18" charset="0"/>
                        </a:rPr>
                        <a:t>28-07-2025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600">
                          <a:effectLst/>
                          <a:latin typeface="Arial" panose="020B0604020202020204" pitchFamily="34" charset="0"/>
                          <a:ea typeface="Calibri" panose="020F0502020204030204" pitchFamily="34" charset="0"/>
                          <a:cs typeface="Times New Roman" panose="02020603050405020304" pitchFamily="18" charset="0"/>
                        </a:rPr>
                        <a:t>No aplica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35740647"/>
                  </a:ext>
                </a:extLst>
              </a:tr>
              <a:tr h="470745">
                <a:tc>
                  <a:txBody>
                    <a:bodyPr/>
                    <a:lstStyle/>
                    <a:p>
                      <a:pPr algn="just">
                        <a:lnSpc>
                          <a:spcPct val="150000"/>
                        </a:lnSpc>
                        <a:spcAft>
                          <a:spcPts val="800"/>
                        </a:spcAft>
                        <a:buNone/>
                      </a:pPr>
                      <a:r>
                        <a:rPr lang="es-CR"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Modalidad de Sesión</a:t>
                      </a:r>
                      <a:endParaRPr lang="es-CR" sz="16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600" dirty="0">
                          <a:effectLst/>
                          <a:latin typeface="Arial" panose="020B0604020202020204" pitchFamily="34" charset="0"/>
                          <a:ea typeface="Calibri" panose="020F0502020204030204" pitchFamily="34" charset="0"/>
                          <a:cs typeface="Times New Roman" panose="02020603050405020304" pitchFamily="18" charset="0"/>
                        </a:rPr>
                        <a:t>Virtual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600">
                          <a:effectLst/>
                          <a:latin typeface="Arial" panose="020B0604020202020204" pitchFamily="34" charset="0"/>
                          <a:ea typeface="Calibri" panose="020F0502020204030204" pitchFamily="34" charset="0"/>
                          <a:cs typeface="Times New Roman" panose="02020603050405020304" pitchFamily="18" charset="0"/>
                        </a:rPr>
                        <a:t>Virtual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600">
                          <a:effectLst/>
                          <a:latin typeface="Arial" panose="020B0604020202020204" pitchFamily="34" charset="0"/>
                          <a:ea typeface="Calibri" panose="020F0502020204030204" pitchFamily="34" charset="0"/>
                          <a:cs typeface="Times New Roman" panose="02020603050405020304" pitchFamily="18" charset="0"/>
                        </a:rPr>
                        <a:t>Virtual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600">
                          <a:effectLst/>
                          <a:latin typeface="Arial" panose="020B0604020202020204" pitchFamily="34" charset="0"/>
                          <a:ea typeface="Calibri" panose="020F0502020204030204" pitchFamily="34" charset="0"/>
                          <a:cs typeface="Times New Roman" panose="02020603050405020304" pitchFamily="18" charset="0"/>
                        </a:rPr>
                        <a:t>Virtual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600">
                          <a:effectLst/>
                          <a:latin typeface="Arial" panose="020B0604020202020204" pitchFamily="34" charset="0"/>
                          <a:ea typeface="Calibri" panose="020F0502020204030204" pitchFamily="34" charset="0"/>
                          <a:cs typeface="Times New Roman" panose="02020603050405020304" pitchFamily="18" charset="0"/>
                        </a:rPr>
                        <a:t>No aplica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60719392"/>
                  </a:ext>
                </a:extLst>
              </a:tr>
              <a:tr h="470745">
                <a:tc>
                  <a:txBody>
                    <a:bodyPr/>
                    <a:lstStyle/>
                    <a:p>
                      <a:pPr algn="just">
                        <a:lnSpc>
                          <a:spcPct val="150000"/>
                        </a:lnSpc>
                        <a:spcAft>
                          <a:spcPts val="800"/>
                        </a:spcAft>
                        <a:buNone/>
                      </a:pPr>
                      <a:r>
                        <a:rPr lang="es-CR" sz="1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Miembros Presentes</a:t>
                      </a:r>
                      <a:endParaRPr lang="es-CR" sz="1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600" dirty="0">
                          <a:effectLst/>
                          <a:latin typeface="Arial" panose="020B0604020202020204" pitchFamily="34" charset="0"/>
                          <a:ea typeface="Calibri" panose="020F0502020204030204" pitchFamily="34" charset="0"/>
                          <a:cs typeface="Times New Roman" panose="02020603050405020304" pitchFamily="18"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600" dirty="0">
                          <a:effectLst/>
                          <a:latin typeface="Arial" panose="020B0604020202020204" pitchFamily="34" charset="0"/>
                          <a:ea typeface="Calibri" panose="020F0502020204030204" pitchFamily="34" charset="0"/>
                          <a:cs typeface="Times New Roman" panose="02020603050405020304" pitchFamily="18"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600">
                          <a:effectLst/>
                          <a:latin typeface="Arial" panose="020B0604020202020204" pitchFamily="34" charset="0"/>
                          <a:ea typeface="Calibri" panose="020F0502020204030204" pitchFamily="34" charset="0"/>
                          <a:cs typeface="Times New Roman" panose="02020603050405020304" pitchFamily="18"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600">
                          <a:effectLst/>
                          <a:latin typeface="Arial" panose="020B0604020202020204" pitchFamily="34" charset="0"/>
                          <a:ea typeface="Calibri" panose="020F0502020204030204" pitchFamily="34" charset="0"/>
                          <a:cs typeface="Times New Roman" panose="02020603050405020304" pitchFamily="18"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600">
                          <a:effectLst/>
                          <a:latin typeface="Arial" panose="020B0604020202020204" pitchFamily="34" charset="0"/>
                          <a:ea typeface="Calibri" panose="020F0502020204030204" pitchFamily="34" charset="0"/>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63550340"/>
                  </a:ext>
                </a:extLst>
              </a:tr>
              <a:tr h="470745">
                <a:tc>
                  <a:txBody>
                    <a:bodyPr/>
                    <a:lstStyle/>
                    <a:p>
                      <a:pPr algn="just">
                        <a:lnSpc>
                          <a:spcPct val="150000"/>
                        </a:lnSpc>
                        <a:spcAft>
                          <a:spcPts val="800"/>
                        </a:spcAft>
                        <a:buNone/>
                      </a:pPr>
                      <a:r>
                        <a:rPr lang="es-CR" sz="1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Miembros Ausentes</a:t>
                      </a:r>
                      <a:endParaRPr lang="es-CR" sz="1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600">
                          <a:effectLst/>
                          <a:latin typeface="Arial" panose="020B0604020202020204" pitchFamily="34" charset="0"/>
                          <a:ea typeface="Calibri" panose="020F0502020204030204" pitchFamily="34" charset="0"/>
                          <a:cs typeface="Times New Roman" panose="02020603050405020304" pitchFamily="18"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600" dirty="0">
                          <a:effectLst/>
                          <a:latin typeface="Arial" panose="020B0604020202020204" pitchFamily="34" charset="0"/>
                          <a:ea typeface="Calibri" panose="020F0502020204030204" pitchFamily="34" charset="0"/>
                          <a:cs typeface="Times New Roman" panose="02020603050405020304" pitchFamily="18"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600" dirty="0">
                          <a:effectLst/>
                          <a:latin typeface="Arial" panose="020B0604020202020204" pitchFamily="34" charset="0"/>
                          <a:ea typeface="Calibri" panose="020F0502020204030204" pitchFamily="34" charset="0"/>
                          <a:cs typeface="Times New Roman" panose="02020603050405020304" pitchFamily="18"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600" dirty="0">
                          <a:effectLst/>
                          <a:latin typeface="Arial" panose="020B0604020202020204" pitchFamily="34" charset="0"/>
                          <a:ea typeface="Calibri" panose="020F0502020204030204" pitchFamily="34" charset="0"/>
                          <a:cs typeface="Times New Roman" panose="02020603050405020304" pitchFamily="18"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600">
                          <a:effectLst/>
                          <a:latin typeface="Arial" panose="020B0604020202020204" pitchFamily="34" charset="0"/>
                          <a:ea typeface="Calibri" panose="020F0502020204030204" pitchFamily="34" charset="0"/>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61511065"/>
                  </a:ext>
                </a:extLst>
              </a:tr>
              <a:tr h="470745">
                <a:tc>
                  <a:txBody>
                    <a:bodyPr/>
                    <a:lstStyle/>
                    <a:p>
                      <a:pPr algn="just">
                        <a:lnSpc>
                          <a:spcPct val="150000"/>
                        </a:lnSpc>
                        <a:spcAft>
                          <a:spcPts val="800"/>
                        </a:spcAft>
                        <a:buNone/>
                      </a:pPr>
                      <a:r>
                        <a:rPr lang="es-CR" sz="1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Acuerdos Tomados</a:t>
                      </a:r>
                      <a:endParaRPr lang="es-CR" sz="16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600">
                          <a:effectLst/>
                          <a:latin typeface="Arial" panose="020B0604020202020204" pitchFamily="34" charset="0"/>
                          <a:ea typeface="Calibri" panose="020F0502020204030204" pitchFamily="34" charset="0"/>
                          <a:cs typeface="Times New Roman" panose="02020603050405020304" pitchFamily="18"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600">
                          <a:effectLst/>
                          <a:latin typeface="Arial" panose="020B0604020202020204" pitchFamily="34" charset="0"/>
                          <a:ea typeface="Calibri" panose="020F0502020204030204" pitchFamily="34" charset="0"/>
                          <a:cs typeface="Times New Roman" panose="02020603050405020304" pitchFamily="18" charset="0"/>
                        </a:rPr>
                        <a:t>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600" dirty="0">
                          <a:effectLst/>
                          <a:latin typeface="Arial" panose="020B0604020202020204" pitchFamily="34" charset="0"/>
                          <a:ea typeface="Calibri" panose="020F0502020204030204" pitchFamily="34" charset="0"/>
                          <a:cs typeface="Times New Roman" panose="02020603050405020304" pitchFamily="18" charset="0"/>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600" dirty="0">
                          <a:effectLst/>
                          <a:latin typeface="Arial" panose="020B0604020202020204" pitchFamily="34" charset="0"/>
                          <a:ea typeface="Calibri" panose="020F0502020204030204" pitchFamily="34" charset="0"/>
                          <a:cs typeface="Times New Roman" panose="02020603050405020304" pitchFamily="18" charset="0"/>
                        </a:rPr>
                        <a:t>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600" dirty="0">
                          <a:effectLst/>
                          <a:latin typeface="Arial" panose="020B0604020202020204" pitchFamily="34" charset="0"/>
                          <a:ea typeface="Calibri" panose="020F0502020204030204" pitchFamily="34" charset="0"/>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09935662"/>
                  </a:ext>
                </a:extLst>
              </a:tr>
            </a:tbl>
          </a:graphicData>
        </a:graphic>
      </p:graphicFrame>
      <p:graphicFrame>
        <p:nvGraphicFramePr>
          <p:cNvPr id="8" name="Tabla 7">
            <a:extLst>
              <a:ext uri="{FF2B5EF4-FFF2-40B4-BE49-F238E27FC236}">
                <a16:creationId xmlns:a16="http://schemas.microsoft.com/office/drawing/2014/main" id="{810F1CDB-2DC6-8C0D-81F6-3BEECBD82193}"/>
              </a:ext>
            </a:extLst>
          </p:cNvPr>
          <p:cNvGraphicFramePr>
            <a:graphicFrameLocks noGrp="1"/>
          </p:cNvGraphicFramePr>
          <p:nvPr>
            <p:extLst>
              <p:ext uri="{D42A27DB-BD31-4B8C-83A1-F6EECF244321}">
                <p14:modId xmlns:p14="http://schemas.microsoft.com/office/powerpoint/2010/main" val="4218384082"/>
              </p:ext>
            </p:extLst>
          </p:nvPr>
        </p:nvGraphicFramePr>
        <p:xfrm>
          <a:off x="1068374" y="5100779"/>
          <a:ext cx="9424740" cy="1189823"/>
        </p:xfrm>
        <a:graphic>
          <a:graphicData uri="http://schemas.openxmlformats.org/drawingml/2006/table">
            <a:tbl>
              <a:tblPr firstRow="1" firstCol="1" bandRow="1"/>
              <a:tblGrid>
                <a:gridCol w="3795510">
                  <a:extLst>
                    <a:ext uri="{9D8B030D-6E8A-4147-A177-3AD203B41FA5}">
                      <a16:colId xmlns:a16="http://schemas.microsoft.com/office/drawing/2014/main" val="1069444808"/>
                    </a:ext>
                  </a:extLst>
                </a:gridCol>
                <a:gridCol w="1876410">
                  <a:extLst>
                    <a:ext uri="{9D8B030D-6E8A-4147-A177-3AD203B41FA5}">
                      <a16:colId xmlns:a16="http://schemas.microsoft.com/office/drawing/2014/main" val="3585172127"/>
                    </a:ext>
                  </a:extLst>
                </a:gridCol>
                <a:gridCol w="1876410">
                  <a:extLst>
                    <a:ext uri="{9D8B030D-6E8A-4147-A177-3AD203B41FA5}">
                      <a16:colId xmlns:a16="http://schemas.microsoft.com/office/drawing/2014/main" val="1115916294"/>
                    </a:ext>
                  </a:extLst>
                </a:gridCol>
                <a:gridCol w="1876410">
                  <a:extLst>
                    <a:ext uri="{9D8B030D-6E8A-4147-A177-3AD203B41FA5}">
                      <a16:colId xmlns:a16="http://schemas.microsoft.com/office/drawing/2014/main" val="1971448808"/>
                    </a:ext>
                  </a:extLst>
                </a:gridCol>
              </a:tblGrid>
              <a:tr h="417663">
                <a:tc>
                  <a:txBody>
                    <a:bodyPr/>
                    <a:lstStyle/>
                    <a:p>
                      <a:pPr algn="l">
                        <a:lnSpc>
                          <a:spcPct val="150000"/>
                        </a:lnSpc>
                        <a:spcAft>
                          <a:spcPts val="800"/>
                        </a:spcAft>
                        <a:buNone/>
                      </a:pPr>
                      <a:r>
                        <a:rPr lang="es-CR" sz="18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TOTAL ACUERDOS TOMADOS</a:t>
                      </a:r>
                      <a:endParaRPr lang="es-CR"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solidFill>
                            <a:srgbClr val="000000"/>
                          </a:solidFill>
                          <a:effectLst/>
                          <a:latin typeface="Arial" panose="020B0604020202020204" pitchFamily="34" charset="0"/>
                          <a:ea typeface="Calibri" panose="020F0502020204030204" pitchFamily="34" charset="0"/>
                          <a:cs typeface="Arial" panose="020B0604020202020204" pitchFamily="34" charset="0"/>
                        </a:rPr>
                        <a:t>EJECUTADOS</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solidFill>
                            <a:srgbClr val="000000"/>
                          </a:solidFill>
                          <a:effectLst/>
                          <a:latin typeface="Arial" panose="020B0604020202020204" pitchFamily="34" charset="0"/>
                          <a:ea typeface="Calibri" panose="020F0502020204030204" pitchFamily="34" charset="0"/>
                          <a:cs typeface="Arial" panose="020B0604020202020204" pitchFamily="34" charset="0"/>
                        </a:rPr>
                        <a:t>EN PROCESO</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NO EJECUTADOS</a:t>
                      </a:r>
                      <a:endParaRPr lang="es-CR"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066664217"/>
                  </a:ext>
                </a:extLst>
              </a:tr>
              <a:tr h="417663">
                <a:tc>
                  <a:txBody>
                    <a:bodyPr/>
                    <a:lstStyle/>
                    <a:p>
                      <a:pPr algn="ctr">
                        <a:lnSpc>
                          <a:spcPct val="150000"/>
                        </a:lnSpc>
                        <a:spcAft>
                          <a:spcPts val="800"/>
                        </a:spcAft>
                        <a:buNone/>
                      </a:pPr>
                      <a:r>
                        <a:rPr lang="es-CR" sz="1800" b="1">
                          <a:effectLst/>
                          <a:latin typeface="Arial" panose="020B0604020202020204" pitchFamily="34" charset="0"/>
                          <a:ea typeface="Calibri" panose="020F0502020204030204" pitchFamily="34" charset="0"/>
                          <a:cs typeface="Arial" panose="020B0604020202020204" pitchFamily="34" charset="0"/>
                        </a:rPr>
                        <a:t>20</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b="1">
                          <a:effectLst/>
                          <a:latin typeface="Arial" panose="020B0604020202020204" pitchFamily="34" charset="0"/>
                          <a:ea typeface="Calibri" panose="020F0502020204030204" pitchFamily="34" charset="0"/>
                          <a:cs typeface="Arial" panose="020B0604020202020204" pitchFamily="34" charset="0"/>
                        </a:rPr>
                        <a:t>14</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b="1">
                          <a:effectLst/>
                          <a:latin typeface="Arial" panose="020B0604020202020204" pitchFamily="34" charset="0"/>
                          <a:ea typeface="Calibri" panose="020F0502020204030204" pitchFamily="34" charset="0"/>
                          <a:cs typeface="Arial" panose="020B0604020202020204" pitchFamily="34" charset="0"/>
                        </a:rPr>
                        <a:t>6</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b="1" dirty="0">
                          <a:effectLst/>
                          <a:latin typeface="Arial" panose="020B0604020202020204" pitchFamily="34" charset="0"/>
                          <a:ea typeface="Calibri" panose="020F0502020204030204" pitchFamily="34" charset="0"/>
                          <a:cs typeface="Arial" panose="020B0604020202020204" pitchFamily="34" charset="0"/>
                        </a:rPr>
                        <a:t>0</a:t>
                      </a:r>
                      <a:endParaRPr lang="es-CR"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57875451"/>
                  </a:ext>
                </a:extLst>
              </a:tr>
            </a:tbl>
          </a:graphicData>
        </a:graphic>
      </p:graphicFrame>
    </p:spTree>
    <p:extLst>
      <p:ext uri="{BB962C8B-B14F-4D97-AF65-F5344CB8AC3E}">
        <p14:creationId xmlns:p14="http://schemas.microsoft.com/office/powerpoint/2010/main" val="30015431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9DCF72-CF1A-55FC-9B31-5CC184AB61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FDC30D-042F-E882-B6D5-120A58303D45}"/>
              </a:ext>
            </a:extLst>
          </p:cNvPr>
          <p:cNvSpPr>
            <a:spLocks noGrp="1"/>
          </p:cNvSpPr>
          <p:nvPr>
            <p:ph type="title"/>
          </p:nvPr>
        </p:nvSpPr>
        <p:spPr/>
        <p:txBody>
          <a:bodyPr/>
          <a:lstStyle/>
          <a:p>
            <a:r>
              <a:rPr lang="es-ES" dirty="0"/>
              <a:t>II Trimestre 2026</a:t>
            </a:r>
            <a:endParaRPr lang="en-CR" dirty="0"/>
          </a:p>
        </p:txBody>
      </p:sp>
      <p:graphicFrame>
        <p:nvGraphicFramePr>
          <p:cNvPr id="7" name="Marcador de contenido 6">
            <a:extLst>
              <a:ext uri="{FF2B5EF4-FFF2-40B4-BE49-F238E27FC236}">
                <a16:creationId xmlns:a16="http://schemas.microsoft.com/office/drawing/2014/main" id="{D80E2BAE-BD42-1CCD-DCB9-AD81FB7115D9}"/>
              </a:ext>
            </a:extLst>
          </p:cNvPr>
          <p:cNvGraphicFramePr>
            <a:graphicFrameLocks noGrp="1"/>
          </p:cNvGraphicFramePr>
          <p:nvPr>
            <p:ph idx="1"/>
            <p:extLst>
              <p:ext uri="{D42A27DB-BD31-4B8C-83A1-F6EECF244321}">
                <p14:modId xmlns:p14="http://schemas.microsoft.com/office/powerpoint/2010/main" val="337785166"/>
              </p:ext>
            </p:extLst>
          </p:nvPr>
        </p:nvGraphicFramePr>
        <p:xfrm>
          <a:off x="1147398" y="1268413"/>
          <a:ext cx="9424740" cy="3727098"/>
        </p:xfrm>
        <a:graphic>
          <a:graphicData uri="http://schemas.openxmlformats.org/drawingml/2006/table">
            <a:tbl>
              <a:tblPr firstRow="1" firstCol="1" bandRow="1"/>
              <a:tblGrid>
                <a:gridCol w="2387706">
                  <a:extLst>
                    <a:ext uri="{9D8B030D-6E8A-4147-A177-3AD203B41FA5}">
                      <a16:colId xmlns:a16="http://schemas.microsoft.com/office/drawing/2014/main" val="1115858062"/>
                    </a:ext>
                  </a:extLst>
                </a:gridCol>
                <a:gridCol w="1406811">
                  <a:extLst>
                    <a:ext uri="{9D8B030D-6E8A-4147-A177-3AD203B41FA5}">
                      <a16:colId xmlns:a16="http://schemas.microsoft.com/office/drawing/2014/main" val="3405173318"/>
                    </a:ext>
                  </a:extLst>
                </a:gridCol>
                <a:gridCol w="1407804">
                  <a:extLst>
                    <a:ext uri="{9D8B030D-6E8A-4147-A177-3AD203B41FA5}">
                      <a16:colId xmlns:a16="http://schemas.microsoft.com/office/drawing/2014/main" val="278653778"/>
                    </a:ext>
                  </a:extLst>
                </a:gridCol>
                <a:gridCol w="1406811">
                  <a:extLst>
                    <a:ext uri="{9D8B030D-6E8A-4147-A177-3AD203B41FA5}">
                      <a16:colId xmlns:a16="http://schemas.microsoft.com/office/drawing/2014/main" val="3929588598"/>
                    </a:ext>
                  </a:extLst>
                </a:gridCol>
                <a:gridCol w="1407804">
                  <a:extLst>
                    <a:ext uri="{9D8B030D-6E8A-4147-A177-3AD203B41FA5}">
                      <a16:colId xmlns:a16="http://schemas.microsoft.com/office/drawing/2014/main" val="3020257280"/>
                    </a:ext>
                  </a:extLst>
                </a:gridCol>
                <a:gridCol w="1407804">
                  <a:extLst>
                    <a:ext uri="{9D8B030D-6E8A-4147-A177-3AD203B41FA5}">
                      <a16:colId xmlns:a16="http://schemas.microsoft.com/office/drawing/2014/main" val="2679996789"/>
                    </a:ext>
                  </a:extLst>
                </a:gridCol>
              </a:tblGrid>
              <a:tr h="601213">
                <a:tc gridSpan="6">
                  <a:txBody>
                    <a:bodyPr/>
                    <a:lstStyle/>
                    <a:p>
                      <a:pPr algn="ctr">
                        <a:lnSpc>
                          <a:spcPct val="150000"/>
                        </a:lnSpc>
                        <a:spcAft>
                          <a:spcPts val="800"/>
                        </a:spcAft>
                        <a:buNone/>
                      </a:pPr>
                      <a:r>
                        <a:rPr lang="es-CR" sz="18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ABRIL 2026</a:t>
                      </a:r>
                      <a:endParaRPr lang="es-CR"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endParaRPr lang="es-CR"/>
                    </a:p>
                  </a:txBody>
                  <a:tcPr/>
                </a:tc>
                <a:tc hMerge="1">
                  <a:txBody>
                    <a:bodyPr/>
                    <a:lstStyle/>
                    <a:p>
                      <a:endParaRPr lang="es-CR"/>
                    </a:p>
                  </a:txBody>
                  <a:tcPr/>
                </a:tc>
                <a:tc hMerge="1">
                  <a:txBody>
                    <a:bodyPr/>
                    <a:lstStyle/>
                    <a:p>
                      <a:endParaRPr lang="es-CR"/>
                    </a:p>
                  </a:txBody>
                  <a:tcPr/>
                </a:tc>
                <a:tc hMerge="1">
                  <a:txBody>
                    <a:bodyPr/>
                    <a:lstStyle/>
                    <a:p>
                      <a:endParaRPr lang="es-CR"/>
                    </a:p>
                  </a:txBody>
                  <a:tcPr/>
                </a:tc>
                <a:tc hMerge="1">
                  <a:txBody>
                    <a:bodyPr/>
                    <a:lstStyle/>
                    <a:p>
                      <a:endParaRPr lang="es-CR"/>
                    </a:p>
                  </a:txBody>
                  <a:tcPr/>
                </a:tc>
                <a:extLst>
                  <a:ext uri="{0D108BD9-81ED-4DB2-BD59-A6C34878D82A}">
                    <a16:rowId xmlns:a16="http://schemas.microsoft.com/office/drawing/2014/main" val="1690877552"/>
                  </a:ext>
                </a:extLst>
              </a:tr>
              <a:tr h="470745">
                <a:tc>
                  <a:txBody>
                    <a:bodyPr/>
                    <a:lstStyle/>
                    <a:p>
                      <a:pPr algn="l">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Sesiones</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1</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2</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3</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4</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5*</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4193523326"/>
                  </a:ext>
                </a:extLst>
              </a:tr>
              <a:tr h="470745">
                <a:tc>
                  <a:txBody>
                    <a:bodyPr/>
                    <a:lstStyle/>
                    <a:p>
                      <a:pPr algn="just">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Fecha de Sesión</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06-04-2026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13-04-2026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23-04-2026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27-04-2026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No aplica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35740647"/>
                  </a:ext>
                </a:extLst>
              </a:tr>
              <a:tr h="470745">
                <a:tc>
                  <a:txBody>
                    <a:bodyPr/>
                    <a:lstStyle/>
                    <a:p>
                      <a:pPr algn="just">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Modalidad de Sesión</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Virtual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Virtual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Virtual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Virtual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60719392"/>
                  </a:ext>
                </a:extLst>
              </a:tr>
              <a:tr h="470745">
                <a:tc>
                  <a:txBody>
                    <a:bodyPr/>
                    <a:lstStyle/>
                    <a:p>
                      <a:pPr algn="just">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Miembros Presentes</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63550340"/>
                  </a:ext>
                </a:extLst>
              </a:tr>
              <a:tr h="470745">
                <a:tc>
                  <a:txBody>
                    <a:bodyPr/>
                    <a:lstStyle/>
                    <a:p>
                      <a:pPr algn="just">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Miembros Ausentes</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61511065"/>
                  </a:ext>
                </a:extLst>
              </a:tr>
              <a:tr h="470745">
                <a:tc>
                  <a:txBody>
                    <a:bodyPr/>
                    <a:lstStyle/>
                    <a:p>
                      <a:pPr algn="just">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Acuerdos tomados</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50000"/>
                        </a:lnSpc>
                        <a:spcAft>
                          <a:spcPts val="800"/>
                        </a:spcAft>
                        <a:buNone/>
                      </a:pPr>
                      <a:r>
                        <a:rPr lang="es-CR" sz="18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09935662"/>
                  </a:ext>
                </a:extLst>
              </a:tr>
            </a:tbl>
          </a:graphicData>
        </a:graphic>
      </p:graphicFrame>
      <p:graphicFrame>
        <p:nvGraphicFramePr>
          <p:cNvPr id="8" name="Tabla 7">
            <a:extLst>
              <a:ext uri="{FF2B5EF4-FFF2-40B4-BE49-F238E27FC236}">
                <a16:creationId xmlns:a16="http://schemas.microsoft.com/office/drawing/2014/main" id="{CCD1CB8C-32C7-CBDF-D6E8-A78C81A69409}"/>
              </a:ext>
            </a:extLst>
          </p:cNvPr>
          <p:cNvGraphicFramePr>
            <a:graphicFrameLocks noGrp="1"/>
          </p:cNvGraphicFramePr>
          <p:nvPr>
            <p:extLst>
              <p:ext uri="{D42A27DB-BD31-4B8C-83A1-F6EECF244321}">
                <p14:modId xmlns:p14="http://schemas.microsoft.com/office/powerpoint/2010/main" val="2525960265"/>
              </p:ext>
            </p:extLst>
          </p:nvPr>
        </p:nvGraphicFramePr>
        <p:xfrm>
          <a:off x="1068374" y="5100779"/>
          <a:ext cx="9503763" cy="1189823"/>
        </p:xfrm>
        <a:graphic>
          <a:graphicData uri="http://schemas.openxmlformats.org/drawingml/2006/table">
            <a:tbl>
              <a:tblPr firstRow="1" firstCol="1" bandRow="1"/>
              <a:tblGrid>
                <a:gridCol w="3827334">
                  <a:extLst>
                    <a:ext uri="{9D8B030D-6E8A-4147-A177-3AD203B41FA5}">
                      <a16:colId xmlns:a16="http://schemas.microsoft.com/office/drawing/2014/main" val="1069444808"/>
                    </a:ext>
                  </a:extLst>
                </a:gridCol>
                <a:gridCol w="1892143">
                  <a:extLst>
                    <a:ext uri="{9D8B030D-6E8A-4147-A177-3AD203B41FA5}">
                      <a16:colId xmlns:a16="http://schemas.microsoft.com/office/drawing/2014/main" val="3585172127"/>
                    </a:ext>
                  </a:extLst>
                </a:gridCol>
                <a:gridCol w="1892143">
                  <a:extLst>
                    <a:ext uri="{9D8B030D-6E8A-4147-A177-3AD203B41FA5}">
                      <a16:colId xmlns:a16="http://schemas.microsoft.com/office/drawing/2014/main" val="1115916294"/>
                    </a:ext>
                  </a:extLst>
                </a:gridCol>
                <a:gridCol w="1892143">
                  <a:extLst>
                    <a:ext uri="{9D8B030D-6E8A-4147-A177-3AD203B41FA5}">
                      <a16:colId xmlns:a16="http://schemas.microsoft.com/office/drawing/2014/main" val="1971448808"/>
                    </a:ext>
                  </a:extLst>
                </a:gridCol>
              </a:tblGrid>
              <a:tr h="417663">
                <a:tc>
                  <a:txBody>
                    <a:bodyPr/>
                    <a:lstStyle/>
                    <a:p>
                      <a:pPr algn="l">
                        <a:lnSpc>
                          <a:spcPct val="150000"/>
                        </a:lnSpc>
                        <a:spcAft>
                          <a:spcPts val="800"/>
                        </a:spcAft>
                        <a:buNone/>
                      </a:pPr>
                      <a:r>
                        <a:rPr lang="es-CR" sz="18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TOTAL ACUERDOS TOMADOS</a:t>
                      </a:r>
                      <a:endParaRPr lang="es-CR"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solidFill>
                            <a:srgbClr val="000000"/>
                          </a:solidFill>
                          <a:effectLst/>
                          <a:latin typeface="Arial" panose="020B0604020202020204" pitchFamily="34" charset="0"/>
                          <a:ea typeface="Calibri" panose="020F0502020204030204" pitchFamily="34" charset="0"/>
                          <a:cs typeface="Arial" panose="020B0604020202020204" pitchFamily="34" charset="0"/>
                        </a:rPr>
                        <a:t>EJECUTADOS</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EN PROCESO</a:t>
                      </a:r>
                      <a:endParaRPr lang="es-CR"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NO EJECUTADOS</a:t>
                      </a:r>
                      <a:endParaRPr lang="es-CR"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066664217"/>
                  </a:ext>
                </a:extLst>
              </a:tr>
              <a:tr h="417663">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13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dirty="0">
                          <a:effectLst/>
                          <a:latin typeface="Arial" panose="020B0604020202020204" pitchFamily="34" charset="0"/>
                          <a:ea typeface="Calibri" panose="020F0502020204030204" pitchFamily="34" charset="0"/>
                          <a:cs typeface="Arial" panose="020B0604020202020204" pitchFamily="34" charset="0"/>
                        </a:rPr>
                        <a:t>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57875451"/>
                  </a:ext>
                </a:extLst>
              </a:tr>
            </a:tbl>
          </a:graphicData>
        </a:graphic>
      </p:graphicFrame>
    </p:spTree>
    <p:extLst>
      <p:ext uri="{BB962C8B-B14F-4D97-AF65-F5344CB8AC3E}">
        <p14:creationId xmlns:p14="http://schemas.microsoft.com/office/powerpoint/2010/main" val="18234061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35DEF0-F5FB-6CB9-4E9C-C669DB01F2FA}"/>
              </a:ext>
            </a:extLst>
          </p:cNvPr>
          <p:cNvSpPr>
            <a:spLocks noGrp="1"/>
          </p:cNvSpPr>
          <p:nvPr>
            <p:ph type="title"/>
          </p:nvPr>
        </p:nvSpPr>
        <p:spPr/>
        <p:txBody>
          <a:bodyPr/>
          <a:lstStyle/>
          <a:p>
            <a:r>
              <a:rPr lang="es-ES" dirty="0"/>
              <a:t>Observaciones generales</a:t>
            </a:r>
            <a:endParaRPr lang="es-CR" dirty="0"/>
          </a:p>
        </p:txBody>
      </p:sp>
      <p:sp>
        <p:nvSpPr>
          <p:cNvPr id="3" name="Marcador de contenido 2">
            <a:extLst>
              <a:ext uri="{FF2B5EF4-FFF2-40B4-BE49-F238E27FC236}">
                <a16:creationId xmlns:a16="http://schemas.microsoft.com/office/drawing/2014/main" id="{0EBC1BFA-C79C-FC12-BDC0-470A155599A2}"/>
              </a:ext>
            </a:extLst>
          </p:cNvPr>
          <p:cNvSpPr>
            <a:spLocks noGrp="1"/>
          </p:cNvSpPr>
          <p:nvPr>
            <p:ph idx="1"/>
          </p:nvPr>
        </p:nvSpPr>
        <p:spPr/>
        <p:txBody>
          <a:bodyPr>
            <a:normAutofit/>
          </a:bodyPr>
          <a:lstStyle/>
          <a:p>
            <a:pPr algn="just"/>
            <a:r>
              <a:rPr lang="es-CR" sz="2400" dirty="0"/>
              <a:t>Durante el mes de abril la Junta Regional de Puntarenas realizó gestiones relacionadas con la aprobación y puesta en marcha del Plan Anual Operativo 2026, la organización de actividades de desarrollo profesional para colegiados, la contratación de servicios requeridos para la ejecución de talleres regionales, la coordinación de capacitadores y el seguimiento de procesos administrativos institucionales. Asimismo, se inició la organización de actividades dirigidas a personas jubiladas de la región</a:t>
            </a:r>
          </a:p>
        </p:txBody>
      </p:sp>
    </p:spTree>
    <p:extLst>
      <p:ext uri="{BB962C8B-B14F-4D97-AF65-F5344CB8AC3E}">
        <p14:creationId xmlns:p14="http://schemas.microsoft.com/office/powerpoint/2010/main" val="5327894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6221F-5307-D06D-2B13-F366397F37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420858-878F-D735-9FEB-F6533830A1B4}"/>
              </a:ext>
            </a:extLst>
          </p:cNvPr>
          <p:cNvSpPr>
            <a:spLocks noGrp="1"/>
          </p:cNvSpPr>
          <p:nvPr>
            <p:ph type="title"/>
          </p:nvPr>
        </p:nvSpPr>
        <p:spPr/>
        <p:txBody>
          <a:bodyPr/>
          <a:lstStyle/>
          <a:p>
            <a:r>
              <a:rPr lang="es-ES" dirty="0"/>
              <a:t>II Trimestre 2026</a:t>
            </a:r>
            <a:endParaRPr lang="en-CR" dirty="0"/>
          </a:p>
        </p:txBody>
      </p:sp>
      <p:graphicFrame>
        <p:nvGraphicFramePr>
          <p:cNvPr id="7" name="Marcador de contenido 6">
            <a:extLst>
              <a:ext uri="{FF2B5EF4-FFF2-40B4-BE49-F238E27FC236}">
                <a16:creationId xmlns:a16="http://schemas.microsoft.com/office/drawing/2014/main" id="{9586CA73-ABE1-704B-70AF-CC86B8A95CC1}"/>
              </a:ext>
            </a:extLst>
          </p:cNvPr>
          <p:cNvGraphicFramePr>
            <a:graphicFrameLocks noGrp="1"/>
          </p:cNvGraphicFramePr>
          <p:nvPr>
            <p:ph idx="1"/>
            <p:extLst>
              <p:ext uri="{D42A27DB-BD31-4B8C-83A1-F6EECF244321}">
                <p14:modId xmlns:p14="http://schemas.microsoft.com/office/powerpoint/2010/main" val="4292652677"/>
              </p:ext>
            </p:extLst>
          </p:nvPr>
        </p:nvGraphicFramePr>
        <p:xfrm>
          <a:off x="1147398" y="1268413"/>
          <a:ext cx="9424740" cy="3727098"/>
        </p:xfrm>
        <a:graphic>
          <a:graphicData uri="http://schemas.openxmlformats.org/drawingml/2006/table">
            <a:tbl>
              <a:tblPr firstRow="1" firstCol="1" bandRow="1"/>
              <a:tblGrid>
                <a:gridCol w="2387706">
                  <a:extLst>
                    <a:ext uri="{9D8B030D-6E8A-4147-A177-3AD203B41FA5}">
                      <a16:colId xmlns:a16="http://schemas.microsoft.com/office/drawing/2014/main" val="1115858062"/>
                    </a:ext>
                  </a:extLst>
                </a:gridCol>
                <a:gridCol w="1406811">
                  <a:extLst>
                    <a:ext uri="{9D8B030D-6E8A-4147-A177-3AD203B41FA5}">
                      <a16:colId xmlns:a16="http://schemas.microsoft.com/office/drawing/2014/main" val="3405173318"/>
                    </a:ext>
                  </a:extLst>
                </a:gridCol>
                <a:gridCol w="1407804">
                  <a:extLst>
                    <a:ext uri="{9D8B030D-6E8A-4147-A177-3AD203B41FA5}">
                      <a16:colId xmlns:a16="http://schemas.microsoft.com/office/drawing/2014/main" val="278653778"/>
                    </a:ext>
                  </a:extLst>
                </a:gridCol>
                <a:gridCol w="1406811">
                  <a:extLst>
                    <a:ext uri="{9D8B030D-6E8A-4147-A177-3AD203B41FA5}">
                      <a16:colId xmlns:a16="http://schemas.microsoft.com/office/drawing/2014/main" val="3929588598"/>
                    </a:ext>
                  </a:extLst>
                </a:gridCol>
                <a:gridCol w="1407804">
                  <a:extLst>
                    <a:ext uri="{9D8B030D-6E8A-4147-A177-3AD203B41FA5}">
                      <a16:colId xmlns:a16="http://schemas.microsoft.com/office/drawing/2014/main" val="3020257280"/>
                    </a:ext>
                  </a:extLst>
                </a:gridCol>
                <a:gridCol w="1407804">
                  <a:extLst>
                    <a:ext uri="{9D8B030D-6E8A-4147-A177-3AD203B41FA5}">
                      <a16:colId xmlns:a16="http://schemas.microsoft.com/office/drawing/2014/main" val="2679996789"/>
                    </a:ext>
                  </a:extLst>
                </a:gridCol>
              </a:tblGrid>
              <a:tr h="601213">
                <a:tc gridSpan="6">
                  <a:txBody>
                    <a:bodyPr/>
                    <a:lstStyle/>
                    <a:p>
                      <a:pPr algn="ctr">
                        <a:lnSpc>
                          <a:spcPct val="150000"/>
                        </a:lnSpc>
                        <a:spcAft>
                          <a:spcPts val="800"/>
                        </a:spcAft>
                        <a:buNone/>
                      </a:pPr>
                      <a:r>
                        <a:rPr lang="es-CR" sz="18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MAYO 2026</a:t>
                      </a:r>
                      <a:endParaRPr lang="es-CR"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endParaRPr lang="es-CR"/>
                    </a:p>
                  </a:txBody>
                  <a:tcPr/>
                </a:tc>
                <a:tc hMerge="1">
                  <a:txBody>
                    <a:bodyPr/>
                    <a:lstStyle/>
                    <a:p>
                      <a:endParaRPr lang="es-CR"/>
                    </a:p>
                  </a:txBody>
                  <a:tcPr/>
                </a:tc>
                <a:tc hMerge="1">
                  <a:txBody>
                    <a:bodyPr/>
                    <a:lstStyle/>
                    <a:p>
                      <a:endParaRPr lang="es-CR"/>
                    </a:p>
                  </a:txBody>
                  <a:tcPr/>
                </a:tc>
                <a:tc hMerge="1">
                  <a:txBody>
                    <a:bodyPr/>
                    <a:lstStyle/>
                    <a:p>
                      <a:endParaRPr lang="es-CR"/>
                    </a:p>
                  </a:txBody>
                  <a:tcPr/>
                </a:tc>
                <a:tc hMerge="1">
                  <a:txBody>
                    <a:bodyPr/>
                    <a:lstStyle/>
                    <a:p>
                      <a:endParaRPr lang="es-CR"/>
                    </a:p>
                  </a:txBody>
                  <a:tcPr/>
                </a:tc>
                <a:extLst>
                  <a:ext uri="{0D108BD9-81ED-4DB2-BD59-A6C34878D82A}">
                    <a16:rowId xmlns:a16="http://schemas.microsoft.com/office/drawing/2014/main" val="1690877552"/>
                  </a:ext>
                </a:extLst>
              </a:tr>
              <a:tr h="470745">
                <a:tc>
                  <a:txBody>
                    <a:bodyPr/>
                    <a:lstStyle/>
                    <a:p>
                      <a:pPr algn="l">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Sesiones</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1</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2</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3</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4</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5*</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4193523326"/>
                  </a:ext>
                </a:extLst>
              </a:tr>
              <a:tr h="470745">
                <a:tc>
                  <a:txBody>
                    <a:bodyPr/>
                    <a:lstStyle/>
                    <a:p>
                      <a:pPr algn="just">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Fecha de Sesión</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04-05-2026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11-05-2026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18-05-2026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25-05-2026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No aplica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35740647"/>
                  </a:ext>
                </a:extLst>
              </a:tr>
              <a:tr h="470745">
                <a:tc>
                  <a:txBody>
                    <a:bodyPr/>
                    <a:lstStyle/>
                    <a:p>
                      <a:pPr algn="just">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Modalidad de Sesión</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Virtual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Virtual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Virtual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Virtual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No aplica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60719392"/>
                  </a:ext>
                </a:extLst>
              </a:tr>
              <a:tr h="470745">
                <a:tc>
                  <a:txBody>
                    <a:bodyPr/>
                    <a:lstStyle/>
                    <a:p>
                      <a:pPr algn="just">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Miembros Presentes</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b="1">
                          <a:solidFill>
                            <a:srgbClr val="FF0000"/>
                          </a:solidFill>
                          <a:effectLst/>
                          <a:latin typeface="Arial" panose="020B0604020202020204" pitchFamily="34" charset="0"/>
                          <a:ea typeface="Calibri" panose="020F0502020204030204" pitchFamily="34" charset="0"/>
                          <a:cs typeface="Arial" panose="020B0604020202020204" pitchFamily="34" charset="0"/>
                        </a:rPr>
                        <a:t> </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63550340"/>
                  </a:ext>
                </a:extLst>
              </a:tr>
              <a:tr h="470745">
                <a:tc>
                  <a:txBody>
                    <a:bodyPr/>
                    <a:lstStyle/>
                    <a:p>
                      <a:pPr algn="just">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Miembros Ausentes</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b="1">
                          <a:solidFill>
                            <a:srgbClr val="FF0000"/>
                          </a:solidFill>
                          <a:effectLst/>
                          <a:latin typeface="Arial" panose="020B0604020202020204" pitchFamily="34" charset="0"/>
                          <a:ea typeface="Calibri" panose="020F0502020204030204" pitchFamily="34" charset="0"/>
                          <a:cs typeface="Arial" panose="020B0604020202020204" pitchFamily="34" charset="0"/>
                        </a:rPr>
                        <a:t> </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61511065"/>
                  </a:ext>
                </a:extLst>
              </a:tr>
              <a:tr h="470745">
                <a:tc>
                  <a:txBody>
                    <a:bodyPr/>
                    <a:lstStyle/>
                    <a:p>
                      <a:pPr algn="just">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Acuerdos tomados</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 </a:t>
                      </a:r>
                      <a:endParaRPr lang="es-CR"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09935662"/>
                  </a:ext>
                </a:extLst>
              </a:tr>
            </a:tbl>
          </a:graphicData>
        </a:graphic>
      </p:graphicFrame>
      <p:graphicFrame>
        <p:nvGraphicFramePr>
          <p:cNvPr id="8" name="Tabla 7">
            <a:extLst>
              <a:ext uri="{FF2B5EF4-FFF2-40B4-BE49-F238E27FC236}">
                <a16:creationId xmlns:a16="http://schemas.microsoft.com/office/drawing/2014/main" id="{A97487BA-C5A3-0E7B-183B-3255E9F2E683}"/>
              </a:ext>
            </a:extLst>
          </p:cNvPr>
          <p:cNvGraphicFramePr>
            <a:graphicFrameLocks noGrp="1"/>
          </p:cNvGraphicFramePr>
          <p:nvPr>
            <p:extLst>
              <p:ext uri="{D42A27DB-BD31-4B8C-83A1-F6EECF244321}">
                <p14:modId xmlns:p14="http://schemas.microsoft.com/office/powerpoint/2010/main" val="2646476110"/>
              </p:ext>
            </p:extLst>
          </p:nvPr>
        </p:nvGraphicFramePr>
        <p:xfrm>
          <a:off x="1068374" y="5100779"/>
          <a:ext cx="9503763" cy="1189823"/>
        </p:xfrm>
        <a:graphic>
          <a:graphicData uri="http://schemas.openxmlformats.org/drawingml/2006/table">
            <a:tbl>
              <a:tblPr firstRow="1" firstCol="1" bandRow="1"/>
              <a:tblGrid>
                <a:gridCol w="3827334">
                  <a:extLst>
                    <a:ext uri="{9D8B030D-6E8A-4147-A177-3AD203B41FA5}">
                      <a16:colId xmlns:a16="http://schemas.microsoft.com/office/drawing/2014/main" val="1069444808"/>
                    </a:ext>
                  </a:extLst>
                </a:gridCol>
                <a:gridCol w="1892143">
                  <a:extLst>
                    <a:ext uri="{9D8B030D-6E8A-4147-A177-3AD203B41FA5}">
                      <a16:colId xmlns:a16="http://schemas.microsoft.com/office/drawing/2014/main" val="3585172127"/>
                    </a:ext>
                  </a:extLst>
                </a:gridCol>
                <a:gridCol w="1892143">
                  <a:extLst>
                    <a:ext uri="{9D8B030D-6E8A-4147-A177-3AD203B41FA5}">
                      <a16:colId xmlns:a16="http://schemas.microsoft.com/office/drawing/2014/main" val="1115916294"/>
                    </a:ext>
                  </a:extLst>
                </a:gridCol>
                <a:gridCol w="1892143">
                  <a:extLst>
                    <a:ext uri="{9D8B030D-6E8A-4147-A177-3AD203B41FA5}">
                      <a16:colId xmlns:a16="http://schemas.microsoft.com/office/drawing/2014/main" val="1971448808"/>
                    </a:ext>
                  </a:extLst>
                </a:gridCol>
              </a:tblGrid>
              <a:tr h="417663">
                <a:tc>
                  <a:txBody>
                    <a:bodyPr/>
                    <a:lstStyle/>
                    <a:p>
                      <a:pPr algn="l">
                        <a:lnSpc>
                          <a:spcPct val="150000"/>
                        </a:lnSpc>
                        <a:spcAft>
                          <a:spcPts val="800"/>
                        </a:spcAft>
                        <a:buNone/>
                      </a:pPr>
                      <a:r>
                        <a:rPr lang="es-CR" sz="18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TOTAL ACUERDOS TOMADOS</a:t>
                      </a:r>
                      <a:endParaRPr lang="es-CR"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solidFill>
                            <a:srgbClr val="000000"/>
                          </a:solidFill>
                          <a:effectLst/>
                          <a:latin typeface="Arial" panose="020B0604020202020204" pitchFamily="34" charset="0"/>
                          <a:ea typeface="Calibri" panose="020F0502020204030204" pitchFamily="34" charset="0"/>
                          <a:cs typeface="Arial" panose="020B0604020202020204" pitchFamily="34" charset="0"/>
                        </a:rPr>
                        <a:t>EJECUTADOS</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EN PROCESO</a:t>
                      </a:r>
                      <a:endParaRPr lang="es-CR"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NO EJECUTADOS</a:t>
                      </a:r>
                      <a:endParaRPr lang="es-CR"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066664217"/>
                  </a:ext>
                </a:extLst>
              </a:tr>
              <a:tr h="417663">
                <a:tc>
                  <a:txBody>
                    <a:bodyPr/>
                    <a:lstStyle/>
                    <a:p>
                      <a:pPr algn="ctr">
                        <a:lnSpc>
                          <a:spcPct val="150000"/>
                        </a:lnSpc>
                        <a:spcAft>
                          <a:spcPts val="800"/>
                        </a:spcAft>
                        <a:buNone/>
                      </a:pPr>
                      <a:r>
                        <a:rPr lang="es-CR" sz="2000" b="1">
                          <a:effectLst/>
                          <a:latin typeface="Times New Roman" panose="02020603050405020304" pitchFamily="18" charset="0"/>
                          <a:ea typeface="Calibri" panose="020F0502020204030204" pitchFamily="34" charset="0"/>
                          <a:cs typeface="Times New Roman" panose="02020603050405020304" pitchFamily="18" charset="0"/>
                        </a:rPr>
                        <a:t>16</a:t>
                      </a:r>
                      <a:endParaRPr lang="es-CR" sz="2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2000" b="1">
                          <a:effectLst/>
                          <a:latin typeface="Times New Roman" panose="02020603050405020304" pitchFamily="18" charset="0"/>
                          <a:ea typeface="Calibri" panose="020F0502020204030204" pitchFamily="34" charset="0"/>
                          <a:cs typeface="Times New Roman" panose="02020603050405020304" pitchFamily="18" charset="0"/>
                        </a:rPr>
                        <a:t>16</a:t>
                      </a:r>
                      <a:endParaRPr lang="es-CR" sz="2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2000" b="1">
                          <a:effectLst/>
                          <a:latin typeface="Times New Roman" panose="02020603050405020304" pitchFamily="18" charset="0"/>
                          <a:ea typeface="Calibri" panose="020F0502020204030204" pitchFamily="34" charset="0"/>
                          <a:cs typeface="Times New Roman" panose="02020603050405020304" pitchFamily="18" charset="0"/>
                        </a:rPr>
                        <a:t>0</a:t>
                      </a:r>
                      <a:endParaRPr lang="es-CR" sz="2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2000" b="1" dirty="0">
                          <a:effectLst/>
                          <a:latin typeface="Times New Roman" panose="02020603050405020304" pitchFamily="18" charset="0"/>
                          <a:ea typeface="Calibri" panose="020F0502020204030204" pitchFamily="34" charset="0"/>
                          <a:cs typeface="Times New Roman" panose="02020603050405020304" pitchFamily="18" charset="0"/>
                        </a:rPr>
                        <a:t>0</a:t>
                      </a:r>
                      <a:endParaRPr lang="es-CR" sz="2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57875451"/>
                  </a:ext>
                </a:extLst>
              </a:tr>
            </a:tbl>
          </a:graphicData>
        </a:graphic>
      </p:graphicFrame>
    </p:spTree>
    <p:extLst>
      <p:ext uri="{BB962C8B-B14F-4D97-AF65-F5344CB8AC3E}">
        <p14:creationId xmlns:p14="http://schemas.microsoft.com/office/powerpoint/2010/main" val="39138808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E9A7C06-A614-399D-CD89-6FE8CAB2423A}"/>
              </a:ext>
            </a:extLst>
          </p:cNvPr>
          <p:cNvSpPr>
            <a:spLocks noGrp="1"/>
          </p:cNvSpPr>
          <p:nvPr>
            <p:ph type="title"/>
          </p:nvPr>
        </p:nvSpPr>
        <p:spPr/>
        <p:txBody>
          <a:bodyPr/>
          <a:lstStyle/>
          <a:p>
            <a:r>
              <a:rPr lang="es-ES" dirty="0"/>
              <a:t>Observaciones generales</a:t>
            </a:r>
            <a:endParaRPr lang="es-CR" dirty="0"/>
          </a:p>
        </p:txBody>
      </p:sp>
      <p:sp>
        <p:nvSpPr>
          <p:cNvPr id="3" name="Marcador de contenido 2">
            <a:extLst>
              <a:ext uri="{FF2B5EF4-FFF2-40B4-BE49-F238E27FC236}">
                <a16:creationId xmlns:a16="http://schemas.microsoft.com/office/drawing/2014/main" id="{41FC65B4-7408-3E44-376F-B6E948FEC34F}"/>
              </a:ext>
            </a:extLst>
          </p:cNvPr>
          <p:cNvSpPr>
            <a:spLocks noGrp="1"/>
          </p:cNvSpPr>
          <p:nvPr>
            <p:ph idx="1"/>
          </p:nvPr>
        </p:nvSpPr>
        <p:spPr/>
        <p:txBody>
          <a:bodyPr>
            <a:normAutofit/>
          </a:bodyPr>
          <a:lstStyle/>
          <a:p>
            <a:pPr algn="just"/>
            <a:r>
              <a:rPr lang="es-CR" sz="2400" dirty="0"/>
              <a:t>Durante mayo la Junta Regional de Puntarenas centró su gestión en la adecuación y reprogramación de actividades del PAO 2026 debido a retrasos en su aprobación. Se modificaron fechas de talleres y webinarios, se coordinó la logística para la actividad "Aplicación de protocolos en las instituciones educativas", se gestionó la divulgación de eventos y se estableció el cronograma de sesiones correspondiente al mes de junio. Asimismo, se dio seguimiento a los procedimientos de compras y contratación conforme a los lineamientos institucionales.</a:t>
            </a:r>
          </a:p>
        </p:txBody>
      </p:sp>
    </p:spTree>
    <p:extLst>
      <p:ext uri="{BB962C8B-B14F-4D97-AF65-F5344CB8AC3E}">
        <p14:creationId xmlns:p14="http://schemas.microsoft.com/office/powerpoint/2010/main" val="31047644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D67EB-9F52-D7C9-E0DC-BD27385042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C88DF5-53C2-F080-D6D5-0724FBF403B5}"/>
              </a:ext>
            </a:extLst>
          </p:cNvPr>
          <p:cNvSpPr>
            <a:spLocks noGrp="1"/>
          </p:cNvSpPr>
          <p:nvPr>
            <p:ph type="title"/>
          </p:nvPr>
        </p:nvSpPr>
        <p:spPr/>
        <p:txBody>
          <a:bodyPr/>
          <a:lstStyle/>
          <a:p>
            <a:r>
              <a:rPr lang="es-ES" dirty="0"/>
              <a:t>II Trimestre 2026</a:t>
            </a:r>
            <a:endParaRPr lang="en-CR" dirty="0"/>
          </a:p>
        </p:txBody>
      </p:sp>
      <p:graphicFrame>
        <p:nvGraphicFramePr>
          <p:cNvPr id="7" name="Marcador de contenido 6">
            <a:extLst>
              <a:ext uri="{FF2B5EF4-FFF2-40B4-BE49-F238E27FC236}">
                <a16:creationId xmlns:a16="http://schemas.microsoft.com/office/drawing/2014/main" id="{BB0FB7B1-4208-11D0-FAA2-F3318233B6DE}"/>
              </a:ext>
            </a:extLst>
          </p:cNvPr>
          <p:cNvGraphicFramePr>
            <a:graphicFrameLocks noGrp="1"/>
          </p:cNvGraphicFramePr>
          <p:nvPr>
            <p:ph idx="1"/>
            <p:extLst>
              <p:ext uri="{D42A27DB-BD31-4B8C-83A1-F6EECF244321}">
                <p14:modId xmlns:p14="http://schemas.microsoft.com/office/powerpoint/2010/main" val="409657040"/>
              </p:ext>
            </p:extLst>
          </p:nvPr>
        </p:nvGraphicFramePr>
        <p:xfrm>
          <a:off x="1147398" y="1268413"/>
          <a:ext cx="9424740" cy="3727098"/>
        </p:xfrm>
        <a:graphic>
          <a:graphicData uri="http://schemas.openxmlformats.org/drawingml/2006/table">
            <a:tbl>
              <a:tblPr firstRow="1" firstCol="1" bandRow="1"/>
              <a:tblGrid>
                <a:gridCol w="2387706">
                  <a:extLst>
                    <a:ext uri="{9D8B030D-6E8A-4147-A177-3AD203B41FA5}">
                      <a16:colId xmlns:a16="http://schemas.microsoft.com/office/drawing/2014/main" val="1115858062"/>
                    </a:ext>
                  </a:extLst>
                </a:gridCol>
                <a:gridCol w="1406811">
                  <a:extLst>
                    <a:ext uri="{9D8B030D-6E8A-4147-A177-3AD203B41FA5}">
                      <a16:colId xmlns:a16="http://schemas.microsoft.com/office/drawing/2014/main" val="3405173318"/>
                    </a:ext>
                  </a:extLst>
                </a:gridCol>
                <a:gridCol w="1407804">
                  <a:extLst>
                    <a:ext uri="{9D8B030D-6E8A-4147-A177-3AD203B41FA5}">
                      <a16:colId xmlns:a16="http://schemas.microsoft.com/office/drawing/2014/main" val="278653778"/>
                    </a:ext>
                  </a:extLst>
                </a:gridCol>
                <a:gridCol w="1406811">
                  <a:extLst>
                    <a:ext uri="{9D8B030D-6E8A-4147-A177-3AD203B41FA5}">
                      <a16:colId xmlns:a16="http://schemas.microsoft.com/office/drawing/2014/main" val="3929588598"/>
                    </a:ext>
                  </a:extLst>
                </a:gridCol>
                <a:gridCol w="1407804">
                  <a:extLst>
                    <a:ext uri="{9D8B030D-6E8A-4147-A177-3AD203B41FA5}">
                      <a16:colId xmlns:a16="http://schemas.microsoft.com/office/drawing/2014/main" val="3020257280"/>
                    </a:ext>
                  </a:extLst>
                </a:gridCol>
                <a:gridCol w="1407804">
                  <a:extLst>
                    <a:ext uri="{9D8B030D-6E8A-4147-A177-3AD203B41FA5}">
                      <a16:colId xmlns:a16="http://schemas.microsoft.com/office/drawing/2014/main" val="2679996789"/>
                    </a:ext>
                  </a:extLst>
                </a:gridCol>
              </a:tblGrid>
              <a:tr h="601213">
                <a:tc gridSpan="6">
                  <a:txBody>
                    <a:bodyPr/>
                    <a:lstStyle/>
                    <a:p>
                      <a:pPr algn="ctr">
                        <a:lnSpc>
                          <a:spcPct val="150000"/>
                        </a:lnSpc>
                        <a:spcAft>
                          <a:spcPts val="800"/>
                        </a:spcAft>
                        <a:buNone/>
                      </a:pPr>
                      <a:r>
                        <a:rPr lang="es-CR" sz="18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JUNIO 2026</a:t>
                      </a:r>
                      <a:endParaRPr lang="es-CR"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endParaRPr lang="es-CR"/>
                    </a:p>
                  </a:txBody>
                  <a:tcPr/>
                </a:tc>
                <a:tc hMerge="1">
                  <a:txBody>
                    <a:bodyPr/>
                    <a:lstStyle/>
                    <a:p>
                      <a:endParaRPr lang="es-CR"/>
                    </a:p>
                  </a:txBody>
                  <a:tcPr/>
                </a:tc>
                <a:tc hMerge="1">
                  <a:txBody>
                    <a:bodyPr/>
                    <a:lstStyle/>
                    <a:p>
                      <a:endParaRPr lang="es-CR"/>
                    </a:p>
                  </a:txBody>
                  <a:tcPr/>
                </a:tc>
                <a:tc hMerge="1">
                  <a:txBody>
                    <a:bodyPr/>
                    <a:lstStyle/>
                    <a:p>
                      <a:endParaRPr lang="es-CR"/>
                    </a:p>
                  </a:txBody>
                  <a:tcPr/>
                </a:tc>
                <a:tc hMerge="1">
                  <a:txBody>
                    <a:bodyPr/>
                    <a:lstStyle/>
                    <a:p>
                      <a:endParaRPr lang="es-CR"/>
                    </a:p>
                  </a:txBody>
                  <a:tcPr/>
                </a:tc>
                <a:extLst>
                  <a:ext uri="{0D108BD9-81ED-4DB2-BD59-A6C34878D82A}">
                    <a16:rowId xmlns:a16="http://schemas.microsoft.com/office/drawing/2014/main" val="1690877552"/>
                  </a:ext>
                </a:extLst>
              </a:tr>
              <a:tr h="470745">
                <a:tc>
                  <a:txBody>
                    <a:bodyPr/>
                    <a:lstStyle/>
                    <a:p>
                      <a:pPr algn="l">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Sesiones</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1</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2</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3</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4</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5*</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4193523326"/>
                  </a:ext>
                </a:extLst>
              </a:tr>
              <a:tr h="470745">
                <a:tc>
                  <a:txBody>
                    <a:bodyPr/>
                    <a:lstStyle/>
                    <a:p>
                      <a:pPr algn="just">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Fecha de Sesión</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01-06-2026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08-06-2026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15-06-2026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22-06-2026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No aplica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35740647"/>
                  </a:ext>
                </a:extLst>
              </a:tr>
              <a:tr h="470745">
                <a:tc>
                  <a:txBody>
                    <a:bodyPr/>
                    <a:lstStyle/>
                    <a:p>
                      <a:pPr algn="just">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Modalidad de Sesión</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Virtual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Virtual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Virtual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Virtual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No aplica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60719392"/>
                  </a:ext>
                </a:extLst>
              </a:tr>
              <a:tr h="470745">
                <a:tc>
                  <a:txBody>
                    <a:bodyPr/>
                    <a:lstStyle/>
                    <a:p>
                      <a:pPr algn="just">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Miembros Presentes</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63550340"/>
                  </a:ext>
                </a:extLst>
              </a:tr>
              <a:tr h="470745">
                <a:tc>
                  <a:txBody>
                    <a:bodyPr/>
                    <a:lstStyle/>
                    <a:p>
                      <a:pPr algn="just">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Miembros Ausentes</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61511065"/>
                  </a:ext>
                </a:extLst>
              </a:tr>
              <a:tr h="470745">
                <a:tc>
                  <a:txBody>
                    <a:bodyPr/>
                    <a:lstStyle/>
                    <a:p>
                      <a:pPr algn="just">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Acuerdos tomados</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dirty="0">
                          <a:effectLst/>
                          <a:latin typeface="Arial" panose="020B0604020202020204" pitchFamily="34" charset="0"/>
                          <a:ea typeface="Calibri" panose="020F0502020204030204" pitchFamily="34" charset="0"/>
                          <a:cs typeface="Arial" panose="020B0604020202020204" pitchFamily="34"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09935662"/>
                  </a:ext>
                </a:extLst>
              </a:tr>
            </a:tbl>
          </a:graphicData>
        </a:graphic>
      </p:graphicFrame>
      <p:graphicFrame>
        <p:nvGraphicFramePr>
          <p:cNvPr id="8" name="Tabla 7">
            <a:extLst>
              <a:ext uri="{FF2B5EF4-FFF2-40B4-BE49-F238E27FC236}">
                <a16:creationId xmlns:a16="http://schemas.microsoft.com/office/drawing/2014/main" id="{43D58C87-340B-6DD2-664D-A3157AAD5DD7}"/>
              </a:ext>
            </a:extLst>
          </p:cNvPr>
          <p:cNvGraphicFramePr>
            <a:graphicFrameLocks noGrp="1"/>
          </p:cNvGraphicFramePr>
          <p:nvPr>
            <p:extLst>
              <p:ext uri="{D42A27DB-BD31-4B8C-83A1-F6EECF244321}">
                <p14:modId xmlns:p14="http://schemas.microsoft.com/office/powerpoint/2010/main" val="3090693960"/>
              </p:ext>
            </p:extLst>
          </p:nvPr>
        </p:nvGraphicFramePr>
        <p:xfrm>
          <a:off x="1068374" y="5100779"/>
          <a:ext cx="9503763" cy="1189823"/>
        </p:xfrm>
        <a:graphic>
          <a:graphicData uri="http://schemas.openxmlformats.org/drawingml/2006/table">
            <a:tbl>
              <a:tblPr firstRow="1" firstCol="1" bandRow="1"/>
              <a:tblGrid>
                <a:gridCol w="3827334">
                  <a:extLst>
                    <a:ext uri="{9D8B030D-6E8A-4147-A177-3AD203B41FA5}">
                      <a16:colId xmlns:a16="http://schemas.microsoft.com/office/drawing/2014/main" val="1069444808"/>
                    </a:ext>
                  </a:extLst>
                </a:gridCol>
                <a:gridCol w="1892143">
                  <a:extLst>
                    <a:ext uri="{9D8B030D-6E8A-4147-A177-3AD203B41FA5}">
                      <a16:colId xmlns:a16="http://schemas.microsoft.com/office/drawing/2014/main" val="3585172127"/>
                    </a:ext>
                  </a:extLst>
                </a:gridCol>
                <a:gridCol w="1892143">
                  <a:extLst>
                    <a:ext uri="{9D8B030D-6E8A-4147-A177-3AD203B41FA5}">
                      <a16:colId xmlns:a16="http://schemas.microsoft.com/office/drawing/2014/main" val="1115916294"/>
                    </a:ext>
                  </a:extLst>
                </a:gridCol>
                <a:gridCol w="1892143">
                  <a:extLst>
                    <a:ext uri="{9D8B030D-6E8A-4147-A177-3AD203B41FA5}">
                      <a16:colId xmlns:a16="http://schemas.microsoft.com/office/drawing/2014/main" val="1971448808"/>
                    </a:ext>
                  </a:extLst>
                </a:gridCol>
              </a:tblGrid>
              <a:tr h="417663">
                <a:tc>
                  <a:txBody>
                    <a:bodyPr/>
                    <a:lstStyle/>
                    <a:p>
                      <a:pPr algn="l">
                        <a:lnSpc>
                          <a:spcPct val="150000"/>
                        </a:lnSpc>
                        <a:spcAft>
                          <a:spcPts val="800"/>
                        </a:spcAft>
                        <a:buNone/>
                      </a:pPr>
                      <a:r>
                        <a:rPr lang="es-CR" sz="18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TOTAL ACUERDOS TOMADOS</a:t>
                      </a:r>
                      <a:endParaRPr lang="es-CR"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solidFill>
                            <a:srgbClr val="000000"/>
                          </a:solidFill>
                          <a:effectLst/>
                          <a:latin typeface="Arial" panose="020B0604020202020204" pitchFamily="34" charset="0"/>
                          <a:ea typeface="Calibri" panose="020F0502020204030204" pitchFamily="34" charset="0"/>
                          <a:cs typeface="Arial" panose="020B0604020202020204" pitchFamily="34" charset="0"/>
                        </a:rPr>
                        <a:t>EJECUTADOS</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EN PROCESO</a:t>
                      </a:r>
                      <a:endParaRPr lang="es-CR"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NO EJECUTADOS</a:t>
                      </a:r>
                      <a:endParaRPr lang="es-CR"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066664217"/>
                  </a:ext>
                </a:extLst>
              </a:tr>
              <a:tr h="417663">
                <a:tc>
                  <a:txBody>
                    <a:bodyPr/>
                    <a:lstStyle/>
                    <a:p>
                      <a:pPr algn="ctr">
                        <a:lnSpc>
                          <a:spcPct val="150000"/>
                        </a:lnSpc>
                        <a:spcAft>
                          <a:spcPts val="800"/>
                        </a:spcAft>
                        <a:buNone/>
                      </a:pPr>
                      <a:r>
                        <a:rPr lang="es-CR" sz="2000" b="1">
                          <a:effectLst/>
                          <a:latin typeface="Times New Roman" panose="02020603050405020304" pitchFamily="18" charset="0"/>
                          <a:ea typeface="Calibri" panose="020F0502020204030204" pitchFamily="34" charset="0"/>
                          <a:cs typeface="Times New Roman" panose="02020603050405020304" pitchFamily="18" charset="0"/>
                        </a:rPr>
                        <a:t>31</a:t>
                      </a:r>
                      <a:endParaRPr lang="es-CR" sz="2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2000" b="1">
                          <a:effectLst/>
                          <a:latin typeface="Times New Roman" panose="02020603050405020304" pitchFamily="18" charset="0"/>
                          <a:ea typeface="Calibri" panose="020F0502020204030204" pitchFamily="34" charset="0"/>
                          <a:cs typeface="Times New Roman" panose="02020603050405020304" pitchFamily="18" charset="0"/>
                        </a:rPr>
                        <a:t>24</a:t>
                      </a:r>
                      <a:endParaRPr lang="es-CR" sz="2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2000" b="1">
                          <a:effectLst/>
                          <a:latin typeface="Times New Roman" panose="02020603050405020304" pitchFamily="18" charset="0"/>
                          <a:ea typeface="Calibri" panose="020F0502020204030204" pitchFamily="34" charset="0"/>
                          <a:cs typeface="Times New Roman" panose="02020603050405020304" pitchFamily="18" charset="0"/>
                        </a:rPr>
                        <a:t>7</a:t>
                      </a:r>
                      <a:endParaRPr lang="es-CR" sz="2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2000" b="1" dirty="0">
                          <a:effectLst/>
                          <a:latin typeface="Times New Roman" panose="02020603050405020304" pitchFamily="18" charset="0"/>
                          <a:ea typeface="Calibri" panose="020F0502020204030204" pitchFamily="34" charset="0"/>
                          <a:cs typeface="Times New Roman" panose="02020603050405020304" pitchFamily="18" charset="0"/>
                        </a:rPr>
                        <a:t>0</a:t>
                      </a:r>
                      <a:endParaRPr lang="es-CR" sz="2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57875451"/>
                  </a:ext>
                </a:extLst>
              </a:tr>
            </a:tbl>
          </a:graphicData>
        </a:graphic>
      </p:graphicFrame>
    </p:spTree>
    <p:extLst>
      <p:ext uri="{BB962C8B-B14F-4D97-AF65-F5344CB8AC3E}">
        <p14:creationId xmlns:p14="http://schemas.microsoft.com/office/powerpoint/2010/main" val="13711121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1EEA402-E485-5CFE-00EB-22F1415A1377}"/>
              </a:ext>
            </a:extLst>
          </p:cNvPr>
          <p:cNvSpPr>
            <a:spLocks noGrp="1"/>
          </p:cNvSpPr>
          <p:nvPr>
            <p:ph type="title"/>
          </p:nvPr>
        </p:nvSpPr>
        <p:spPr/>
        <p:txBody>
          <a:bodyPr/>
          <a:lstStyle/>
          <a:p>
            <a:r>
              <a:rPr lang="es-ES" dirty="0"/>
              <a:t>Observaciones generales</a:t>
            </a:r>
            <a:endParaRPr lang="es-CR" dirty="0"/>
          </a:p>
        </p:txBody>
      </p:sp>
      <p:sp>
        <p:nvSpPr>
          <p:cNvPr id="3" name="Marcador de contenido 2">
            <a:extLst>
              <a:ext uri="{FF2B5EF4-FFF2-40B4-BE49-F238E27FC236}">
                <a16:creationId xmlns:a16="http://schemas.microsoft.com/office/drawing/2014/main" id="{390AFF67-DA4C-4081-83C2-D8D074C4266F}"/>
              </a:ext>
            </a:extLst>
          </p:cNvPr>
          <p:cNvSpPr>
            <a:spLocks noGrp="1"/>
          </p:cNvSpPr>
          <p:nvPr>
            <p:ph idx="1"/>
          </p:nvPr>
        </p:nvSpPr>
        <p:spPr/>
        <p:txBody>
          <a:bodyPr>
            <a:normAutofit/>
          </a:bodyPr>
          <a:lstStyle/>
          <a:p>
            <a:pPr algn="just"/>
            <a:r>
              <a:rPr lang="es-CR" sz="2400" dirty="0"/>
              <a:t>Durante junio la Junta Regional enfocó sus esfuerzos en la ejecución del Plan Anual Operativo 2026, realizando múltiples gestiones administrativas relacionadas con contratación de servicios de alimentación, facilitadores, divulgación institucional y modificaciones presupuestarias. Además, se coordinó la organización de actividades de desarrollo profesional y desarrollo personal para colegiados, así como la planificación de la Asamblea Regional Ordinaria 2026. Se brindó seguimiento permanente a los procesos de compras institucionales, consultas técnicas sobre el PAO y ajustes presupuestarios necesarios para garantizar el cumplimiento de las actividades programadas.</a:t>
            </a:r>
          </a:p>
        </p:txBody>
      </p:sp>
    </p:spTree>
    <p:extLst>
      <p:ext uri="{BB962C8B-B14F-4D97-AF65-F5344CB8AC3E}">
        <p14:creationId xmlns:p14="http://schemas.microsoft.com/office/powerpoint/2010/main" val="9447617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B371ECD-88A3-018D-947E-EC88C737661A}"/>
              </a:ext>
            </a:extLst>
          </p:cNvPr>
          <p:cNvSpPr>
            <a:spLocks noGrp="1"/>
          </p:cNvSpPr>
          <p:nvPr>
            <p:ph type="title"/>
          </p:nvPr>
        </p:nvSpPr>
        <p:spPr/>
        <p:txBody>
          <a:bodyPr/>
          <a:lstStyle/>
          <a:p>
            <a:endParaRPr lang="es-CR"/>
          </a:p>
        </p:txBody>
      </p:sp>
      <p:sp>
        <p:nvSpPr>
          <p:cNvPr id="3" name="Marcador de contenido 2">
            <a:extLst>
              <a:ext uri="{FF2B5EF4-FFF2-40B4-BE49-F238E27FC236}">
                <a16:creationId xmlns:a16="http://schemas.microsoft.com/office/drawing/2014/main" id="{F4C6BDF0-40A6-5EBC-918E-04BAC05F7888}"/>
              </a:ext>
            </a:extLst>
          </p:cNvPr>
          <p:cNvSpPr>
            <a:spLocks noGrp="1"/>
          </p:cNvSpPr>
          <p:nvPr>
            <p:ph idx="1"/>
          </p:nvPr>
        </p:nvSpPr>
        <p:spPr>
          <a:xfrm>
            <a:off x="411006" y="3052842"/>
            <a:ext cx="11160125" cy="1234345"/>
          </a:xfrm>
        </p:spPr>
        <p:txBody>
          <a:bodyPr>
            <a:normAutofit/>
          </a:bodyPr>
          <a:lstStyle/>
          <a:p>
            <a:pPr algn="ctr"/>
            <a:r>
              <a:rPr lang="es-ES" sz="4400" b="1" dirty="0">
                <a:solidFill>
                  <a:schemeClr val="accent1">
                    <a:lumMod val="50000"/>
                  </a:schemeClr>
                </a:solidFill>
              </a:rPr>
              <a:t>Muchas gracias</a:t>
            </a:r>
            <a:endParaRPr lang="es-CR" sz="4400" b="1" dirty="0">
              <a:solidFill>
                <a:schemeClr val="accent1">
                  <a:lumMod val="50000"/>
                </a:schemeClr>
              </a:solidFill>
            </a:endParaRPr>
          </a:p>
        </p:txBody>
      </p:sp>
    </p:spTree>
    <p:extLst>
      <p:ext uri="{BB962C8B-B14F-4D97-AF65-F5344CB8AC3E}">
        <p14:creationId xmlns:p14="http://schemas.microsoft.com/office/powerpoint/2010/main" val="17379514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6C6AF15-EAC2-D3C8-F946-8DBE9FC572EA}"/>
              </a:ext>
            </a:extLst>
          </p:cNvPr>
          <p:cNvSpPr>
            <a:spLocks noGrp="1"/>
          </p:cNvSpPr>
          <p:nvPr>
            <p:ph type="title"/>
          </p:nvPr>
        </p:nvSpPr>
        <p:spPr/>
        <p:txBody>
          <a:bodyPr/>
          <a:lstStyle/>
          <a:p>
            <a:r>
              <a:rPr lang="es-ES" dirty="0"/>
              <a:t>Observaciones generales</a:t>
            </a:r>
            <a:endParaRPr lang="es-CR" dirty="0"/>
          </a:p>
        </p:txBody>
      </p:sp>
      <p:sp>
        <p:nvSpPr>
          <p:cNvPr id="3" name="Marcador de contenido 2">
            <a:extLst>
              <a:ext uri="{FF2B5EF4-FFF2-40B4-BE49-F238E27FC236}">
                <a16:creationId xmlns:a16="http://schemas.microsoft.com/office/drawing/2014/main" id="{A77071B4-C715-B440-8E27-70154173CBC4}"/>
              </a:ext>
            </a:extLst>
          </p:cNvPr>
          <p:cNvSpPr>
            <a:spLocks noGrp="1"/>
          </p:cNvSpPr>
          <p:nvPr>
            <p:ph idx="1"/>
          </p:nvPr>
        </p:nvSpPr>
        <p:spPr/>
        <p:txBody>
          <a:bodyPr>
            <a:normAutofit/>
          </a:bodyPr>
          <a:lstStyle/>
          <a:p>
            <a:pPr algn="just"/>
            <a:r>
              <a:rPr lang="es-CR" sz="2400" b="1" dirty="0"/>
              <a:t> </a:t>
            </a:r>
            <a:r>
              <a:rPr lang="es-CR" sz="2400" dirty="0"/>
              <a:t>Durante julio la Junta Regional de Puntarenas consolidó la planificación y ejecución de actividades contempladas en el PAO 2025. Se gestionó la organización de los talleres “Salud Financiera para colegiados activos y jubilados” y “Conociendo mi Máscara-Arte Terapia”, incluyendo contrataciones, divulgación institucional, servicios de alimentación y facilitadores. Asimismo, se realizaron diversos ajustes y redistribuciones presupuestarias para fortalecer la actividad “Convivio del Día del Padre y la Madre”, con el propósito de ampliar la participación de colegiados. Además, se dio seguimiento a proyectos regionales como la Escuela de Fútbol, a consultas sobre el manejo y firma de actas, y a la coordinación de cronogramas de trabajo para los meses siguientes.</a:t>
            </a:r>
          </a:p>
        </p:txBody>
      </p:sp>
    </p:spTree>
    <p:extLst>
      <p:ext uri="{BB962C8B-B14F-4D97-AF65-F5344CB8AC3E}">
        <p14:creationId xmlns:p14="http://schemas.microsoft.com/office/powerpoint/2010/main" val="39011149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FC1503-A79A-4FBE-10C8-8E990D565C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D7E109-3274-0539-89F5-7993D86E0286}"/>
              </a:ext>
            </a:extLst>
          </p:cNvPr>
          <p:cNvSpPr>
            <a:spLocks noGrp="1"/>
          </p:cNvSpPr>
          <p:nvPr>
            <p:ph type="title"/>
          </p:nvPr>
        </p:nvSpPr>
        <p:spPr/>
        <p:txBody>
          <a:bodyPr/>
          <a:lstStyle/>
          <a:p>
            <a:r>
              <a:rPr lang="es-ES" dirty="0"/>
              <a:t>III Trimestre 2025</a:t>
            </a:r>
            <a:endParaRPr lang="en-CR" dirty="0"/>
          </a:p>
        </p:txBody>
      </p:sp>
      <p:graphicFrame>
        <p:nvGraphicFramePr>
          <p:cNvPr id="8" name="Tabla 7">
            <a:extLst>
              <a:ext uri="{FF2B5EF4-FFF2-40B4-BE49-F238E27FC236}">
                <a16:creationId xmlns:a16="http://schemas.microsoft.com/office/drawing/2014/main" id="{64617A98-2F2D-E5A9-73D3-622AF23C1BBA}"/>
              </a:ext>
            </a:extLst>
          </p:cNvPr>
          <p:cNvGraphicFramePr>
            <a:graphicFrameLocks noGrp="1"/>
          </p:cNvGraphicFramePr>
          <p:nvPr>
            <p:extLst>
              <p:ext uri="{D42A27DB-BD31-4B8C-83A1-F6EECF244321}">
                <p14:modId xmlns:p14="http://schemas.microsoft.com/office/powerpoint/2010/main" val="2076097091"/>
              </p:ext>
            </p:extLst>
          </p:nvPr>
        </p:nvGraphicFramePr>
        <p:xfrm>
          <a:off x="899411" y="5100779"/>
          <a:ext cx="9593704" cy="1189823"/>
        </p:xfrm>
        <a:graphic>
          <a:graphicData uri="http://schemas.openxmlformats.org/drawingml/2006/table">
            <a:tbl>
              <a:tblPr firstRow="1" firstCol="1" bandRow="1"/>
              <a:tblGrid>
                <a:gridCol w="3863554">
                  <a:extLst>
                    <a:ext uri="{9D8B030D-6E8A-4147-A177-3AD203B41FA5}">
                      <a16:colId xmlns:a16="http://schemas.microsoft.com/office/drawing/2014/main" val="1069444808"/>
                    </a:ext>
                  </a:extLst>
                </a:gridCol>
                <a:gridCol w="1910050">
                  <a:extLst>
                    <a:ext uri="{9D8B030D-6E8A-4147-A177-3AD203B41FA5}">
                      <a16:colId xmlns:a16="http://schemas.microsoft.com/office/drawing/2014/main" val="3585172127"/>
                    </a:ext>
                  </a:extLst>
                </a:gridCol>
                <a:gridCol w="1910050">
                  <a:extLst>
                    <a:ext uri="{9D8B030D-6E8A-4147-A177-3AD203B41FA5}">
                      <a16:colId xmlns:a16="http://schemas.microsoft.com/office/drawing/2014/main" val="1115916294"/>
                    </a:ext>
                  </a:extLst>
                </a:gridCol>
                <a:gridCol w="1910050">
                  <a:extLst>
                    <a:ext uri="{9D8B030D-6E8A-4147-A177-3AD203B41FA5}">
                      <a16:colId xmlns:a16="http://schemas.microsoft.com/office/drawing/2014/main" val="1971448808"/>
                    </a:ext>
                  </a:extLst>
                </a:gridCol>
              </a:tblGrid>
              <a:tr h="417663">
                <a:tc>
                  <a:txBody>
                    <a:bodyPr/>
                    <a:lstStyle/>
                    <a:p>
                      <a:pPr algn="l">
                        <a:lnSpc>
                          <a:spcPct val="150000"/>
                        </a:lnSpc>
                        <a:spcAft>
                          <a:spcPts val="800"/>
                        </a:spcAft>
                        <a:buNone/>
                      </a:pPr>
                      <a:r>
                        <a:rPr lang="es-CR" sz="18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TOTAL ACUERDOS TOMADOS</a:t>
                      </a:r>
                      <a:endParaRPr lang="es-CR"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solidFill>
                            <a:srgbClr val="000000"/>
                          </a:solidFill>
                          <a:effectLst/>
                          <a:latin typeface="Arial" panose="020B0604020202020204" pitchFamily="34" charset="0"/>
                          <a:ea typeface="Calibri" panose="020F0502020204030204" pitchFamily="34" charset="0"/>
                          <a:cs typeface="Arial" panose="020B0604020202020204" pitchFamily="34" charset="0"/>
                        </a:rPr>
                        <a:t>EJECUTADOS</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solidFill>
                            <a:srgbClr val="000000"/>
                          </a:solidFill>
                          <a:effectLst/>
                          <a:latin typeface="Arial" panose="020B0604020202020204" pitchFamily="34" charset="0"/>
                          <a:ea typeface="Calibri" panose="020F0502020204030204" pitchFamily="34" charset="0"/>
                          <a:cs typeface="Arial" panose="020B0604020202020204" pitchFamily="34" charset="0"/>
                        </a:rPr>
                        <a:t>EN PROCESO</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NO EJECUTADOS</a:t>
                      </a:r>
                      <a:endParaRPr lang="es-CR"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066664217"/>
                  </a:ext>
                </a:extLst>
              </a:tr>
              <a:tr h="417663">
                <a:tc>
                  <a:txBody>
                    <a:bodyPr/>
                    <a:lstStyle/>
                    <a:p>
                      <a:pPr algn="ctr">
                        <a:lnSpc>
                          <a:spcPct val="150000"/>
                        </a:lnSpc>
                        <a:spcAft>
                          <a:spcPts val="800"/>
                        </a:spcAft>
                        <a:buNone/>
                      </a:pPr>
                      <a:r>
                        <a:rPr lang="es-CR" sz="1800" b="1">
                          <a:effectLst/>
                          <a:latin typeface="Times New Roman" panose="02020603050405020304" pitchFamily="18" charset="0"/>
                          <a:ea typeface="Calibri" panose="020F0502020204030204" pitchFamily="34" charset="0"/>
                          <a:cs typeface="Times New Roman" panose="02020603050405020304" pitchFamily="18" charset="0"/>
                        </a:rPr>
                        <a:t>13</a:t>
                      </a:r>
                      <a:endParaRPr lang="es-CR"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b="1">
                          <a:effectLst/>
                          <a:latin typeface="Times New Roman" panose="02020603050405020304" pitchFamily="18" charset="0"/>
                          <a:ea typeface="Calibri" panose="020F0502020204030204" pitchFamily="34" charset="0"/>
                          <a:cs typeface="Times New Roman" panose="02020603050405020304" pitchFamily="18" charset="0"/>
                        </a:rPr>
                        <a:t>10</a:t>
                      </a:r>
                      <a:endParaRPr lang="es-CR"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b="1">
                          <a:effectLst/>
                          <a:latin typeface="Times New Roman" panose="02020603050405020304" pitchFamily="18" charset="0"/>
                          <a:ea typeface="Calibri" panose="020F0502020204030204" pitchFamily="34" charset="0"/>
                          <a:cs typeface="Times New Roman" panose="02020603050405020304" pitchFamily="18" charset="0"/>
                        </a:rPr>
                        <a:t>3</a:t>
                      </a:r>
                      <a:endParaRPr lang="es-CR"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b="1" dirty="0">
                          <a:effectLst/>
                          <a:latin typeface="Times New Roman" panose="02020603050405020304" pitchFamily="18" charset="0"/>
                          <a:ea typeface="Calibri" panose="020F0502020204030204" pitchFamily="34" charset="0"/>
                          <a:cs typeface="Times New Roman" panose="02020603050405020304" pitchFamily="18" charset="0"/>
                        </a:rPr>
                        <a:t>0</a:t>
                      </a:r>
                      <a:endParaRPr lang="es-CR"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57875451"/>
                  </a:ext>
                </a:extLst>
              </a:tr>
            </a:tbl>
          </a:graphicData>
        </a:graphic>
      </p:graphicFrame>
      <p:graphicFrame>
        <p:nvGraphicFramePr>
          <p:cNvPr id="11" name="Marcador de contenido 10">
            <a:extLst>
              <a:ext uri="{FF2B5EF4-FFF2-40B4-BE49-F238E27FC236}">
                <a16:creationId xmlns:a16="http://schemas.microsoft.com/office/drawing/2014/main" id="{9F7E36E2-B0D3-65EF-5DC8-F5012E97152B}"/>
              </a:ext>
            </a:extLst>
          </p:cNvPr>
          <p:cNvGraphicFramePr>
            <a:graphicFrameLocks noGrp="1"/>
          </p:cNvGraphicFramePr>
          <p:nvPr>
            <p:ph idx="1"/>
            <p:extLst>
              <p:ext uri="{D42A27DB-BD31-4B8C-83A1-F6EECF244321}">
                <p14:modId xmlns:p14="http://schemas.microsoft.com/office/powerpoint/2010/main" val="493927574"/>
              </p:ext>
            </p:extLst>
          </p:nvPr>
        </p:nvGraphicFramePr>
        <p:xfrm>
          <a:off x="899411" y="1454046"/>
          <a:ext cx="9593702" cy="3397481"/>
        </p:xfrm>
        <a:graphic>
          <a:graphicData uri="http://schemas.openxmlformats.org/drawingml/2006/table">
            <a:tbl>
              <a:tblPr firstRow="1" firstCol="1" bandRow="1"/>
              <a:tblGrid>
                <a:gridCol w="2430512">
                  <a:extLst>
                    <a:ext uri="{9D8B030D-6E8A-4147-A177-3AD203B41FA5}">
                      <a16:colId xmlns:a16="http://schemas.microsoft.com/office/drawing/2014/main" val="3843554251"/>
                    </a:ext>
                  </a:extLst>
                </a:gridCol>
                <a:gridCol w="1432032">
                  <a:extLst>
                    <a:ext uri="{9D8B030D-6E8A-4147-A177-3AD203B41FA5}">
                      <a16:colId xmlns:a16="http://schemas.microsoft.com/office/drawing/2014/main" val="1390429926"/>
                    </a:ext>
                  </a:extLst>
                </a:gridCol>
                <a:gridCol w="1433042">
                  <a:extLst>
                    <a:ext uri="{9D8B030D-6E8A-4147-A177-3AD203B41FA5}">
                      <a16:colId xmlns:a16="http://schemas.microsoft.com/office/drawing/2014/main" val="2165709920"/>
                    </a:ext>
                  </a:extLst>
                </a:gridCol>
                <a:gridCol w="1432032">
                  <a:extLst>
                    <a:ext uri="{9D8B030D-6E8A-4147-A177-3AD203B41FA5}">
                      <a16:colId xmlns:a16="http://schemas.microsoft.com/office/drawing/2014/main" val="302568117"/>
                    </a:ext>
                  </a:extLst>
                </a:gridCol>
                <a:gridCol w="1433042">
                  <a:extLst>
                    <a:ext uri="{9D8B030D-6E8A-4147-A177-3AD203B41FA5}">
                      <a16:colId xmlns:a16="http://schemas.microsoft.com/office/drawing/2014/main" val="1620215674"/>
                    </a:ext>
                  </a:extLst>
                </a:gridCol>
                <a:gridCol w="1433042">
                  <a:extLst>
                    <a:ext uri="{9D8B030D-6E8A-4147-A177-3AD203B41FA5}">
                      <a16:colId xmlns:a16="http://schemas.microsoft.com/office/drawing/2014/main" val="2701636497"/>
                    </a:ext>
                  </a:extLst>
                </a:gridCol>
              </a:tblGrid>
              <a:tr h="603552">
                <a:tc gridSpan="6">
                  <a:txBody>
                    <a:bodyPr/>
                    <a:lstStyle/>
                    <a:p>
                      <a:pPr algn="ctr">
                        <a:lnSpc>
                          <a:spcPct val="150000"/>
                        </a:lnSpc>
                        <a:spcAft>
                          <a:spcPts val="800"/>
                        </a:spcAft>
                        <a:buNone/>
                      </a:pPr>
                      <a:r>
                        <a:rPr lang="es-CR" sz="16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AGOSTO 2025</a:t>
                      </a:r>
                      <a:endParaRPr lang="es-C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endParaRPr lang="es-CR"/>
                    </a:p>
                  </a:txBody>
                  <a:tcPr/>
                </a:tc>
                <a:tc hMerge="1">
                  <a:txBody>
                    <a:bodyPr/>
                    <a:lstStyle/>
                    <a:p>
                      <a:endParaRPr lang="es-CR"/>
                    </a:p>
                  </a:txBody>
                  <a:tcPr/>
                </a:tc>
                <a:tc hMerge="1">
                  <a:txBody>
                    <a:bodyPr/>
                    <a:lstStyle/>
                    <a:p>
                      <a:endParaRPr lang="es-CR"/>
                    </a:p>
                  </a:txBody>
                  <a:tcPr/>
                </a:tc>
                <a:tc hMerge="1">
                  <a:txBody>
                    <a:bodyPr/>
                    <a:lstStyle/>
                    <a:p>
                      <a:endParaRPr lang="es-CR"/>
                    </a:p>
                  </a:txBody>
                  <a:tcPr/>
                </a:tc>
                <a:tc hMerge="1">
                  <a:txBody>
                    <a:bodyPr/>
                    <a:lstStyle/>
                    <a:p>
                      <a:endParaRPr lang="es-CR"/>
                    </a:p>
                  </a:txBody>
                  <a:tcPr/>
                </a:tc>
                <a:extLst>
                  <a:ext uri="{0D108BD9-81ED-4DB2-BD59-A6C34878D82A}">
                    <a16:rowId xmlns:a16="http://schemas.microsoft.com/office/drawing/2014/main" val="2071508731"/>
                  </a:ext>
                </a:extLst>
              </a:tr>
              <a:tr h="431049">
                <a:tc>
                  <a:txBody>
                    <a:bodyPr/>
                    <a:lstStyle/>
                    <a:p>
                      <a:pPr algn="l">
                        <a:lnSpc>
                          <a:spcPct val="150000"/>
                        </a:lnSpc>
                        <a:spcAft>
                          <a:spcPts val="800"/>
                        </a:spcAft>
                        <a:buNone/>
                      </a:pPr>
                      <a:r>
                        <a:rPr lang="es-CR" sz="1600" b="1">
                          <a:solidFill>
                            <a:srgbClr val="000000"/>
                          </a:solidFill>
                          <a:effectLst/>
                          <a:latin typeface="Arial" panose="020B0604020202020204" pitchFamily="34" charset="0"/>
                          <a:ea typeface="Calibri" panose="020F0502020204030204" pitchFamily="34" charset="0"/>
                          <a:cs typeface="Arial" panose="020B0604020202020204" pitchFamily="34" charset="0"/>
                        </a:rPr>
                        <a:t>Sesiones</a:t>
                      </a:r>
                      <a:endParaRPr lang="es-C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600" b="1">
                          <a:solidFill>
                            <a:srgbClr val="000000"/>
                          </a:solidFill>
                          <a:effectLst/>
                          <a:latin typeface="Arial" panose="020B0604020202020204" pitchFamily="34" charset="0"/>
                          <a:ea typeface="Calibri" panose="020F0502020204030204" pitchFamily="34" charset="0"/>
                          <a:cs typeface="Arial" panose="020B0604020202020204" pitchFamily="34" charset="0"/>
                        </a:rPr>
                        <a:t>1</a:t>
                      </a:r>
                      <a:endParaRPr lang="es-C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600" b="1">
                          <a:solidFill>
                            <a:srgbClr val="000000"/>
                          </a:solidFill>
                          <a:effectLst/>
                          <a:latin typeface="Arial" panose="020B0604020202020204" pitchFamily="34" charset="0"/>
                          <a:ea typeface="Calibri" panose="020F0502020204030204" pitchFamily="34" charset="0"/>
                          <a:cs typeface="Arial" panose="020B0604020202020204" pitchFamily="34" charset="0"/>
                        </a:rPr>
                        <a:t>2</a:t>
                      </a:r>
                      <a:endParaRPr lang="es-C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6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3</a:t>
                      </a:r>
                      <a:endParaRPr lang="es-C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600" b="1">
                          <a:solidFill>
                            <a:srgbClr val="000000"/>
                          </a:solidFill>
                          <a:effectLst/>
                          <a:latin typeface="Arial" panose="020B0604020202020204" pitchFamily="34" charset="0"/>
                          <a:ea typeface="Calibri" panose="020F0502020204030204" pitchFamily="34" charset="0"/>
                          <a:cs typeface="Arial" panose="020B0604020202020204" pitchFamily="34" charset="0"/>
                        </a:rPr>
                        <a:t>4</a:t>
                      </a:r>
                      <a:endParaRPr lang="es-C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600" b="1">
                          <a:solidFill>
                            <a:srgbClr val="000000"/>
                          </a:solidFill>
                          <a:effectLst/>
                          <a:latin typeface="Arial" panose="020B0604020202020204" pitchFamily="34" charset="0"/>
                          <a:ea typeface="Calibri" panose="020F0502020204030204" pitchFamily="34" charset="0"/>
                          <a:cs typeface="Arial" panose="020B0604020202020204" pitchFamily="34" charset="0"/>
                        </a:rPr>
                        <a:t>5</a:t>
                      </a:r>
                      <a:endParaRPr lang="es-C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5530151"/>
                  </a:ext>
                </a:extLst>
              </a:tr>
              <a:tr h="472576">
                <a:tc>
                  <a:txBody>
                    <a:bodyPr/>
                    <a:lstStyle/>
                    <a:p>
                      <a:pPr algn="just">
                        <a:lnSpc>
                          <a:spcPct val="150000"/>
                        </a:lnSpc>
                        <a:spcAft>
                          <a:spcPts val="800"/>
                        </a:spcAft>
                        <a:buNone/>
                      </a:pPr>
                      <a:r>
                        <a:rPr lang="es-CR" sz="1600">
                          <a:solidFill>
                            <a:srgbClr val="000000"/>
                          </a:solidFill>
                          <a:effectLst/>
                          <a:latin typeface="Arial" panose="020B0604020202020204" pitchFamily="34" charset="0"/>
                          <a:ea typeface="Calibri" panose="020F0502020204030204" pitchFamily="34" charset="0"/>
                          <a:cs typeface="Arial" panose="020B0604020202020204" pitchFamily="34" charset="0"/>
                        </a:rPr>
                        <a:t>Fecha de Sesión</a:t>
                      </a:r>
                      <a:endParaRPr lang="es-C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600">
                          <a:effectLst/>
                          <a:latin typeface="Arial" panose="020B0604020202020204" pitchFamily="34" charset="0"/>
                          <a:ea typeface="Calibri" panose="020F0502020204030204" pitchFamily="34" charset="0"/>
                          <a:cs typeface="Arial" panose="020B0604020202020204" pitchFamily="34" charset="0"/>
                        </a:rPr>
                        <a:t>04-08-2025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600">
                          <a:effectLst/>
                          <a:latin typeface="Arial" panose="020B0604020202020204" pitchFamily="34" charset="0"/>
                          <a:ea typeface="Calibri" panose="020F0502020204030204" pitchFamily="34" charset="0"/>
                          <a:cs typeface="Arial" panose="020B0604020202020204" pitchFamily="34" charset="0"/>
                        </a:rPr>
                        <a:t>11-08-2025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600">
                          <a:effectLst/>
                          <a:latin typeface="Arial" panose="020B0604020202020204" pitchFamily="34" charset="0"/>
                          <a:ea typeface="Calibri" panose="020F0502020204030204" pitchFamily="34" charset="0"/>
                          <a:cs typeface="Arial" panose="020B0604020202020204" pitchFamily="34" charset="0"/>
                        </a:rPr>
                        <a:t>18-08-2025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600" dirty="0">
                          <a:effectLst/>
                          <a:latin typeface="Arial" panose="020B0604020202020204" pitchFamily="34" charset="0"/>
                          <a:ea typeface="Calibri" panose="020F0502020204030204" pitchFamily="34" charset="0"/>
                          <a:cs typeface="Arial" panose="020B0604020202020204" pitchFamily="34" charset="0"/>
                        </a:rPr>
                        <a:t>25-08-2025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600" dirty="0">
                          <a:effectLst/>
                          <a:latin typeface="Arial" panose="020B0604020202020204" pitchFamily="34" charset="0"/>
                          <a:ea typeface="Calibri" panose="020F0502020204030204" pitchFamily="34" charset="0"/>
                          <a:cs typeface="Arial" panose="020B0604020202020204" pitchFamily="34" charset="0"/>
                        </a:rPr>
                        <a:t>No aplica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00997017"/>
                  </a:ext>
                </a:extLst>
              </a:tr>
              <a:tr h="472576">
                <a:tc>
                  <a:txBody>
                    <a:bodyPr/>
                    <a:lstStyle/>
                    <a:p>
                      <a:pPr algn="just">
                        <a:lnSpc>
                          <a:spcPct val="150000"/>
                        </a:lnSpc>
                        <a:spcAft>
                          <a:spcPts val="800"/>
                        </a:spcAft>
                        <a:buNone/>
                      </a:pPr>
                      <a:r>
                        <a:rPr lang="es-CR" sz="1600">
                          <a:solidFill>
                            <a:srgbClr val="000000"/>
                          </a:solidFill>
                          <a:effectLst/>
                          <a:latin typeface="Arial" panose="020B0604020202020204" pitchFamily="34" charset="0"/>
                          <a:ea typeface="Calibri" panose="020F0502020204030204" pitchFamily="34" charset="0"/>
                          <a:cs typeface="Arial" panose="020B0604020202020204" pitchFamily="34" charset="0"/>
                        </a:rPr>
                        <a:t>Modalidad de Sesión</a:t>
                      </a:r>
                      <a:endParaRPr lang="es-C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600">
                          <a:effectLst/>
                          <a:latin typeface="Arial" panose="020B0604020202020204" pitchFamily="34" charset="0"/>
                          <a:ea typeface="Calibri" panose="020F0502020204030204" pitchFamily="34" charset="0"/>
                          <a:cs typeface="Arial" panose="020B0604020202020204" pitchFamily="34" charset="0"/>
                        </a:rPr>
                        <a:t>Virtual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600">
                          <a:effectLst/>
                          <a:latin typeface="Arial" panose="020B0604020202020204" pitchFamily="34" charset="0"/>
                          <a:ea typeface="Calibri" panose="020F0502020204030204" pitchFamily="34" charset="0"/>
                          <a:cs typeface="Arial" panose="020B0604020202020204" pitchFamily="34" charset="0"/>
                        </a:rPr>
                        <a:t>Virtual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600">
                          <a:effectLst/>
                          <a:latin typeface="Arial" panose="020B0604020202020204" pitchFamily="34" charset="0"/>
                          <a:ea typeface="Calibri" panose="020F0502020204030204" pitchFamily="34" charset="0"/>
                          <a:cs typeface="Arial" panose="020B0604020202020204" pitchFamily="34" charset="0"/>
                        </a:rPr>
                        <a:t>Virtual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600" dirty="0">
                          <a:effectLst/>
                          <a:latin typeface="Arial" panose="020B0604020202020204" pitchFamily="34" charset="0"/>
                          <a:ea typeface="Calibri" panose="020F0502020204030204" pitchFamily="34" charset="0"/>
                          <a:cs typeface="Arial" panose="020B0604020202020204" pitchFamily="34" charset="0"/>
                        </a:rPr>
                        <a:t>Virtual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600" dirty="0">
                          <a:effectLst/>
                          <a:latin typeface="Arial" panose="020B0604020202020204" pitchFamily="34" charset="0"/>
                          <a:ea typeface="Calibri" panose="020F0502020204030204" pitchFamily="34" charset="0"/>
                          <a:cs typeface="Arial" panose="020B0604020202020204" pitchFamily="34" charset="0"/>
                        </a:rPr>
                        <a:t>No aplica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80428468"/>
                  </a:ext>
                </a:extLst>
              </a:tr>
              <a:tr h="472576">
                <a:tc>
                  <a:txBody>
                    <a:bodyPr/>
                    <a:lstStyle/>
                    <a:p>
                      <a:pPr algn="just">
                        <a:lnSpc>
                          <a:spcPct val="150000"/>
                        </a:lnSpc>
                        <a:spcAft>
                          <a:spcPts val="800"/>
                        </a:spcAft>
                        <a:buNone/>
                      </a:pPr>
                      <a:r>
                        <a:rPr lang="es-CR" sz="1600">
                          <a:solidFill>
                            <a:srgbClr val="000000"/>
                          </a:solidFill>
                          <a:effectLst/>
                          <a:latin typeface="Arial" panose="020B0604020202020204" pitchFamily="34" charset="0"/>
                          <a:ea typeface="Calibri" panose="020F0502020204030204" pitchFamily="34" charset="0"/>
                          <a:cs typeface="Arial" panose="020B0604020202020204" pitchFamily="34" charset="0"/>
                        </a:rPr>
                        <a:t>Miembros Presentes</a:t>
                      </a:r>
                      <a:endParaRPr lang="es-C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600">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600">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600">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600">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600" dirty="0">
                          <a:effectLst/>
                          <a:latin typeface="Arial" panose="020B0604020202020204" pitchFamily="34" charset="0"/>
                          <a:ea typeface="Calibri" panose="020F0502020204030204" pitchFamily="34" charset="0"/>
                          <a:cs typeface="Arial" panose="020B0604020202020204" pitchFamily="34"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08497359"/>
                  </a:ext>
                </a:extLst>
              </a:tr>
              <a:tr h="472576">
                <a:tc>
                  <a:txBody>
                    <a:bodyPr/>
                    <a:lstStyle/>
                    <a:p>
                      <a:pPr algn="just">
                        <a:lnSpc>
                          <a:spcPct val="150000"/>
                        </a:lnSpc>
                        <a:spcAft>
                          <a:spcPts val="800"/>
                        </a:spcAft>
                        <a:buNone/>
                      </a:pPr>
                      <a:r>
                        <a:rPr lang="es-CR" sz="1600">
                          <a:solidFill>
                            <a:srgbClr val="000000"/>
                          </a:solidFill>
                          <a:effectLst/>
                          <a:latin typeface="Arial" panose="020B0604020202020204" pitchFamily="34" charset="0"/>
                          <a:ea typeface="Calibri" panose="020F0502020204030204" pitchFamily="34" charset="0"/>
                          <a:cs typeface="Arial" panose="020B0604020202020204" pitchFamily="34" charset="0"/>
                        </a:rPr>
                        <a:t>Miembros Ausentes</a:t>
                      </a:r>
                      <a:endParaRPr lang="es-C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600">
                          <a:effectLst/>
                          <a:latin typeface="Arial" panose="020B0604020202020204" pitchFamily="34" charset="0"/>
                          <a:ea typeface="Calibri" panose="020F0502020204030204" pitchFamily="34" charset="0"/>
                          <a:cs typeface="Arial" panose="020B0604020202020204" pitchFamily="34"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600">
                          <a:effectLst/>
                          <a:latin typeface="Arial" panose="020B0604020202020204" pitchFamily="34" charset="0"/>
                          <a:ea typeface="Calibri" panose="020F0502020204030204" pitchFamily="34" charset="0"/>
                          <a:cs typeface="Arial" panose="020B0604020202020204" pitchFamily="34"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600">
                          <a:effectLst/>
                          <a:latin typeface="Arial" panose="020B0604020202020204" pitchFamily="34" charset="0"/>
                          <a:ea typeface="Calibri" panose="020F0502020204030204" pitchFamily="34" charset="0"/>
                          <a:cs typeface="Arial" panose="020B0604020202020204" pitchFamily="34"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600" dirty="0">
                          <a:effectLst/>
                          <a:latin typeface="Arial" panose="020B0604020202020204" pitchFamily="34" charset="0"/>
                          <a:ea typeface="Calibri" panose="020F0502020204030204" pitchFamily="34" charset="0"/>
                          <a:cs typeface="Arial" panose="020B0604020202020204" pitchFamily="34"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600" dirty="0">
                          <a:effectLst/>
                          <a:latin typeface="Arial" panose="020B0604020202020204" pitchFamily="34" charset="0"/>
                          <a:ea typeface="Calibri" panose="020F0502020204030204" pitchFamily="34" charset="0"/>
                          <a:cs typeface="Arial" panose="020B0604020202020204" pitchFamily="34"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354970"/>
                  </a:ext>
                </a:extLst>
              </a:tr>
              <a:tr h="472576">
                <a:tc>
                  <a:txBody>
                    <a:bodyPr/>
                    <a:lstStyle/>
                    <a:p>
                      <a:pPr algn="just">
                        <a:lnSpc>
                          <a:spcPct val="150000"/>
                        </a:lnSpc>
                        <a:spcAft>
                          <a:spcPts val="800"/>
                        </a:spcAft>
                        <a:buNone/>
                      </a:pPr>
                      <a:r>
                        <a:rPr lang="es-CR" sz="1600">
                          <a:solidFill>
                            <a:srgbClr val="000000"/>
                          </a:solidFill>
                          <a:effectLst/>
                          <a:latin typeface="Arial" panose="020B0604020202020204" pitchFamily="34" charset="0"/>
                          <a:ea typeface="Calibri" panose="020F0502020204030204" pitchFamily="34" charset="0"/>
                          <a:cs typeface="Arial" panose="020B0604020202020204" pitchFamily="34" charset="0"/>
                        </a:rPr>
                        <a:t>Acuerdos Tomados</a:t>
                      </a:r>
                      <a:endParaRPr lang="es-C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600">
                          <a:effectLst/>
                          <a:latin typeface="Arial" panose="020B0604020202020204" pitchFamily="34" charset="0"/>
                          <a:ea typeface="Calibri" panose="020F0502020204030204" pitchFamily="34" charset="0"/>
                          <a:cs typeface="Arial" panose="020B0604020202020204" pitchFamily="34"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600">
                          <a:effectLst/>
                          <a:latin typeface="Arial" panose="020B0604020202020204" pitchFamily="34" charset="0"/>
                          <a:ea typeface="Calibri" panose="020F0502020204030204" pitchFamily="34" charset="0"/>
                          <a:cs typeface="Arial" panose="020B0604020202020204" pitchFamily="34" charset="0"/>
                        </a:rPr>
                        <a:t>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600">
                          <a:effectLst/>
                          <a:latin typeface="Arial" panose="020B0604020202020204" pitchFamily="34" charset="0"/>
                          <a:ea typeface="Calibri" panose="020F0502020204030204" pitchFamily="34" charset="0"/>
                          <a:cs typeface="Arial" panose="020B0604020202020204" pitchFamily="34" charset="0"/>
                        </a:rPr>
                        <a:t>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600">
                          <a:effectLst/>
                          <a:latin typeface="Arial" panose="020B0604020202020204" pitchFamily="34" charset="0"/>
                          <a:ea typeface="Calibri" panose="020F0502020204030204" pitchFamily="34" charset="0"/>
                          <a:cs typeface="Arial" panose="020B0604020202020204" pitchFamily="34" charset="0"/>
                        </a:rPr>
                        <a:t>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600" dirty="0">
                          <a:effectLst/>
                          <a:latin typeface="Arial" panose="020B0604020202020204" pitchFamily="34" charset="0"/>
                          <a:ea typeface="Calibri" panose="020F0502020204030204" pitchFamily="34" charset="0"/>
                          <a:cs typeface="Arial" panose="020B0604020202020204" pitchFamily="34"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95942887"/>
                  </a:ext>
                </a:extLst>
              </a:tr>
            </a:tbl>
          </a:graphicData>
        </a:graphic>
      </p:graphicFrame>
    </p:spTree>
    <p:extLst>
      <p:ext uri="{BB962C8B-B14F-4D97-AF65-F5344CB8AC3E}">
        <p14:creationId xmlns:p14="http://schemas.microsoft.com/office/powerpoint/2010/main" val="14366461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75A3208-0CBF-77F6-DBBE-4E17C96C17D9}"/>
              </a:ext>
            </a:extLst>
          </p:cNvPr>
          <p:cNvSpPr>
            <a:spLocks noGrp="1"/>
          </p:cNvSpPr>
          <p:nvPr>
            <p:ph type="title"/>
          </p:nvPr>
        </p:nvSpPr>
        <p:spPr/>
        <p:txBody>
          <a:bodyPr/>
          <a:lstStyle/>
          <a:p>
            <a:r>
              <a:rPr lang="es-ES" dirty="0"/>
              <a:t>Observaciones generales</a:t>
            </a:r>
            <a:endParaRPr lang="es-CR" dirty="0"/>
          </a:p>
        </p:txBody>
      </p:sp>
      <p:sp>
        <p:nvSpPr>
          <p:cNvPr id="3" name="Marcador de contenido 2">
            <a:extLst>
              <a:ext uri="{FF2B5EF4-FFF2-40B4-BE49-F238E27FC236}">
                <a16:creationId xmlns:a16="http://schemas.microsoft.com/office/drawing/2014/main" id="{9FC754D5-9B6F-16B1-B362-3605E7576EA7}"/>
              </a:ext>
            </a:extLst>
          </p:cNvPr>
          <p:cNvSpPr>
            <a:spLocks noGrp="1"/>
          </p:cNvSpPr>
          <p:nvPr>
            <p:ph idx="1"/>
          </p:nvPr>
        </p:nvSpPr>
        <p:spPr/>
        <p:txBody>
          <a:bodyPr>
            <a:normAutofit/>
          </a:bodyPr>
          <a:lstStyle/>
          <a:p>
            <a:pPr algn="just"/>
            <a:r>
              <a:rPr lang="es-CR" sz="2200" dirty="0"/>
              <a:t>Durante agosto la Junta Regional de Puntarenas concentró sus esfuerzos en la ejecución del Plan Anual Operativo 2025, realizando el seguimiento administrativo y presupuestario de diversas actividades de capacitación, recreación y desarrollo personal para las personas colegiadas. Se ejecutaron las gestiones relacionadas con el taller </a:t>
            </a:r>
            <a:r>
              <a:rPr lang="es-CR" sz="2200" b="1" dirty="0"/>
              <a:t>“Salud Financiera para colegiados activos y jubilados”</a:t>
            </a:r>
            <a:r>
              <a:rPr lang="es-CR" sz="2200" dirty="0"/>
              <a:t> y el taller </a:t>
            </a:r>
            <a:r>
              <a:rPr lang="es-CR" sz="2200" b="1" dirty="0"/>
              <a:t>“Conociendo mi Máscara - Arte Terapia”</a:t>
            </a:r>
            <a:r>
              <a:rPr lang="es-CR" sz="2200" dirty="0"/>
              <a:t>, incluyendo contratación de facilitadores, órdenes de compra, divulgación y seguimiento presupuestario. Asimismo, se coordinó la organización del </a:t>
            </a:r>
            <a:r>
              <a:rPr lang="es-CR" sz="2200" b="1" dirty="0"/>
              <a:t>Convivio del Día del Padre y la Madre</a:t>
            </a:r>
            <a:r>
              <a:rPr lang="es-CR" sz="2200" dirty="0"/>
              <a:t>, actividad que contó con una amplia participación regional y requirió ajustes de presupuesto, divulgación institucional y coordinación logística con diferentes departamentos de COLYPRO. La Junta también sostuvo espacios de diálogo con funcionarios del Departamento de Compras para aclarar procedimientos administrativos y fortalecer la ejecución de futuras actividades regionales.</a:t>
            </a:r>
          </a:p>
        </p:txBody>
      </p:sp>
    </p:spTree>
    <p:extLst>
      <p:ext uri="{BB962C8B-B14F-4D97-AF65-F5344CB8AC3E}">
        <p14:creationId xmlns:p14="http://schemas.microsoft.com/office/powerpoint/2010/main" val="33314777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F01041-4CA4-D273-43A6-DB94707917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A7993A-9FCB-63C4-7719-F59A23A43262}"/>
              </a:ext>
            </a:extLst>
          </p:cNvPr>
          <p:cNvSpPr>
            <a:spLocks noGrp="1"/>
          </p:cNvSpPr>
          <p:nvPr>
            <p:ph type="title"/>
          </p:nvPr>
        </p:nvSpPr>
        <p:spPr/>
        <p:txBody>
          <a:bodyPr/>
          <a:lstStyle/>
          <a:p>
            <a:r>
              <a:rPr lang="es-ES" dirty="0"/>
              <a:t>III Trimestre 2025</a:t>
            </a:r>
            <a:endParaRPr lang="en-CR" dirty="0"/>
          </a:p>
        </p:txBody>
      </p:sp>
      <p:graphicFrame>
        <p:nvGraphicFramePr>
          <p:cNvPr id="7" name="Marcador de contenido 6">
            <a:extLst>
              <a:ext uri="{FF2B5EF4-FFF2-40B4-BE49-F238E27FC236}">
                <a16:creationId xmlns:a16="http://schemas.microsoft.com/office/drawing/2014/main" id="{60C12C74-3EC4-C9E7-9436-77B47C162B57}"/>
              </a:ext>
            </a:extLst>
          </p:cNvPr>
          <p:cNvGraphicFramePr>
            <a:graphicFrameLocks noGrp="1"/>
          </p:cNvGraphicFramePr>
          <p:nvPr>
            <p:ph idx="1"/>
            <p:extLst>
              <p:ext uri="{D42A27DB-BD31-4B8C-83A1-F6EECF244321}">
                <p14:modId xmlns:p14="http://schemas.microsoft.com/office/powerpoint/2010/main" val="3209363425"/>
              </p:ext>
            </p:extLst>
          </p:nvPr>
        </p:nvGraphicFramePr>
        <p:xfrm>
          <a:off x="1068375" y="1435529"/>
          <a:ext cx="9424740" cy="3425683"/>
        </p:xfrm>
        <a:graphic>
          <a:graphicData uri="http://schemas.openxmlformats.org/drawingml/2006/table">
            <a:tbl>
              <a:tblPr firstRow="1" firstCol="1" bandRow="1"/>
              <a:tblGrid>
                <a:gridCol w="2387706">
                  <a:extLst>
                    <a:ext uri="{9D8B030D-6E8A-4147-A177-3AD203B41FA5}">
                      <a16:colId xmlns:a16="http://schemas.microsoft.com/office/drawing/2014/main" val="1115858062"/>
                    </a:ext>
                  </a:extLst>
                </a:gridCol>
                <a:gridCol w="1406811">
                  <a:extLst>
                    <a:ext uri="{9D8B030D-6E8A-4147-A177-3AD203B41FA5}">
                      <a16:colId xmlns:a16="http://schemas.microsoft.com/office/drawing/2014/main" val="3405173318"/>
                    </a:ext>
                  </a:extLst>
                </a:gridCol>
                <a:gridCol w="1407804">
                  <a:extLst>
                    <a:ext uri="{9D8B030D-6E8A-4147-A177-3AD203B41FA5}">
                      <a16:colId xmlns:a16="http://schemas.microsoft.com/office/drawing/2014/main" val="278653778"/>
                    </a:ext>
                  </a:extLst>
                </a:gridCol>
                <a:gridCol w="1406811">
                  <a:extLst>
                    <a:ext uri="{9D8B030D-6E8A-4147-A177-3AD203B41FA5}">
                      <a16:colId xmlns:a16="http://schemas.microsoft.com/office/drawing/2014/main" val="3929588598"/>
                    </a:ext>
                  </a:extLst>
                </a:gridCol>
                <a:gridCol w="1407804">
                  <a:extLst>
                    <a:ext uri="{9D8B030D-6E8A-4147-A177-3AD203B41FA5}">
                      <a16:colId xmlns:a16="http://schemas.microsoft.com/office/drawing/2014/main" val="3020257280"/>
                    </a:ext>
                  </a:extLst>
                </a:gridCol>
                <a:gridCol w="1407804">
                  <a:extLst>
                    <a:ext uri="{9D8B030D-6E8A-4147-A177-3AD203B41FA5}">
                      <a16:colId xmlns:a16="http://schemas.microsoft.com/office/drawing/2014/main" val="2679996789"/>
                    </a:ext>
                  </a:extLst>
                </a:gridCol>
              </a:tblGrid>
              <a:tr h="601213">
                <a:tc gridSpan="6">
                  <a:txBody>
                    <a:bodyPr/>
                    <a:lstStyle/>
                    <a:p>
                      <a:pPr algn="ctr">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SETIEMBRE 2025</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endParaRPr lang="es-CR"/>
                    </a:p>
                  </a:txBody>
                  <a:tcPr/>
                </a:tc>
                <a:tc hMerge="1">
                  <a:txBody>
                    <a:bodyPr/>
                    <a:lstStyle/>
                    <a:p>
                      <a:endParaRPr lang="es-CR"/>
                    </a:p>
                  </a:txBody>
                  <a:tcPr/>
                </a:tc>
                <a:tc hMerge="1">
                  <a:txBody>
                    <a:bodyPr/>
                    <a:lstStyle/>
                    <a:p>
                      <a:endParaRPr lang="es-CR"/>
                    </a:p>
                  </a:txBody>
                  <a:tcPr/>
                </a:tc>
                <a:tc hMerge="1">
                  <a:txBody>
                    <a:bodyPr/>
                    <a:lstStyle/>
                    <a:p>
                      <a:endParaRPr lang="es-CR"/>
                    </a:p>
                  </a:txBody>
                  <a:tcPr/>
                </a:tc>
                <a:tc hMerge="1">
                  <a:txBody>
                    <a:bodyPr/>
                    <a:lstStyle/>
                    <a:p>
                      <a:endParaRPr lang="es-CR"/>
                    </a:p>
                  </a:txBody>
                  <a:tcPr/>
                </a:tc>
                <a:extLst>
                  <a:ext uri="{0D108BD9-81ED-4DB2-BD59-A6C34878D82A}">
                    <a16:rowId xmlns:a16="http://schemas.microsoft.com/office/drawing/2014/main" val="1690877552"/>
                  </a:ext>
                </a:extLst>
              </a:tr>
              <a:tr h="470745">
                <a:tc>
                  <a:txBody>
                    <a:bodyPr/>
                    <a:lstStyle/>
                    <a:p>
                      <a:pPr algn="l">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Sesiones</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1</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2</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3</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4</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5</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4193523326"/>
                  </a:ext>
                </a:extLst>
              </a:tr>
              <a:tr h="470745">
                <a:tc>
                  <a:txBody>
                    <a:bodyPr/>
                    <a:lstStyle/>
                    <a:p>
                      <a:pPr algn="just">
                        <a:lnSpc>
                          <a:spcPct val="150000"/>
                        </a:lnSpc>
                        <a:spcAft>
                          <a:spcPts val="800"/>
                        </a:spcAft>
                        <a:buNone/>
                      </a:pPr>
                      <a:r>
                        <a:rPr lang="es-CR" sz="1800">
                          <a:solidFill>
                            <a:srgbClr val="000000"/>
                          </a:solidFill>
                          <a:effectLst/>
                          <a:latin typeface="Arial" panose="020B0604020202020204" pitchFamily="34" charset="0"/>
                          <a:ea typeface="Calibri" panose="020F0502020204030204" pitchFamily="34" charset="0"/>
                          <a:cs typeface="Arial" panose="020B0604020202020204" pitchFamily="34" charset="0"/>
                        </a:rPr>
                        <a:t>Fecha de Sesión</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01-09-2025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08-09-2025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15-09-2025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22-09-2025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No aplica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35740647"/>
                  </a:ext>
                </a:extLst>
              </a:tr>
              <a:tr h="470745">
                <a:tc>
                  <a:txBody>
                    <a:bodyPr/>
                    <a:lstStyle/>
                    <a:p>
                      <a:pPr algn="just">
                        <a:lnSpc>
                          <a:spcPct val="150000"/>
                        </a:lnSpc>
                        <a:spcAft>
                          <a:spcPts val="800"/>
                        </a:spcAft>
                        <a:buNone/>
                      </a:pPr>
                      <a:r>
                        <a:rPr lang="es-CR" sz="1800">
                          <a:solidFill>
                            <a:srgbClr val="000000"/>
                          </a:solidFill>
                          <a:effectLst/>
                          <a:latin typeface="Arial" panose="020B0604020202020204" pitchFamily="34" charset="0"/>
                          <a:ea typeface="Calibri" panose="020F0502020204030204" pitchFamily="34" charset="0"/>
                          <a:cs typeface="Arial" panose="020B0604020202020204" pitchFamily="34" charset="0"/>
                        </a:rPr>
                        <a:t>Modalidad de Sesión</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Virtual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Virtual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Virtual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Virtual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No aplica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60719392"/>
                  </a:ext>
                </a:extLst>
              </a:tr>
              <a:tr h="470745">
                <a:tc>
                  <a:txBody>
                    <a:bodyPr/>
                    <a:lstStyle/>
                    <a:p>
                      <a:pPr algn="just">
                        <a:lnSpc>
                          <a:spcPct val="150000"/>
                        </a:lnSpc>
                        <a:spcAft>
                          <a:spcPts val="800"/>
                        </a:spcAft>
                        <a:buNone/>
                      </a:pPr>
                      <a:r>
                        <a:rPr lang="es-CR" sz="1800">
                          <a:solidFill>
                            <a:srgbClr val="000000"/>
                          </a:solidFill>
                          <a:effectLst/>
                          <a:latin typeface="Arial" panose="020B0604020202020204" pitchFamily="34" charset="0"/>
                          <a:ea typeface="Calibri" panose="020F0502020204030204" pitchFamily="34" charset="0"/>
                          <a:cs typeface="Arial" panose="020B0604020202020204" pitchFamily="34" charset="0"/>
                        </a:rPr>
                        <a:t>Miembros Presentes</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63550340"/>
                  </a:ext>
                </a:extLst>
              </a:tr>
              <a:tr h="470745">
                <a:tc>
                  <a:txBody>
                    <a:bodyPr/>
                    <a:lstStyle/>
                    <a:p>
                      <a:pPr algn="just">
                        <a:lnSpc>
                          <a:spcPct val="150000"/>
                        </a:lnSpc>
                        <a:spcAft>
                          <a:spcPts val="800"/>
                        </a:spcAft>
                        <a:buNone/>
                      </a:pPr>
                      <a:r>
                        <a:rPr lang="es-CR" sz="1800">
                          <a:solidFill>
                            <a:srgbClr val="000000"/>
                          </a:solidFill>
                          <a:effectLst/>
                          <a:latin typeface="Arial" panose="020B0604020202020204" pitchFamily="34" charset="0"/>
                          <a:ea typeface="Calibri" panose="020F0502020204030204" pitchFamily="34" charset="0"/>
                          <a:cs typeface="Arial" panose="020B0604020202020204" pitchFamily="34" charset="0"/>
                        </a:rPr>
                        <a:t>Miembros Ausentes</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61511065"/>
                  </a:ext>
                </a:extLst>
              </a:tr>
              <a:tr h="470745">
                <a:tc>
                  <a:txBody>
                    <a:bodyPr/>
                    <a:lstStyle/>
                    <a:p>
                      <a:pPr algn="just">
                        <a:lnSpc>
                          <a:spcPct val="150000"/>
                        </a:lnSpc>
                        <a:spcAft>
                          <a:spcPts val="800"/>
                        </a:spcAft>
                        <a:buNone/>
                      </a:pPr>
                      <a:r>
                        <a:rPr lang="es-CR" sz="1800">
                          <a:solidFill>
                            <a:srgbClr val="000000"/>
                          </a:solidFill>
                          <a:effectLst/>
                          <a:latin typeface="Arial" panose="020B0604020202020204" pitchFamily="34" charset="0"/>
                          <a:ea typeface="Calibri" panose="020F0502020204030204" pitchFamily="34" charset="0"/>
                          <a:cs typeface="Arial" panose="020B0604020202020204" pitchFamily="34" charset="0"/>
                        </a:rPr>
                        <a:t>Acuerdos Tomados</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14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dirty="0">
                          <a:effectLst/>
                          <a:latin typeface="Arial" panose="020B0604020202020204" pitchFamily="34" charset="0"/>
                          <a:ea typeface="Calibri" panose="020F0502020204030204" pitchFamily="34" charset="0"/>
                          <a:cs typeface="Arial" panose="020B0604020202020204" pitchFamily="34"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09935662"/>
                  </a:ext>
                </a:extLst>
              </a:tr>
            </a:tbl>
          </a:graphicData>
        </a:graphic>
      </p:graphicFrame>
      <p:graphicFrame>
        <p:nvGraphicFramePr>
          <p:cNvPr id="8" name="Tabla 7">
            <a:extLst>
              <a:ext uri="{FF2B5EF4-FFF2-40B4-BE49-F238E27FC236}">
                <a16:creationId xmlns:a16="http://schemas.microsoft.com/office/drawing/2014/main" id="{A0B2C6CA-C8FF-0D6E-EAF8-21BD4A757414}"/>
              </a:ext>
            </a:extLst>
          </p:cNvPr>
          <p:cNvGraphicFramePr>
            <a:graphicFrameLocks noGrp="1"/>
          </p:cNvGraphicFramePr>
          <p:nvPr>
            <p:extLst>
              <p:ext uri="{D42A27DB-BD31-4B8C-83A1-F6EECF244321}">
                <p14:modId xmlns:p14="http://schemas.microsoft.com/office/powerpoint/2010/main" val="2838996880"/>
              </p:ext>
            </p:extLst>
          </p:nvPr>
        </p:nvGraphicFramePr>
        <p:xfrm>
          <a:off x="1068374" y="5100779"/>
          <a:ext cx="9424740" cy="1189823"/>
        </p:xfrm>
        <a:graphic>
          <a:graphicData uri="http://schemas.openxmlformats.org/drawingml/2006/table">
            <a:tbl>
              <a:tblPr firstRow="1" firstCol="1" bandRow="1"/>
              <a:tblGrid>
                <a:gridCol w="3795510">
                  <a:extLst>
                    <a:ext uri="{9D8B030D-6E8A-4147-A177-3AD203B41FA5}">
                      <a16:colId xmlns:a16="http://schemas.microsoft.com/office/drawing/2014/main" val="1069444808"/>
                    </a:ext>
                  </a:extLst>
                </a:gridCol>
                <a:gridCol w="1876410">
                  <a:extLst>
                    <a:ext uri="{9D8B030D-6E8A-4147-A177-3AD203B41FA5}">
                      <a16:colId xmlns:a16="http://schemas.microsoft.com/office/drawing/2014/main" val="3585172127"/>
                    </a:ext>
                  </a:extLst>
                </a:gridCol>
                <a:gridCol w="1876410">
                  <a:extLst>
                    <a:ext uri="{9D8B030D-6E8A-4147-A177-3AD203B41FA5}">
                      <a16:colId xmlns:a16="http://schemas.microsoft.com/office/drawing/2014/main" val="1115916294"/>
                    </a:ext>
                  </a:extLst>
                </a:gridCol>
                <a:gridCol w="1876410">
                  <a:extLst>
                    <a:ext uri="{9D8B030D-6E8A-4147-A177-3AD203B41FA5}">
                      <a16:colId xmlns:a16="http://schemas.microsoft.com/office/drawing/2014/main" val="1971448808"/>
                    </a:ext>
                  </a:extLst>
                </a:gridCol>
              </a:tblGrid>
              <a:tr h="417663">
                <a:tc>
                  <a:txBody>
                    <a:bodyPr/>
                    <a:lstStyle/>
                    <a:p>
                      <a:pPr algn="l">
                        <a:lnSpc>
                          <a:spcPct val="150000"/>
                        </a:lnSpc>
                        <a:spcAft>
                          <a:spcPts val="800"/>
                        </a:spcAft>
                        <a:buNone/>
                      </a:pPr>
                      <a:r>
                        <a:rPr lang="es-CR" sz="18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TOTAL ACUERDOS TOMADOS</a:t>
                      </a:r>
                      <a:endParaRPr lang="es-CR"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solidFill>
                            <a:srgbClr val="000000"/>
                          </a:solidFill>
                          <a:effectLst/>
                          <a:latin typeface="Arial" panose="020B0604020202020204" pitchFamily="34" charset="0"/>
                          <a:ea typeface="Calibri" panose="020F0502020204030204" pitchFamily="34" charset="0"/>
                          <a:cs typeface="Arial" panose="020B0604020202020204" pitchFamily="34" charset="0"/>
                        </a:rPr>
                        <a:t>EJECUTADOS</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solidFill>
                            <a:srgbClr val="000000"/>
                          </a:solidFill>
                          <a:effectLst/>
                          <a:latin typeface="Arial" panose="020B0604020202020204" pitchFamily="34" charset="0"/>
                          <a:ea typeface="Calibri" panose="020F0502020204030204" pitchFamily="34" charset="0"/>
                          <a:cs typeface="Arial" panose="020B0604020202020204" pitchFamily="34" charset="0"/>
                        </a:rPr>
                        <a:t>EN PROCESO</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NO EJECUTADOS</a:t>
                      </a:r>
                      <a:endParaRPr lang="es-CR"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066664217"/>
                  </a:ext>
                </a:extLst>
              </a:tr>
              <a:tr h="417663">
                <a:tc>
                  <a:txBody>
                    <a:bodyPr/>
                    <a:lstStyle/>
                    <a:p>
                      <a:pPr algn="ctr">
                        <a:lnSpc>
                          <a:spcPct val="150000"/>
                        </a:lnSpc>
                        <a:spcAft>
                          <a:spcPts val="800"/>
                        </a:spcAft>
                        <a:buNone/>
                      </a:pPr>
                      <a:r>
                        <a:rPr lang="es-CR" sz="1800" b="1">
                          <a:effectLst/>
                          <a:latin typeface="Times New Roman" panose="02020603050405020304" pitchFamily="18" charset="0"/>
                          <a:ea typeface="Calibri" panose="020F0502020204030204" pitchFamily="34" charset="0"/>
                          <a:cs typeface="Times New Roman" panose="02020603050405020304" pitchFamily="18" charset="0"/>
                        </a:rPr>
                        <a:t>26</a:t>
                      </a:r>
                      <a:endParaRPr lang="es-CR"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b="1">
                          <a:effectLst/>
                          <a:latin typeface="Times New Roman" panose="02020603050405020304" pitchFamily="18" charset="0"/>
                          <a:ea typeface="Calibri" panose="020F0502020204030204" pitchFamily="34" charset="0"/>
                          <a:cs typeface="Times New Roman" panose="02020603050405020304" pitchFamily="18" charset="0"/>
                        </a:rPr>
                        <a:t>18</a:t>
                      </a:r>
                      <a:endParaRPr lang="es-CR"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b="1">
                          <a:effectLst/>
                          <a:latin typeface="Times New Roman" panose="02020603050405020304" pitchFamily="18" charset="0"/>
                          <a:ea typeface="Calibri" panose="020F0502020204030204" pitchFamily="34" charset="0"/>
                          <a:cs typeface="Times New Roman" panose="02020603050405020304" pitchFamily="18" charset="0"/>
                        </a:rPr>
                        <a:t>8</a:t>
                      </a:r>
                      <a:endParaRPr lang="es-CR" sz="18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b="1" dirty="0">
                          <a:effectLst/>
                          <a:latin typeface="Times New Roman" panose="02020603050405020304" pitchFamily="18" charset="0"/>
                          <a:ea typeface="Calibri" panose="020F0502020204030204" pitchFamily="34" charset="0"/>
                          <a:cs typeface="Times New Roman" panose="02020603050405020304" pitchFamily="18" charset="0"/>
                        </a:rPr>
                        <a:t>0</a:t>
                      </a:r>
                      <a:endParaRPr lang="es-CR"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57875451"/>
                  </a:ext>
                </a:extLst>
              </a:tr>
            </a:tbl>
          </a:graphicData>
        </a:graphic>
      </p:graphicFrame>
    </p:spTree>
    <p:extLst>
      <p:ext uri="{BB962C8B-B14F-4D97-AF65-F5344CB8AC3E}">
        <p14:creationId xmlns:p14="http://schemas.microsoft.com/office/powerpoint/2010/main" val="692412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EB9EAF3-BC0F-CF39-BAC5-644B006E1EEB}"/>
              </a:ext>
            </a:extLst>
          </p:cNvPr>
          <p:cNvSpPr>
            <a:spLocks noGrp="1"/>
          </p:cNvSpPr>
          <p:nvPr>
            <p:ph type="title"/>
          </p:nvPr>
        </p:nvSpPr>
        <p:spPr/>
        <p:txBody>
          <a:bodyPr/>
          <a:lstStyle/>
          <a:p>
            <a:r>
              <a:rPr lang="es-ES" dirty="0"/>
              <a:t>Observaciones generales</a:t>
            </a:r>
            <a:endParaRPr lang="es-CR" dirty="0"/>
          </a:p>
        </p:txBody>
      </p:sp>
      <p:sp>
        <p:nvSpPr>
          <p:cNvPr id="3" name="Marcador de contenido 2">
            <a:extLst>
              <a:ext uri="{FF2B5EF4-FFF2-40B4-BE49-F238E27FC236}">
                <a16:creationId xmlns:a16="http://schemas.microsoft.com/office/drawing/2014/main" id="{739E9C5B-4FA5-00D0-E639-65755FFCACF8}"/>
              </a:ext>
            </a:extLst>
          </p:cNvPr>
          <p:cNvSpPr>
            <a:spLocks noGrp="1"/>
          </p:cNvSpPr>
          <p:nvPr>
            <p:ph idx="1"/>
          </p:nvPr>
        </p:nvSpPr>
        <p:spPr/>
        <p:txBody>
          <a:bodyPr>
            <a:noAutofit/>
          </a:bodyPr>
          <a:lstStyle/>
          <a:p>
            <a:pPr algn="just"/>
            <a:r>
              <a:rPr lang="es-CR" sz="2100" dirty="0"/>
              <a:t>Durante setiembre la Junta Regional de Puntarenas desarrolló una intensa labor de planificación y organización de actividades institucionales contempladas en el Plan Anual Operativo 2025. Se avanzó significativamente en la preparación del </a:t>
            </a:r>
            <a:r>
              <a:rPr lang="es-CR" sz="2100" b="1" dirty="0"/>
              <a:t>III Encuentro Cultural y Educativo COLYPRO Puntarenas</a:t>
            </a:r>
            <a:r>
              <a:rPr lang="es-CR" sz="2100" dirty="0"/>
              <a:t>, mediante la aprobación de contrataciones para alimentación, reconocimientos, apoyo audiovisual y divulgación institucional. Asimismo, se aprobaron instrumentos de valoración y selección de colegiados destacados que serán homenajeados en dicha actividad. </a:t>
            </a:r>
          </a:p>
          <a:p>
            <a:pPr algn="just"/>
            <a:r>
              <a:rPr lang="es-CR" sz="2100" dirty="0"/>
              <a:t>De igual manera, la Junta realizó ajustes al PAO para fortalecer las actividades dirigidas a personas jubiladas de las regiones de Puntarenas y Aguirre, modificando nombres de actividades, redistribuyendo recursos, aprobando contrataciones y gestionando estrategias de divulgación para ampliar la participación de la población beneficiaria. También se dio seguimiento a la ejecución presupuestaria, cronogramas institucionales, planificación de convivios de cierre de año y acciones relacionadas con la Escuelita de Fútbol de Puntarenas</a:t>
            </a:r>
          </a:p>
        </p:txBody>
      </p:sp>
    </p:spTree>
    <p:extLst>
      <p:ext uri="{BB962C8B-B14F-4D97-AF65-F5344CB8AC3E}">
        <p14:creationId xmlns:p14="http://schemas.microsoft.com/office/powerpoint/2010/main" val="25149557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A30D7-4E04-FB00-603E-0D660B7391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C879E3-6C93-E0F9-3CC1-77AA0B0C955F}"/>
              </a:ext>
            </a:extLst>
          </p:cNvPr>
          <p:cNvSpPr>
            <a:spLocks noGrp="1"/>
          </p:cNvSpPr>
          <p:nvPr>
            <p:ph type="title"/>
          </p:nvPr>
        </p:nvSpPr>
        <p:spPr/>
        <p:txBody>
          <a:bodyPr/>
          <a:lstStyle/>
          <a:p>
            <a:r>
              <a:rPr lang="es-ES" dirty="0"/>
              <a:t>IV Trimestre 2025</a:t>
            </a:r>
            <a:endParaRPr lang="en-CR" dirty="0"/>
          </a:p>
        </p:txBody>
      </p:sp>
      <p:graphicFrame>
        <p:nvGraphicFramePr>
          <p:cNvPr id="7" name="Marcador de contenido 6">
            <a:extLst>
              <a:ext uri="{FF2B5EF4-FFF2-40B4-BE49-F238E27FC236}">
                <a16:creationId xmlns:a16="http://schemas.microsoft.com/office/drawing/2014/main" id="{695F19B9-694B-A110-1E0B-42A98205CD49}"/>
              </a:ext>
            </a:extLst>
          </p:cNvPr>
          <p:cNvGraphicFramePr>
            <a:graphicFrameLocks noGrp="1"/>
          </p:cNvGraphicFramePr>
          <p:nvPr>
            <p:ph idx="1"/>
            <p:extLst>
              <p:ext uri="{D42A27DB-BD31-4B8C-83A1-F6EECF244321}">
                <p14:modId xmlns:p14="http://schemas.microsoft.com/office/powerpoint/2010/main" val="4147212174"/>
              </p:ext>
            </p:extLst>
          </p:nvPr>
        </p:nvGraphicFramePr>
        <p:xfrm>
          <a:off x="1068375" y="1435529"/>
          <a:ext cx="9424740" cy="3425683"/>
        </p:xfrm>
        <a:graphic>
          <a:graphicData uri="http://schemas.openxmlformats.org/drawingml/2006/table">
            <a:tbl>
              <a:tblPr firstRow="1" firstCol="1" bandRow="1"/>
              <a:tblGrid>
                <a:gridCol w="2387706">
                  <a:extLst>
                    <a:ext uri="{9D8B030D-6E8A-4147-A177-3AD203B41FA5}">
                      <a16:colId xmlns:a16="http://schemas.microsoft.com/office/drawing/2014/main" val="1115858062"/>
                    </a:ext>
                  </a:extLst>
                </a:gridCol>
                <a:gridCol w="1406811">
                  <a:extLst>
                    <a:ext uri="{9D8B030D-6E8A-4147-A177-3AD203B41FA5}">
                      <a16:colId xmlns:a16="http://schemas.microsoft.com/office/drawing/2014/main" val="3405173318"/>
                    </a:ext>
                  </a:extLst>
                </a:gridCol>
                <a:gridCol w="1407804">
                  <a:extLst>
                    <a:ext uri="{9D8B030D-6E8A-4147-A177-3AD203B41FA5}">
                      <a16:colId xmlns:a16="http://schemas.microsoft.com/office/drawing/2014/main" val="278653778"/>
                    </a:ext>
                  </a:extLst>
                </a:gridCol>
                <a:gridCol w="1406811">
                  <a:extLst>
                    <a:ext uri="{9D8B030D-6E8A-4147-A177-3AD203B41FA5}">
                      <a16:colId xmlns:a16="http://schemas.microsoft.com/office/drawing/2014/main" val="3929588598"/>
                    </a:ext>
                  </a:extLst>
                </a:gridCol>
                <a:gridCol w="1407804">
                  <a:extLst>
                    <a:ext uri="{9D8B030D-6E8A-4147-A177-3AD203B41FA5}">
                      <a16:colId xmlns:a16="http://schemas.microsoft.com/office/drawing/2014/main" val="3020257280"/>
                    </a:ext>
                  </a:extLst>
                </a:gridCol>
                <a:gridCol w="1407804">
                  <a:extLst>
                    <a:ext uri="{9D8B030D-6E8A-4147-A177-3AD203B41FA5}">
                      <a16:colId xmlns:a16="http://schemas.microsoft.com/office/drawing/2014/main" val="2679996789"/>
                    </a:ext>
                  </a:extLst>
                </a:gridCol>
              </a:tblGrid>
              <a:tr h="601213">
                <a:tc gridSpan="6">
                  <a:txBody>
                    <a:bodyPr/>
                    <a:lstStyle/>
                    <a:p>
                      <a:pPr algn="ctr">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OCTUBRE 2025</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endParaRPr lang="es-CR"/>
                    </a:p>
                  </a:txBody>
                  <a:tcPr/>
                </a:tc>
                <a:tc hMerge="1">
                  <a:txBody>
                    <a:bodyPr/>
                    <a:lstStyle/>
                    <a:p>
                      <a:endParaRPr lang="es-CR"/>
                    </a:p>
                  </a:txBody>
                  <a:tcPr/>
                </a:tc>
                <a:tc hMerge="1">
                  <a:txBody>
                    <a:bodyPr/>
                    <a:lstStyle/>
                    <a:p>
                      <a:endParaRPr lang="es-CR"/>
                    </a:p>
                  </a:txBody>
                  <a:tcPr/>
                </a:tc>
                <a:tc hMerge="1">
                  <a:txBody>
                    <a:bodyPr/>
                    <a:lstStyle/>
                    <a:p>
                      <a:endParaRPr lang="es-CR"/>
                    </a:p>
                  </a:txBody>
                  <a:tcPr/>
                </a:tc>
                <a:tc hMerge="1">
                  <a:txBody>
                    <a:bodyPr/>
                    <a:lstStyle/>
                    <a:p>
                      <a:endParaRPr lang="es-CR"/>
                    </a:p>
                  </a:txBody>
                  <a:tcPr/>
                </a:tc>
                <a:extLst>
                  <a:ext uri="{0D108BD9-81ED-4DB2-BD59-A6C34878D82A}">
                    <a16:rowId xmlns:a16="http://schemas.microsoft.com/office/drawing/2014/main" val="1690877552"/>
                  </a:ext>
                </a:extLst>
              </a:tr>
              <a:tr h="470745">
                <a:tc>
                  <a:txBody>
                    <a:bodyPr/>
                    <a:lstStyle/>
                    <a:p>
                      <a:pPr algn="l">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Sesiones</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1</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2</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3</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4</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b="1">
                          <a:solidFill>
                            <a:srgbClr val="000000"/>
                          </a:solidFill>
                          <a:effectLst/>
                          <a:latin typeface="Arial" panose="020B0604020202020204" pitchFamily="34" charset="0"/>
                          <a:ea typeface="Calibri" panose="020F0502020204030204" pitchFamily="34" charset="0"/>
                          <a:cs typeface="Arial" panose="020B0604020202020204" pitchFamily="34" charset="0"/>
                        </a:rPr>
                        <a:t>5</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4193523326"/>
                  </a:ext>
                </a:extLst>
              </a:tr>
              <a:tr h="470745">
                <a:tc>
                  <a:txBody>
                    <a:bodyPr/>
                    <a:lstStyle/>
                    <a:p>
                      <a:pPr algn="just">
                        <a:lnSpc>
                          <a:spcPct val="150000"/>
                        </a:lnSpc>
                        <a:spcAft>
                          <a:spcPts val="800"/>
                        </a:spcAft>
                        <a:buNone/>
                      </a:pPr>
                      <a:r>
                        <a:rPr lang="es-CR" sz="1800">
                          <a:solidFill>
                            <a:srgbClr val="000000"/>
                          </a:solidFill>
                          <a:effectLst/>
                          <a:latin typeface="Arial" panose="020B0604020202020204" pitchFamily="34" charset="0"/>
                          <a:ea typeface="Calibri" panose="020F0502020204030204" pitchFamily="34" charset="0"/>
                          <a:cs typeface="Arial" panose="020B0604020202020204" pitchFamily="34" charset="0"/>
                        </a:rPr>
                        <a:t>Fecha de Sesión</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06-10-2025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13-10-2025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20-10-2025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27-10-2025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No aplica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35740647"/>
                  </a:ext>
                </a:extLst>
              </a:tr>
              <a:tr h="470745">
                <a:tc>
                  <a:txBody>
                    <a:bodyPr/>
                    <a:lstStyle/>
                    <a:p>
                      <a:pPr algn="just">
                        <a:lnSpc>
                          <a:spcPct val="150000"/>
                        </a:lnSpc>
                        <a:spcAft>
                          <a:spcPts val="800"/>
                        </a:spcAft>
                        <a:buNone/>
                      </a:pPr>
                      <a:r>
                        <a:rPr lang="es-CR" sz="1800">
                          <a:solidFill>
                            <a:srgbClr val="000000"/>
                          </a:solidFill>
                          <a:effectLst/>
                          <a:latin typeface="Arial" panose="020B0604020202020204" pitchFamily="34" charset="0"/>
                          <a:ea typeface="Calibri" panose="020F0502020204030204" pitchFamily="34" charset="0"/>
                          <a:cs typeface="Arial" panose="020B0604020202020204" pitchFamily="34" charset="0"/>
                        </a:rPr>
                        <a:t>Modalidad de Sesión</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Virtual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Virtual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Virtual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Virtual</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No aplica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60719392"/>
                  </a:ext>
                </a:extLst>
              </a:tr>
              <a:tr h="470745">
                <a:tc>
                  <a:txBody>
                    <a:bodyPr/>
                    <a:lstStyle/>
                    <a:p>
                      <a:pPr algn="just">
                        <a:lnSpc>
                          <a:spcPct val="150000"/>
                        </a:lnSpc>
                        <a:spcAft>
                          <a:spcPts val="800"/>
                        </a:spcAft>
                        <a:buNone/>
                      </a:pPr>
                      <a:r>
                        <a:rPr lang="es-CR" sz="1800">
                          <a:solidFill>
                            <a:srgbClr val="000000"/>
                          </a:solidFill>
                          <a:effectLst/>
                          <a:latin typeface="Arial" panose="020B0604020202020204" pitchFamily="34" charset="0"/>
                          <a:ea typeface="Calibri" panose="020F0502020204030204" pitchFamily="34" charset="0"/>
                          <a:cs typeface="Arial" panose="020B0604020202020204" pitchFamily="34" charset="0"/>
                        </a:rPr>
                        <a:t>Miembros Presentes</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63550340"/>
                  </a:ext>
                </a:extLst>
              </a:tr>
              <a:tr h="470745">
                <a:tc>
                  <a:txBody>
                    <a:bodyPr/>
                    <a:lstStyle/>
                    <a:p>
                      <a:pPr algn="just">
                        <a:lnSpc>
                          <a:spcPct val="150000"/>
                        </a:lnSpc>
                        <a:spcAft>
                          <a:spcPts val="800"/>
                        </a:spcAft>
                        <a:buNone/>
                      </a:pPr>
                      <a:r>
                        <a:rPr lang="es-CR" sz="1800">
                          <a:solidFill>
                            <a:srgbClr val="000000"/>
                          </a:solidFill>
                          <a:effectLst/>
                          <a:latin typeface="Arial" panose="020B0604020202020204" pitchFamily="34" charset="0"/>
                          <a:ea typeface="Calibri" panose="020F0502020204030204" pitchFamily="34" charset="0"/>
                          <a:cs typeface="Arial" panose="020B0604020202020204" pitchFamily="34" charset="0"/>
                        </a:rPr>
                        <a:t>Miembros Ausentes</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61511065"/>
                  </a:ext>
                </a:extLst>
              </a:tr>
              <a:tr h="470745">
                <a:tc>
                  <a:txBody>
                    <a:bodyPr/>
                    <a:lstStyle/>
                    <a:p>
                      <a:pPr algn="just">
                        <a:lnSpc>
                          <a:spcPct val="150000"/>
                        </a:lnSpc>
                        <a:spcAft>
                          <a:spcPts val="800"/>
                        </a:spcAft>
                        <a:buNone/>
                      </a:pPr>
                      <a:r>
                        <a:rPr lang="es-CR" sz="1800">
                          <a:solidFill>
                            <a:srgbClr val="000000"/>
                          </a:solidFill>
                          <a:effectLst/>
                          <a:latin typeface="Arial" panose="020B0604020202020204" pitchFamily="34" charset="0"/>
                          <a:ea typeface="Calibri" panose="020F0502020204030204" pitchFamily="34" charset="0"/>
                          <a:cs typeface="Arial" panose="020B0604020202020204" pitchFamily="34" charset="0"/>
                        </a:rPr>
                        <a:t>Acuerdos Tomados</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11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a:effectLst/>
                          <a:latin typeface="Arial" panose="020B0604020202020204" pitchFamily="34" charset="0"/>
                          <a:ea typeface="Calibri" panose="020F0502020204030204" pitchFamily="34" charset="0"/>
                          <a:cs typeface="Arial" panose="020B0604020202020204" pitchFamily="34" charset="0"/>
                        </a:rPr>
                        <a: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1800" dirty="0">
                          <a:effectLst/>
                          <a:latin typeface="Arial" panose="020B0604020202020204" pitchFamily="34" charset="0"/>
                          <a:ea typeface="Calibri" panose="020F0502020204030204" pitchFamily="34" charset="0"/>
                          <a:cs typeface="Arial" panose="020B0604020202020204" pitchFamily="34"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09935662"/>
                  </a:ext>
                </a:extLst>
              </a:tr>
            </a:tbl>
          </a:graphicData>
        </a:graphic>
      </p:graphicFrame>
      <p:graphicFrame>
        <p:nvGraphicFramePr>
          <p:cNvPr id="8" name="Tabla 7">
            <a:extLst>
              <a:ext uri="{FF2B5EF4-FFF2-40B4-BE49-F238E27FC236}">
                <a16:creationId xmlns:a16="http://schemas.microsoft.com/office/drawing/2014/main" id="{9AB00A6B-C4E4-C6DA-CF61-565A40237739}"/>
              </a:ext>
            </a:extLst>
          </p:cNvPr>
          <p:cNvGraphicFramePr>
            <a:graphicFrameLocks noGrp="1"/>
          </p:cNvGraphicFramePr>
          <p:nvPr>
            <p:extLst>
              <p:ext uri="{D42A27DB-BD31-4B8C-83A1-F6EECF244321}">
                <p14:modId xmlns:p14="http://schemas.microsoft.com/office/powerpoint/2010/main" val="3645563148"/>
              </p:ext>
            </p:extLst>
          </p:nvPr>
        </p:nvGraphicFramePr>
        <p:xfrm>
          <a:off x="1068374" y="5100779"/>
          <a:ext cx="9424740" cy="1254697"/>
        </p:xfrm>
        <a:graphic>
          <a:graphicData uri="http://schemas.openxmlformats.org/drawingml/2006/table">
            <a:tbl>
              <a:tblPr firstRow="1" firstCol="1" bandRow="1"/>
              <a:tblGrid>
                <a:gridCol w="3795510">
                  <a:extLst>
                    <a:ext uri="{9D8B030D-6E8A-4147-A177-3AD203B41FA5}">
                      <a16:colId xmlns:a16="http://schemas.microsoft.com/office/drawing/2014/main" val="1069444808"/>
                    </a:ext>
                  </a:extLst>
                </a:gridCol>
                <a:gridCol w="1876410">
                  <a:extLst>
                    <a:ext uri="{9D8B030D-6E8A-4147-A177-3AD203B41FA5}">
                      <a16:colId xmlns:a16="http://schemas.microsoft.com/office/drawing/2014/main" val="3585172127"/>
                    </a:ext>
                  </a:extLst>
                </a:gridCol>
                <a:gridCol w="1876410">
                  <a:extLst>
                    <a:ext uri="{9D8B030D-6E8A-4147-A177-3AD203B41FA5}">
                      <a16:colId xmlns:a16="http://schemas.microsoft.com/office/drawing/2014/main" val="1115916294"/>
                    </a:ext>
                  </a:extLst>
                </a:gridCol>
                <a:gridCol w="1876410">
                  <a:extLst>
                    <a:ext uri="{9D8B030D-6E8A-4147-A177-3AD203B41FA5}">
                      <a16:colId xmlns:a16="http://schemas.microsoft.com/office/drawing/2014/main" val="1971448808"/>
                    </a:ext>
                  </a:extLst>
                </a:gridCol>
              </a:tblGrid>
              <a:tr h="417663">
                <a:tc>
                  <a:txBody>
                    <a:bodyPr/>
                    <a:lstStyle/>
                    <a:p>
                      <a:pPr algn="l">
                        <a:lnSpc>
                          <a:spcPct val="150000"/>
                        </a:lnSpc>
                        <a:spcAft>
                          <a:spcPts val="800"/>
                        </a:spcAft>
                        <a:buNone/>
                      </a:pPr>
                      <a:r>
                        <a:rPr lang="es-CR" sz="18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TOTAL ACUERDOS TOMADOS</a:t>
                      </a:r>
                      <a:endParaRPr lang="es-CR"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solidFill>
                            <a:srgbClr val="000000"/>
                          </a:solidFill>
                          <a:effectLst/>
                          <a:latin typeface="Arial" panose="020B0604020202020204" pitchFamily="34" charset="0"/>
                          <a:ea typeface="Calibri" panose="020F0502020204030204" pitchFamily="34" charset="0"/>
                          <a:cs typeface="Arial" panose="020B0604020202020204" pitchFamily="34" charset="0"/>
                        </a:rPr>
                        <a:t>EJECUTADOS</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a:solidFill>
                            <a:srgbClr val="000000"/>
                          </a:solidFill>
                          <a:effectLst/>
                          <a:latin typeface="Arial" panose="020B0604020202020204" pitchFamily="34" charset="0"/>
                          <a:ea typeface="Calibri" panose="020F0502020204030204" pitchFamily="34" charset="0"/>
                          <a:cs typeface="Arial" panose="020B0604020202020204" pitchFamily="34" charset="0"/>
                        </a:rPr>
                        <a:t>EN PROCESO</a:t>
                      </a:r>
                      <a:endParaRPr lang="es-C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800"/>
                        </a:spcAft>
                        <a:buNone/>
                      </a:pPr>
                      <a:r>
                        <a:rPr lang="es-CR"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NO EJECUTADOS</a:t>
                      </a:r>
                      <a:endParaRPr lang="es-CR"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066664217"/>
                  </a:ext>
                </a:extLst>
              </a:tr>
              <a:tr h="417663">
                <a:tc>
                  <a:txBody>
                    <a:bodyPr/>
                    <a:lstStyle/>
                    <a:p>
                      <a:pPr algn="ctr">
                        <a:lnSpc>
                          <a:spcPct val="150000"/>
                        </a:lnSpc>
                        <a:spcAft>
                          <a:spcPts val="800"/>
                        </a:spcAft>
                        <a:buNone/>
                      </a:pPr>
                      <a:r>
                        <a:rPr lang="es-CR" sz="2400" b="1">
                          <a:effectLst/>
                          <a:latin typeface="Times New Roman" panose="02020603050405020304" pitchFamily="18" charset="0"/>
                          <a:ea typeface="Calibri" panose="020F0502020204030204" pitchFamily="34" charset="0"/>
                          <a:cs typeface="Times New Roman" panose="02020603050405020304" pitchFamily="18" charset="0"/>
                        </a:rPr>
                        <a:t>25</a:t>
                      </a:r>
                      <a:endParaRPr lang="es-CR" sz="24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2400" b="1">
                          <a:effectLst/>
                          <a:latin typeface="Times New Roman" panose="02020603050405020304" pitchFamily="18" charset="0"/>
                          <a:ea typeface="Calibri" panose="020F0502020204030204" pitchFamily="34" charset="0"/>
                          <a:cs typeface="Times New Roman" panose="02020603050405020304" pitchFamily="18" charset="0"/>
                        </a:rPr>
                        <a:t>16</a:t>
                      </a:r>
                      <a:endParaRPr lang="es-CR" sz="24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2400" b="1">
                          <a:effectLst/>
                          <a:latin typeface="Times New Roman" panose="02020603050405020304" pitchFamily="18" charset="0"/>
                          <a:ea typeface="Calibri" panose="020F0502020204030204" pitchFamily="34" charset="0"/>
                          <a:cs typeface="Times New Roman" panose="02020603050405020304" pitchFamily="18" charset="0"/>
                        </a:rPr>
                        <a:t>9</a:t>
                      </a:r>
                      <a:endParaRPr lang="es-CR" sz="24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800"/>
                        </a:spcAft>
                        <a:buNone/>
                      </a:pPr>
                      <a:r>
                        <a:rPr lang="es-CR" sz="2400" b="1" dirty="0">
                          <a:effectLst/>
                          <a:latin typeface="Times New Roman" panose="02020603050405020304" pitchFamily="18" charset="0"/>
                          <a:ea typeface="Calibri" panose="020F0502020204030204" pitchFamily="34" charset="0"/>
                          <a:cs typeface="Times New Roman" panose="02020603050405020304" pitchFamily="18" charset="0"/>
                        </a:rPr>
                        <a:t>0</a:t>
                      </a:r>
                      <a:endParaRPr lang="es-CR" sz="24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57875451"/>
                  </a:ext>
                </a:extLst>
              </a:tr>
            </a:tbl>
          </a:graphicData>
        </a:graphic>
      </p:graphicFrame>
    </p:spTree>
    <p:extLst>
      <p:ext uri="{BB962C8B-B14F-4D97-AF65-F5344CB8AC3E}">
        <p14:creationId xmlns:p14="http://schemas.microsoft.com/office/powerpoint/2010/main" val="7708146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FDE9942-CF74-314B-1241-D6224C0B92E1}"/>
              </a:ext>
            </a:extLst>
          </p:cNvPr>
          <p:cNvSpPr>
            <a:spLocks noGrp="1"/>
          </p:cNvSpPr>
          <p:nvPr>
            <p:ph type="title"/>
          </p:nvPr>
        </p:nvSpPr>
        <p:spPr/>
        <p:txBody>
          <a:bodyPr/>
          <a:lstStyle/>
          <a:p>
            <a:r>
              <a:rPr lang="es-ES" dirty="0"/>
              <a:t>Observaciones generales</a:t>
            </a:r>
            <a:endParaRPr lang="es-CR" dirty="0"/>
          </a:p>
        </p:txBody>
      </p:sp>
      <p:sp>
        <p:nvSpPr>
          <p:cNvPr id="3" name="Marcador de contenido 2">
            <a:extLst>
              <a:ext uri="{FF2B5EF4-FFF2-40B4-BE49-F238E27FC236}">
                <a16:creationId xmlns:a16="http://schemas.microsoft.com/office/drawing/2014/main" id="{B989C3E2-100E-FB99-9AF9-FC4BFDAC99ED}"/>
              </a:ext>
            </a:extLst>
          </p:cNvPr>
          <p:cNvSpPr>
            <a:spLocks noGrp="1"/>
          </p:cNvSpPr>
          <p:nvPr>
            <p:ph idx="1"/>
          </p:nvPr>
        </p:nvSpPr>
        <p:spPr/>
        <p:txBody>
          <a:bodyPr>
            <a:normAutofit/>
          </a:bodyPr>
          <a:lstStyle/>
          <a:p>
            <a:pPr algn="just"/>
            <a:r>
              <a:rPr lang="es-CR" sz="2100" dirty="0"/>
              <a:t>Durante el mes de octubre la Junta Regional de Puntarenas concentró su gestión en la organización y ejecución de actividades contempladas en el Plan Anual Operativo 2025 para el cierre del año. Se avanzó en la planificación logística y administrativa del III Encuentro Cultural y Educativo COLYPRO Puntarenas, incluyendo la selección de personas homenajeadas, reconocimientos, materiales impresos y coordinación institucional. Asimismo, se aprobaron múltiples modificaciones y contrataciones asociadas a las actividades dirigidas a personas jubiladas de las regiones de Puntarenas, Península y Aguirre, con el objetivo de ampliar la participación y fortalecer los espacios de convivencia y recreación. También se gestionaron acuerdos relacionados con viáticos, kilometraje, divulgación institucional, capacitaciones regionales y la organización del Convivio Navideño 2025, actividad que representó uno de los principales esfuerzos de planificación para el cierre del periodo. La Fiscalía Regional participó activamente en las sesiones ordinarias, brindando observaciones relacionadas con la elaboración de informes, revisión de actas y seguimiento general a la gestión regional.</a:t>
            </a:r>
          </a:p>
        </p:txBody>
      </p:sp>
    </p:spTree>
    <p:extLst>
      <p:ext uri="{BB962C8B-B14F-4D97-AF65-F5344CB8AC3E}">
        <p14:creationId xmlns:p14="http://schemas.microsoft.com/office/powerpoint/2010/main" val="11984236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121</TotalTime>
  <Words>2070</Words>
  <Application>Microsoft Office PowerPoint</Application>
  <PresentationFormat>Panorámica</PresentationFormat>
  <Paragraphs>581</Paragraphs>
  <Slides>26</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26</vt:i4>
      </vt:variant>
    </vt:vector>
  </HeadingPairs>
  <TitlesOfParts>
    <vt:vector size="30" baseType="lpstr">
      <vt:lpstr>Arial</vt:lpstr>
      <vt:lpstr>Century Gothic</vt:lpstr>
      <vt:lpstr>Times New Roman</vt:lpstr>
      <vt:lpstr>Office Theme</vt:lpstr>
      <vt:lpstr>Informe Fiscal Regional Puntarenas  Alexander López Campos</vt:lpstr>
      <vt:lpstr>III Trimestre 2025</vt:lpstr>
      <vt:lpstr>Observaciones generales</vt:lpstr>
      <vt:lpstr>III Trimestre 2025</vt:lpstr>
      <vt:lpstr>Observaciones generales</vt:lpstr>
      <vt:lpstr>III Trimestre 2025</vt:lpstr>
      <vt:lpstr>Observaciones generales</vt:lpstr>
      <vt:lpstr>IV Trimestre 2025</vt:lpstr>
      <vt:lpstr>Observaciones generales</vt:lpstr>
      <vt:lpstr>IV Trimestre 2025</vt:lpstr>
      <vt:lpstr>Observaciones generales</vt:lpstr>
      <vt:lpstr>IV Trimestre 2025</vt:lpstr>
      <vt:lpstr>Observaciones generales</vt:lpstr>
      <vt:lpstr>I Trimestre 2026</vt:lpstr>
      <vt:lpstr>Observaciones generales</vt:lpstr>
      <vt:lpstr>I Trimestre 2026</vt:lpstr>
      <vt:lpstr>Observaciones generales</vt:lpstr>
      <vt:lpstr>I Trimestre 2026</vt:lpstr>
      <vt:lpstr>Observaciones generales</vt:lpstr>
      <vt:lpstr>II Trimestre 2026</vt:lpstr>
      <vt:lpstr>Observaciones generales</vt:lpstr>
      <vt:lpstr>II Trimestre 2026</vt:lpstr>
      <vt:lpstr>Observaciones generales</vt:lpstr>
      <vt:lpstr>II Trimestre 2026</vt:lpstr>
      <vt:lpstr>Observaciones generales</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Alexander Lopez Campos</cp:lastModifiedBy>
  <cp:revision>45</cp:revision>
  <dcterms:created xsi:type="dcterms:W3CDTF">2025-09-29T21:43:53Z</dcterms:created>
  <dcterms:modified xsi:type="dcterms:W3CDTF">2026-08-08T02:41:05Z</dcterms:modified>
</cp:coreProperties>
</file>