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69" r:id="rId4"/>
    <p:sldId id="270" r:id="rId5"/>
    <p:sldId id="271" r:id="rId6"/>
    <p:sldId id="273" r:id="rId7"/>
    <p:sldId id="275" r:id="rId8"/>
    <p:sldId id="276" r:id="rId9"/>
    <p:sldId id="259" r:id="rId10"/>
    <p:sldId id="277" r:id="rId11"/>
    <p:sldId id="279" r:id="rId12"/>
    <p:sldId id="303" r:id="rId13"/>
    <p:sldId id="280" r:id="rId14"/>
    <p:sldId id="283" r:id="rId15"/>
    <p:sldId id="281" r:id="rId16"/>
    <p:sldId id="282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6" r:id="rId25"/>
    <p:sldId id="292" r:id="rId26"/>
    <p:sldId id="293" r:id="rId27"/>
    <p:sldId id="304" r:id="rId28"/>
    <p:sldId id="305" r:id="rId29"/>
    <p:sldId id="294" r:id="rId30"/>
    <p:sldId id="295" r:id="rId31"/>
    <p:sldId id="260" r:id="rId32"/>
    <p:sldId id="261" r:id="rId33"/>
    <p:sldId id="297" r:id="rId34"/>
    <p:sldId id="298" r:id="rId35"/>
    <p:sldId id="302" r:id="rId36"/>
    <p:sldId id="300" r:id="rId37"/>
    <p:sldId id="263" r:id="rId38"/>
    <p:sldId id="299" r:id="rId39"/>
    <p:sldId id="264" r:id="rId40"/>
    <p:sldId id="265" r:id="rId41"/>
    <p:sldId id="26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420"/>
    <a:srgbClr val="004C94"/>
    <a:srgbClr val="727B7B"/>
    <a:srgbClr val="4BA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6"/>
    <p:restoredTop sz="86994" autoAdjust="0"/>
  </p:normalViewPr>
  <p:slideViewPr>
    <p:cSldViewPr snapToGrid="0" snapToObjects="1" showGuides="1">
      <p:cViewPr varScale="1">
        <p:scale>
          <a:sx n="59" d="100"/>
          <a:sy n="59" d="100"/>
        </p:scale>
        <p:origin x="948" y="2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FFB81-DFA5-46D1-B417-C52AD57314B6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A583C-506D-437B-A472-2F47CB48D4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6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A583C-506D-437B-A472-2F47CB48D43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62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7615DA-EE9F-AE49-BE8F-AA9A03F4D4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2830254"/>
            <a:ext cx="9144000" cy="2387600"/>
          </a:xfrm>
        </p:spPr>
        <p:txBody>
          <a:bodyPr anchor="ctr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5730949"/>
            <a:ext cx="9144000" cy="742082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12344399" y="749300"/>
            <a:ext cx="4224339" cy="5740400"/>
          </a:xfrm>
          <a:custGeom>
            <a:avLst/>
            <a:gdLst>
              <a:gd name="connsiteX0" fmla="*/ 1665491 w 4224339"/>
              <a:gd name="connsiteY0" fmla="*/ 0 h 5740400"/>
              <a:gd name="connsiteX1" fmla="*/ 4224339 w 4224339"/>
              <a:gd name="connsiteY1" fmla="*/ 0 h 5740400"/>
              <a:gd name="connsiteX2" fmla="*/ 4224339 w 4224339"/>
              <a:gd name="connsiteY2" fmla="*/ 5740400 h 5740400"/>
              <a:gd name="connsiteX3" fmla="*/ 1665488 w 4224339"/>
              <a:gd name="connsiteY3" fmla="*/ 5740400 h 5740400"/>
              <a:gd name="connsiteX4" fmla="*/ 1459554 w 4224339"/>
              <a:gd name="connsiteY4" fmla="*/ 5615292 h 5740400"/>
              <a:gd name="connsiteX5" fmla="*/ 0 w 4224339"/>
              <a:gd name="connsiteY5" fmla="*/ 2870201 h 5740400"/>
              <a:gd name="connsiteX6" fmla="*/ 1459554 w 4224339"/>
              <a:gd name="connsiteY6" fmla="*/ 12511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24339" h="5740400">
                <a:moveTo>
                  <a:pt x="1665491" y="0"/>
                </a:moveTo>
                <a:lnTo>
                  <a:pt x="4224339" y="0"/>
                </a:lnTo>
                <a:lnTo>
                  <a:pt x="4224339" y="5740400"/>
                </a:lnTo>
                <a:lnTo>
                  <a:pt x="1665488" y="5740400"/>
                </a:lnTo>
                <a:lnTo>
                  <a:pt x="1459554" y="5615292"/>
                </a:lnTo>
                <a:cubicBezTo>
                  <a:pt x="578964" y="5020377"/>
                  <a:pt x="0" y="4012901"/>
                  <a:pt x="0" y="2870201"/>
                </a:cubicBezTo>
                <a:cubicBezTo>
                  <a:pt x="0" y="1727501"/>
                  <a:pt x="578964" y="720025"/>
                  <a:pt x="1459554" y="125110"/>
                </a:cubicBezTo>
                <a:close/>
              </a:path>
            </a:pathLst>
          </a:custGeom>
          <a:solidFill>
            <a:srgbClr val="727B7B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D6C4E0-2BDB-5340-A062-6CE8E86BD0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22693" y="384969"/>
            <a:ext cx="2453370" cy="198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1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D5007E-7C25-204D-A6BF-50A7D9C176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D1D43A-9C13-A645-A2F2-521717C7C4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1852"/>
          <a:stretch/>
        </p:blipFill>
        <p:spPr>
          <a:xfrm>
            <a:off x="0" y="3556000"/>
            <a:ext cx="12192000" cy="330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64058A-F2D3-544C-891C-042332CBAD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8BCD87-2BB1-4E48-B9D7-BE5D801D8DD0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0DF15E0-5BC2-4E4C-8DBA-F2EFD5E55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4068762"/>
            <a:ext cx="3239999" cy="2420938"/>
          </a:xfrm>
        </p:spPr>
        <p:txBody>
          <a:bodyPr anchor="t"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chemeClr val="bg1"/>
                </a:solidFill>
              </a:defRPr>
            </a:lvl2pPr>
            <a:lvl3pPr algn="ctr">
              <a:buNone/>
              <a:defRPr>
                <a:solidFill>
                  <a:schemeClr val="bg1"/>
                </a:solidFill>
              </a:defRPr>
            </a:lvl3pPr>
            <a:lvl4pPr algn="ctr">
              <a:buNone/>
              <a:defRPr>
                <a:solidFill>
                  <a:schemeClr val="bg1"/>
                </a:solidFill>
              </a:defRPr>
            </a:lvl4pPr>
            <a:lvl5pPr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F3DE329-877B-464C-A2CA-3A68FDD366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5937" y="1628775"/>
            <a:ext cx="3240000" cy="2308225"/>
          </a:xfr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R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60B2128-4A76-5D42-A9CA-4CA53C7F61D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476000" y="1628775"/>
            <a:ext cx="3240000" cy="2308225"/>
          </a:xfr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DA3D99B3-A00E-DC44-9BBE-66A1599338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36063" y="1628775"/>
            <a:ext cx="3240000" cy="2308225"/>
          </a:xfr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R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D90E241-718D-7B4F-95F3-45EF1551CF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76001" y="4068762"/>
            <a:ext cx="3239999" cy="2420938"/>
          </a:xfrm>
        </p:spPr>
        <p:txBody>
          <a:bodyPr anchor="t"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chemeClr val="bg1"/>
                </a:solidFill>
              </a:defRPr>
            </a:lvl2pPr>
            <a:lvl3pPr algn="ctr">
              <a:buNone/>
              <a:defRPr>
                <a:solidFill>
                  <a:schemeClr val="bg1"/>
                </a:solidFill>
              </a:defRPr>
            </a:lvl3pPr>
            <a:lvl4pPr algn="ctr">
              <a:buNone/>
              <a:defRPr>
                <a:solidFill>
                  <a:schemeClr val="bg1"/>
                </a:solidFill>
              </a:defRPr>
            </a:lvl4pPr>
            <a:lvl5pPr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D1FC3AD-DABD-CD4A-8DB6-38D0ACF1B9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6064" y="4068762"/>
            <a:ext cx="3239999" cy="2420938"/>
          </a:xfrm>
        </p:spPr>
        <p:txBody>
          <a:bodyPr anchor="t"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chemeClr val="bg1"/>
                </a:solidFill>
              </a:defRPr>
            </a:lvl2pPr>
            <a:lvl3pPr algn="ctr">
              <a:buNone/>
              <a:defRPr>
                <a:solidFill>
                  <a:schemeClr val="bg1"/>
                </a:solidFill>
              </a:defRPr>
            </a:lvl3pPr>
            <a:lvl4pPr algn="ctr">
              <a:buNone/>
              <a:defRPr>
                <a:solidFill>
                  <a:schemeClr val="bg1"/>
                </a:solidFill>
              </a:defRPr>
            </a:lvl4pPr>
            <a:lvl5pPr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83756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891474-F266-7E41-A874-6FD6DB692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4E732D-C81A-264F-96B6-55F4140ABB3D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2C43C5-7061-EF4C-9DE9-4878DF5044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3085" y="2552700"/>
            <a:ext cx="250583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1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8D1D05-0E8B-8342-BA86-03EF24E61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048300-35C2-5540-96FE-E282604F8E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B3ABC2-AECB-654A-B99E-8FED5352F452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628776"/>
            <a:ext cx="11160125" cy="4860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5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2615A9-1723-7242-85C0-25FF53F5A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328862"/>
            <a:ext cx="11160125" cy="223361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181600"/>
            <a:ext cx="10515600" cy="127873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DDDBD2-B981-9248-ABB7-79549273C2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85189" y="397669"/>
            <a:ext cx="1821621" cy="147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2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82DE93-9208-B140-9592-728241234B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EFF57C-1E7F-E548-BD02-B829EAFE32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76076F-3DF2-BF43-90A7-61F130050257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938" y="1628774"/>
            <a:ext cx="5400672" cy="4860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388" y="1628775"/>
            <a:ext cx="5400672" cy="4860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464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5C58B6E-A790-D94F-B7A7-67D13C419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213C51-9E59-664F-8492-C8AA02C9DF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D2A82A-1A90-5D4D-AE42-8B617CAE0921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9AE29-EEA9-6242-8FC5-08A88580365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DFC556-FB85-434B-A2F7-2F6D2EF745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0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87C7D1-5BC0-0544-BD61-D10B9DFF0A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C51003-7632-E249-9879-590D689D51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C24113-0FDF-B74E-A814-AB881F5DD788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226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0252DEA-2A47-2A4C-AB2B-43D113BDB1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9B4296-0B7B-5246-A0F8-1F3C85555BBB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945AD5DC-2AB4-F94A-B14F-DCA602B4E3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92248" y="0"/>
            <a:ext cx="4799752" cy="6522322"/>
          </a:xfrm>
          <a:custGeom>
            <a:avLst/>
            <a:gdLst>
              <a:gd name="connsiteX0" fmla="*/ 1665491 w 4224339"/>
              <a:gd name="connsiteY0" fmla="*/ 0 h 5740400"/>
              <a:gd name="connsiteX1" fmla="*/ 4224339 w 4224339"/>
              <a:gd name="connsiteY1" fmla="*/ 0 h 5740400"/>
              <a:gd name="connsiteX2" fmla="*/ 4224339 w 4224339"/>
              <a:gd name="connsiteY2" fmla="*/ 5740400 h 5740400"/>
              <a:gd name="connsiteX3" fmla="*/ 1665488 w 4224339"/>
              <a:gd name="connsiteY3" fmla="*/ 5740400 h 5740400"/>
              <a:gd name="connsiteX4" fmla="*/ 1459554 w 4224339"/>
              <a:gd name="connsiteY4" fmla="*/ 5615292 h 5740400"/>
              <a:gd name="connsiteX5" fmla="*/ 0 w 4224339"/>
              <a:gd name="connsiteY5" fmla="*/ 2870201 h 5740400"/>
              <a:gd name="connsiteX6" fmla="*/ 1459554 w 4224339"/>
              <a:gd name="connsiteY6" fmla="*/ 12511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24339" h="5740400">
                <a:moveTo>
                  <a:pt x="1665491" y="0"/>
                </a:moveTo>
                <a:lnTo>
                  <a:pt x="4224339" y="0"/>
                </a:lnTo>
                <a:lnTo>
                  <a:pt x="4224339" y="5740400"/>
                </a:lnTo>
                <a:lnTo>
                  <a:pt x="1665488" y="5740400"/>
                </a:lnTo>
                <a:lnTo>
                  <a:pt x="1459554" y="5615292"/>
                </a:lnTo>
                <a:cubicBezTo>
                  <a:pt x="578964" y="5020377"/>
                  <a:pt x="0" y="4012901"/>
                  <a:pt x="0" y="2870201"/>
                </a:cubicBezTo>
                <a:cubicBezTo>
                  <a:pt x="0" y="1727501"/>
                  <a:pt x="578964" y="720025"/>
                  <a:pt x="1459554" y="125110"/>
                </a:cubicBezTo>
                <a:close/>
              </a:path>
            </a:pathLst>
          </a:custGeom>
          <a:noFill/>
          <a:ln w="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48C3EA4-4C46-2C47-9E92-6184594402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9" y="3073400"/>
            <a:ext cx="5668961" cy="34163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R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BDFEF617-BC18-1844-870F-44B5EBC4A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728662"/>
            <a:ext cx="5400675" cy="2090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3315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CB01500-DEBD-4649-AA62-F4FDC6C5B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61BDB1-0CE2-DE43-9DCD-4672D706A9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B9AD56-3A37-844F-A405-EE5FCD4A5B1D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72866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462" y="1628775"/>
            <a:ext cx="7054537" cy="4619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8" y="2692400"/>
            <a:ext cx="3932237" cy="37972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84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DC7B354-5530-9640-833A-32E6FD2620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77CF20-A96B-3C40-9ADF-ACE85A95DA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8DA2F9-7382-E449-BBD1-A41E551DAE32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2" y="736415"/>
            <a:ext cx="8923338" cy="531998"/>
          </a:xfrm>
        </p:spPr>
        <p:txBody>
          <a:bodyPr anchor="b"/>
          <a:lstStyle>
            <a:lvl1pPr>
              <a:defRPr sz="3200">
                <a:solidFill>
                  <a:srgbClr val="C6D42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5939" y="1628775"/>
            <a:ext cx="11160124" cy="4860925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61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5938" y="728663"/>
            <a:ext cx="8041654" cy="53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7" y="1635538"/>
            <a:ext cx="11160125" cy="4854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56272" y="-923026"/>
            <a:ext cx="569343" cy="569343"/>
          </a:xfrm>
          <a:prstGeom prst="rect">
            <a:avLst/>
          </a:prstGeom>
          <a:solidFill>
            <a:srgbClr val="4B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493034" y="-923026"/>
            <a:ext cx="569343" cy="569343"/>
          </a:xfrm>
          <a:prstGeom prst="rect">
            <a:avLst/>
          </a:prstGeom>
          <a:solidFill>
            <a:srgbClr val="C6D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433313" y="-923026"/>
            <a:ext cx="569343" cy="569343"/>
          </a:xfrm>
          <a:prstGeom prst="rect">
            <a:avLst/>
          </a:prstGeom>
          <a:solidFill>
            <a:srgbClr val="727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4261449" y="-923026"/>
            <a:ext cx="569343" cy="569343"/>
          </a:xfrm>
          <a:prstGeom prst="rect">
            <a:avLst/>
          </a:prstGeom>
          <a:solidFill>
            <a:srgbClr val="004C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6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4C94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  <p15:guide id="5" pos="325" userDrawn="1">
          <p15:clr>
            <a:srgbClr val="F26B43"/>
          </p15:clr>
        </p15:guide>
        <p15:guide id="6" pos="7355" userDrawn="1">
          <p15:clr>
            <a:srgbClr val="F26B43"/>
          </p15:clr>
        </p15:guide>
        <p15:guide id="7" pos="3727" userDrawn="1">
          <p15:clr>
            <a:srgbClr val="F26B43"/>
          </p15:clr>
        </p15:guide>
        <p15:guide id="8" pos="3953" userDrawn="1">
          <p15:clr>
            <a:srgbClr val="F26B43"/>
          </p15:clr>
        </p15:guide>
        <p15:guide id="9" orient="horz" pos="799" userDrawn="1">
          <p15:clr>
            <a:srgbClr val="F26B43"/>
          </p15:clr>
        </p15:guide>
        <p15:guide id="10" orient="horz" pos="10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328782E-8FCE-6244-9AB5-4C7B651F4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607" y="1960243"/>
            <a:ext cx="999385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INFORME DE PRESIDENCIA A.I.</a:t>
            </a:r>
            <a:br>
              <a:rPr lang="es-ES" dirty="0" smtClean="0"/>
            </a:br>
            <a:r>
              <a:rPr lang="es-ES" dirty="0" smtClean="0"/>
              <a:t>2025-2026</a:t>
            </a:r>
            <a:endParaRPr lang="en-CR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6A2BC9A-D20F-264B-9832-F4C9946A2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804" y="4953740"/>
            <a:ext cx="9065134" cy="1519291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 err="1" smtClean="0"/>
              <a:t>MSc</a:t>
            </a:r>
            <a:r>
              <a:rPr lang="es-ES" sz="2400" b="1" dirty="0" smtClean="0"/>
              <a:t>. Soledad Ma. Valverde Quirós</a:t>
            </a:r>
          </a:p>
          <a:p>
            <a:pPr algn="ctr"/>
            <a:r>
              <a:rPr lang="es-ES" sz="2400" b="1" dirty="0" smtClean="0"/>
              <a:t>PRESIDENTA A.I.</a:t>
            </a:r>
          </a:p>
          <a:p>
            <a:pPr algn="ctr"/>
            <a:endParaRPr lang="es-ES" sz="2400" b="1" dirty="0"/>
          </a:p>
          <a:p>
            <a:pPr algn="ctr"/>
            <a:r>
              <a:rPr lang="es-ES" sz="2400" b="1" dirty="0" smtClean="0"/>
              <a:t>JUNTA REGIONAL DE PUNTARENAS</a:t>
            </a:r>
            <a:endParaRPr lang="en-CR" sz="2400" b="1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E73AF0D-DEAA-064E-83A7-90EE6C1D04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94226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ARREGLO EN EL CENTRO DE RECREO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ARREGLO DE LA PUERTA PRINCIPAL DEL SALÓN</a:t>
            </a:r>
          </a:p>
          <a:p>
            <a:r>
              <a:rPr lang="es-ES" b="1" dirty="0" smtClean="0"/>
              <a:t>ARREGLO DE LOS DOS AIRES ACONDICIONADOS</a:t>
            </a:r>
          </a:p>
          <a:p>
            <a:r>
              <a:rPr lang="es-ES" b="1" dirty="0" smtClean="0"/>
              <a:t>FECHA ESTIMADA:  AGOSTO-SETIEMBRE DEL 2025</a:t>
            </a:r>
          </a:p>
          <a:p>
            <a:r>
              <a:rPr lang="es-ES" b="1" dirty="0" smtClean="0"/>
              <a:t>ARREGLO DE MÁQUINA SOPOLADORA DE HOJAS</a:t>
            </a:r>
            <a:endParaRPr lang="en-U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F23374-6FD9-4545-9A07-6CF3C93A8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936" b="37589"/>
          <a:stretch/>
        </p:blipFill>
        <p:spPr>
          <a:xfrm>
            <a:off x="6612467" y="2531534"/>
            <a:ext cx="5290533" cy="326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8800" y="961761"/>
            <a:ext cx="7998792" cy="539750"/>
          </a:xfrm>
        </p:spPr>
        <p:txBody>
          <a:bodyPr/>
          <a:lstStyle/>
          <a:p>
            <a:r>
              <a:rPr lang="es-ES" dirty="0" smtClean="0"/>
              <a:t>GESTIÓN ANTE DEPTO. INFRAESTRUCTURA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8800" y="4408034"/>
            <a:ext cx="11227328" cy="1981879"/>
          </a:xfrm>
        </p:spPr>
        <p:txBody>
          <a:bodyPr>
            <a:normAutofit/>
          </a:bodyPr>
          <a:lstStyle/>
          <a:p>
            <a:r>
              <a:rPr lang="es-ES" b="1" dirty="0" smtClean="0"/>
              <a:t>DIRIGIDO A:  TODOS LOS COLEGIADOS Y FAMILIARES CON CARNÉ</a:t>
            </a:r>
          </a:p>
          <a:p>
            <a:r>
              <a:rPr lang="es-ES" b="1" dirty="0" smtClean="0"/>
              <a:t>LUGAR:  COMEDOR DE LA UTN EN EL ROBLE DE PUNTARENAS</a:t>
            </a:r>
          </a:p>
          <a:p>
            <a:r>
              <a:rPr lang="es-ES" b="1" dirty="0" smtClean="0"/>
              <a:t>SEGUNDO SEMESTRE DEL AÑO 2025</a:t>
            </a:r>
          </a:p>
          <a:p>
            <a:r>
              <a:rPr lang="es-ES" b="1" dirty="0" smtClean="0"/>
              <a:t>NO HAY EVIDENCIA</a:t>
            </a:r>
          </a:p>
          <a:p>
            <a:r>
              <a:rPr lang="es-ES" b="1" dirty="0" smtClean="0"/>
              <a:t>PARA ESTE AÑO NO SE HA ABIERTO.</a:t>
            </a:r>
            <a:endParaRPr lang="en-US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6533" y="3450771"/>
            <a:ext cx="8637210" cy="757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04C94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s-ES" dirty="0" smtClean="0"/>
              <a:t>CLASES DE ZUMBA PARA EL COLEGIADO EN GENERAL</a:t>
            </a:r>
            <a:endParaRPr lang="en-US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372535" y="2035176"/>
            <a:ext cx="11227328" cy="1216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 smtClean="0"/>
              <a:t>SE SOLICITÓ CONSIDERARAN:</a:t>
            </a:r>
          </a:p>
          <a:p>
            <a:r>
              <a:rPr lang="es-ES" b="1" dirty="0" smtClean="0"/>
              <a:t>HABILITAR MÁS ESPACIOS PARA ESTACIONAR VEHÍCULOS.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650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DEL PADRE Y DE LA MADRE 2025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0615" y="1298815"/>
            <a:ext cx="11160125" cy="4860924"/>
          </a:xfrm>
        </p:spPr>
        <p:txBody>
          <a:bodyPr/>
          <a:lstStyle/>
          <a:p>
            <a:r>
              <a:rPr lang="es-ES" b="1" dirty="0" smtClean="0"/>
              <a:t>ACTIVIDAD REALIZADA EN LA FINCA DE RECREO</a:t>
            </a:r>
          </a:p>
          <a:p>
            <a:r>
              <a:rPr lang="es-ES" b="1" dirty="0" smtClean="0"/>
              <a:t>FECHA:  30 DE AGOSTO DEL 2025</a:t>
            </a:r>
          </a:p>
          <a:p>
            <a:r>
              <a:rPr lang="es-ES" b="1" dirty="0" smtClean="0"/>
              <a:t>HORARIO:  DE 10:00 DE LA MAÑANA A 2:00 DE LA TARDE</a:t>
            </a:r>
          </a:p>
          <a:p>
            <a:r>
              <a:rPr lang="es-ES" b="1" dirty="0" smtClean="0"/>
              <a:t>PARA:  150 COLEGIADOS</a:t>
            </a:r>
          </a:p>
          <a:p>
            <a:r>
              <a:rPr lang="es-ES" b="1" dirty="0" smtClean="0"/>
              <a:t>PARTICIPACIÓN 120 COLEGIADOS APROXIMADAMENTE.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4220" y="1585777"/>
            <a:ext cx="1990601" cy="10423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602" y="3329522"/>
            <a:ext cx="3793579" cy="284518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818" y="3336869"/>
            <a:ext cx="3783782" cy="283783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092" y="3318066"/>
            <a:ext cx="2142479" cy="28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ASAMBLEA GENERAL ORDINARIA COLYPRO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29 DE NOVIEMBRE DEL 2025 EN EL PALACIO DE LOS DEPORTES</a:t>
            </a:r>
          </a:p>
          <a:p>
            <a:r>
              <a:rPr lang="es-ES" b="1" dirty="0" smtClean="0"/>
              <a:t>A PARTIR DE LAS 08:00 DE LA MAÑANA</a:t>
            </a:r>
          </a:p>
          <a:p>
            <a:r>
              <a:rPr lang="es-ES" b="1" dirty="0" smtClean="0"/>
              <a:t>NO BUSES Y ENTREGA DE PARAGUAS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31" y="3206221"/>
            <a:ext cx="4473837" cy="239024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8136" y="353362"/>
            <a:ext cx="1913120" cy="25508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5584" y="3143177"/>
            <a:ext cx="5615380" cy="25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DEL NIÑO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937" y="1443719"/>
            <a:ext cx="11160125" cy="4860924"/>
          </a:xfrm>
        </p:spPr>
        <p:txBody>
          <a:bodyPr/>
          <a:lstStyle/>
          <a:p>
            <a:r>
              <a:rPr lang="es-ES" b="1" dirty="0" smtClean="0"/>
              <a:t>POR PARTE DE COLYPRO CENTRAL</a:t>
            </a:r>
          </a:p>
          <a:p>
            <a:r>
              <a:rPr lang="es-ES" b="1" dirty="0" smtClean="0"/>
              <a:t>LUGAR:  FINCA DE RECREO</a:t>
            </a:r>
          </a:p>
          <a:p>
            <a:endParaRPr lang="es-ES" b="1" dirty="0"/>
          </a:p>
          <a:p>
            <a:r>
              <a:rPr lang="es-ES" b="1" dirty="0" smtClean="0"/>
              <a:t>NUESTRO </a:t>
            </a:r>
            <a:r>
              <a:rPr lang="es-ES" b="1" dirty="0" smtClean="0"/>
              <a:t>GESTOR, </a:t>
            </a:r>
            <a:r>
              <a:rPr lang="es-ES" b="1" dirty="0" smtClean="0"/>
              <a:t>KEVIN </a:t>
            </a:r>
            <a:r>
              <a:rPr lang="es-ES" b="1" dirty="0" smtClean="0"/>
              <a:t>ALVARADO, YA </a:t>
            </a:r>
            <a:r>
              <a:rPr lang="es-ES" b="1" dirty="0" smtClean="0"/>
              <a:t>NO SE ENCUENTRA CON </a:t>
            </a:r>
            <a:endParaRPr lang="es-ES" b="1" dirty="0" smtClean="0"/>
          </a:p>
          <a:p>
            <a:pPr marL="0" indent="0">
              <a:buNone/>
            </a:pPr>
            <a:r>
              <a:rPr lang="es-ES" b="1" dirty="0" smtClean="0"/>
              <a:t>NOSOTROS</a:t>
            </a:r>
            <a:r>
              <a:rPr lang="es-ES" b="1" dirty="0" smtClean="0"/>
              <a:t>.  </a:t>
            </a:r>
            <a:r>
              <a:rPr lang="es-ES" b="1" dirty="0" smtClean="0"/>
              <a:t>FUE </a:t>
            </a:r>
            <a:r>
              <a:rPr lang="es-ES" b="1" dirty="0" smtClean="0"/>
              <a:t>TRASLADADO A LA SEDE CENTRA DE COLYPROL EN </a:t>
            </a:r>
            <a:endParaRPr lang="es-ES" b="1" dirty="0" smtClean="0"/>
          </a:p>
          <a:p>
            <a:pPr marL="0" indent="0">
              <a:buNone/>
            </a:pPr>
            <a:r>
              <a:rPr lang="es-ES" b="1" dirty="0" smtClean="0"/>
              <a:t>DESAMPARADOS </a:t>
            </a:r>
            <a:r>
              <a:rPr lang="es-ES" b="1" dirty="0" smtClean="0"/>
              <a:t>DE ALAJUELA.</a:t>
            </a:r>
          </a:p>
          <a:p>
            <a:pPr marL="0" indent="0">
              <a:buNone/>
            </a:pPr>
            <a:r>
              <a:rPr lang="es-ES" b="1" dirty="0" smtClean="0"/>
              <a:t>AGRADECEMOS TODA SU COLABORACIÓN, SOBRE TODO, CON LOS</a:t>
            </a:r>
          </a:p>
          <a:p>
            <a:pPr marL="0" indent="0">
              <a:buNone/>
            </a:pPr>
            <a:r>
              <a:rPr lang="es-ES" b="1" dirty="0" smtClean="0"/>
              <a:t>JUBILADOS DE LAS ZONAS DE AGUIRRE Y PUNTARENAS.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b="1" dirty="0" smtClean="0"/>
              <a:t>.  IGUALMENTE, AGRADECEMOS MUCHÍSIMO A </a:t>
            </a:r>
            <a:r>
              <a:rPr lang="es-ES" b="1" smtClean="0"/>
              <a:t>NUESTRA </a:t>
            </a:r>
            <a:r>
              <a:rPr lang="es-ES" b="1" smtClean="0"/>
              <a:t>PLATAFORMISTA </a:t>
            </a:r>
            <a:r>
              <a:rPr lang="es-ES" b="1" dirty="0" smtClean="0"/>
              <a:t>GÉNESIS </a:t>
            </a:r>
            <a:r>
              <a:rPr lang="es-ES" b="1" dirty="0" smtClean="0"/>
              <a:t>PORRAS POR </a:t>
            </a:r>
            <a:r>
              <a:rPr lang="es-ES" b="1" dirty="0" smtClean="0"/>
              <a:t>SU ENTREGA Y BUEN TRATO, PARA LOS COLEGIADOS Y SOBRE TODO PARA </a:t>
            </a:r>
            <a:r>
              <a:rPr lang="es-ES" b="1" dirty="0" smtClean="0"/>
              <a:t>CON NOSOTROS </a:t>
            </a:r>
            <a:r>
              <a:rPr lang="es-ES" b="1" dirty="0" smtClean="0"/>
              <a:t>LOS MIEMBROS </a:t>
            </a:r>
            <a:r>
              <a:rPr lang="es-ES" b="1" smtClean="0"/>
              <a:t>DE </a:t>
            </a:r>
            <a:r>
              <a:rPr lang="es-ES" b="1" smtClean="0"/>
              <a:t>JUNTA </a:t>
            </a:r>
            <a:r>
              <a:rPr lang="es-ES" b="1" dirty="0" smtClean="0"/>
              <a:t>REGIONAL Y EL FISCAL.</a:t>
            </a:r>
            <a:endParaRPr lang="es-ES" b="1" dirty="0" smtClean="0"/>
          </a:p>
          <a:p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9330" y="1643742"/>
            <a:ext cx="2343592" cy="312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RECREATIVO PARA JUBILADOS AGUIRRE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DÍA:  30 DE OCTUBRE DEL 2025 EN EL COMPLEJO TURÍSTICO COSTA BRAVA</a:t>
            </a:r>
          </a:p>
          <a:p>
            <a:pPr marL="0" indent="0">
              <a:buNone/>
            </a:pPr>
            <a:r>
              <a:rPr lang="es-ES" b="1" dirty="0" smtClean="0"/>
              <a:t>EN PARRITA.  </a:t>
            </a:r>
          </a:p>
          <a:p>
            <a:r>
              <a:rPr lang="es-ES" b="1" dirty="0" smtClean="0"/>
              <a:t>DE 09:00 DE LA MAÑANA A 03:00 DE LA TARDE.  </a:t>
            </a:r>
          </a:p>
          <a:p>
            <a:r>
              <a:rPr lang="es-ES" b="1" dirty="0" smtClean="0"/>
              <a:t>CON CLASE DE ZUMBA INCLUIDA.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01" y="3505201"/>
            <a:ext cx="2716016" cy="25126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610" y="3530233"/>
            <a:ext cx="2631472" cy="248760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075" y="3542747"/>
            <a:ext cx="2349561" cy="246257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5372" y="1609582"/>
            <a:ext cx="1110845" cy="14826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372886" y="3542747"/>
            <a:ext cx="2183433" cy="24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9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RECREATIVO DE JUBILADOS PUNTARENAS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EN NUESTRA FINCA DE RECREO EN ESPARZA, EL 29 DE OCTUBRE DEL 2025, DE 9:00 AM A 2:00 PM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91" y="2166061"/>
            <a:ext cx="2299710" cy="40903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0638" y="2166061"/>
            <a:ext cx="2284382" cy="40631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696" y="4197611"/>
            <a:ext cx="2654303" cy="19907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7724" y="2166061"/>
            <a:ext cx="2651872" cy="198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2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CAPACITACIÓN DE JUNTAS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NOVIEMBRE DEL 2025</a:t>
            </a:r>
          </a:p>
          <a:p>
            <a:r>
              <a:rPr lang="es-ES" b="1" dirty="0" smtClean="0"/>
              <a:t>PARTICIPACIÓN Y REPRESENTACIÓN, POR PARTE DE NUESTRO FISCAL, </a:t>
            </a:r>
            <a:r>
              <a:rPr lang="es-ES" b="1" dirty="0" err="1" smtClean="0"/>
              <a:t>MSc</a:t>
            </a:r>
            <a:r>
              <a:rPr lang="es-ES" b="1" dirty="0" smtClean="0"/>
              <a:t>. ALEXANDER LÓPEZ CAMPOS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2550351"/>
            <a:ext cx="4937759" cy="370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7" y="728662"/>
            <a:ext cx="10168996" cy="69373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III ENCUENTRO CULTURAL Y EDUCATIVO COLYPRO PUNTARENAS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937" y="1422399"/>
            <a:ext cx="11160125" cy="5067301"/>
          </a:xfrm>
        </p:spPr>
        <p:txBody>
          <a:bodyPr/>
          <a:lstStyle/>
          <a:p>
            <a:r>
              <a:rPr lang="es-ES" b="1" dirty="0" smtClean="0"/>
              <a:t>LUGAR:  CASA DE LA CULTURA, A PARTIR DE LAS 5:30 DE LA TARDE, PARA 150 COLEGIADOS E INVITADOS.</a:t>
            </a:r>
          </a:p>
          <a:p>
            <a:r>
              <a:rPr lang="es-ES" b="1" dirty="0" smtClean="0"/>
              <a:t>NOVIEMBRE DEL 2025</a:t>
            </a:r>
          </a:p>
          <a:p>
            <a:r>
              <a:rPr lang="es-ES" b="1" dirty="0" smtClean="0"/>
              <a:t>9 HOMENAJEADOS</a:t>
            </a:r>
          </a:p>
          <a:p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7" y="2798064"/>
            <a:ext cx="6112256" cy="34381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294" y="1907858"/>
            <a:ext cx="3246263" cy="432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CONVIVIO NAVIDEÑO 2025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LUGAR:  FINCA DE RECREO, EL 06 DE DICIEMBRE DEL 2025, DE 10 AM A 03 PM</a:t>
            </a:r>
          </a:p>
          <a:p>
            <a:r>
              <a:rPr lang="es-ES" b="1" dirty="0" smtClean="0"/>
              <a:t>CONVIVIO PARA 200 COLEGIADOS CON UN ACOMPAÑANTE</a:t>
            </a:r>
          </a:p>
          <a:p>
            <a:r>
              <a:rPr lang="es-ES" b="1" dirty="0" smtClean="0"/>
              <a:t>MÚSICA Y ANIMACIÓN EN VIVO, INFLABLE PARA NIÑOS Y ALIMENTACIÓN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789" y="2719137"/>
            <a:ext cx="5347273" cy="35613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663" y="2985335"/>
            <a:ext cx="51054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1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B5A7B-3283-914E-9E4A-7429890E0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28663"/>
            <a:ext cx="8611129" cy="53975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USO DEL SALÓN DE EVENTOS DE LA FINCA DE RECREO</a:t>
            </a:r>
            <a:endParaRPr lang="en-C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BCBCA-ECE8-6649-B099-92D41C4B8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28" y="1377270"/>
            <a:ext cx="11160125" cy="5221287"/>
          </a:xfrm>
        </p:spPr>
        <p:txBody>
          <a:bodyPr/>
          <a:lstStyle/>
          <a:p>
            <a:r>
              <a:rPr lang="es-ES" b="1" dirty="0" smtClean="0"/>
              <a:t>MAXIMIZAMOS EL USO DEL SALÓN DE EVENTOS</a:t>
            </a:r>
          </a:p>
          <a:p>
            <a:r>
              <a:rPr lang="es-ES" b="1" dirty="0" smtClean="0"/>
              <a:t>DE 100  O MÁS COLEGIADOS POR CAPACITACIÓN O TALLER, DE ACUERDO CON LAS DIRECTRICES DEL NUEVO COLYPRO.</a:t>
            </a:r>
          </a:p>
          <a:p>
            <a:r>
              <a:rPr lang="es-ES" b="1" dirty="0" smtClean="0"/>
              <a:t>USO DE PANTALLA, SONIDO, MOBILIARIO (MESAS Y SILLAS)</a:t>
            </a:r>
          </a:p>
          <a:p>
            <a:pPr marL="0" indent="0">
              <a:buNone/>
            </a:pPr>
            <a:endParaRPr lang="en-CR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25" y="2902306"/>
            <a:ext cx="5502442" cy="30302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321" y="2902305"/>
            <a:ext cx="5147490" cy="303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4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AÑOS DORADOS EN AGUIRRE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DÍA 26 DE NOVIEMBRE DEL 2025</a:t>
            </a:r>
          </a:p>
          <a:p>
            <a:r>
              <a:rPr lang="es-ES" b="1" dirty="0" smtClean="0"/>
              <a:t>DE 04 DE LA TARDE A 09 DE LA NOCHE</a:t>
            </a:r>
          </a:p>
          <a:p>
            <a:r>
              <a:rPr lang="es-ES" b="1" dirty="0" smtClean="0"/>
              <a:t>PARA 27 JUBILADOS</a:t>
            </a:r>
          </a:p>
          <a:p>
            <a:r>
              <a:rPr lang="es-ES" b="1" dirty="0" smtClean="0"/>
              <a:t>EN COMPLEJO TURÍSTICO COSTA BRAVA</a:t>
            </a:r>
          </a:p>
          <a:p>
            <a:r>
              <a:rPr lang="es-ES" b="1" dirty="0" smtClean="0"/>
              <a:t>CELEBRACIÓN DE FIN DE AÑO Y DEL DÍA DEL JUBILADO DE COLYPRO</a:t>
            </a:r>
          </a:p>
          <a:p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378" y="4059237"/>
            <a:ext cx="3197183" cy="21976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320" y="2738546"/>
            <a:ext cx="2253566" cy="341211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489" y="4059237"/>
            <a:ext cx="3152903" cy="20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9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AÑOS DORADOS EN PUNTARENAS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b="1" dirty="0" smtClean="0"/>
              <a:t>04 DE DICIEMBRE DEL 2025 EN</a:t>
            </a:r>
          </a:p>
          <a:p>
            <a:r>
              <a:rPr lang="es-ES" b="1" dirty="0" smtClean="0"/>
              <a:t>RESTAURANTE WAHOO, PARA 70 COLEGIADOS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0" y="3200352"/>
            <a:ext cx="6599579" cy="29533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214" y="1344493"/>
            <a:ext cx="2526542" cy="21880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1563" y="3532512"/>
            <a:ext cx="4592193" cy="272032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7202" y="1336579"/>
            <a:ext cx="2099757" cy="19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7" y="566928"/>
            <a:ext cx="9304719" cy="1061847"/>
          </a:xfrm>
        </p:spPr>
        <p:txBody>
          <a:bodyPr>
            <a:normAutofit/>
          </a:bodyPr>
          <a:lstStyle/>
          <a:p>
            <a:r>
              <a:rPr lang="es-ES" dirty="0" smtClean="0"/>
              <a:t>COLEGIADO DISTINGUIDO 2025 Y </a:t>
            </a:r>
            <a:br>
              <a:rPr lang="es-ES" dirty="0" smtClean="0"/>
            </a:br>
            <a:r>
              <a:rPr lang="es-ES" dirty="0" smtClean="0"/>
              <a:t>ANIVERSARIO DE COLYPRO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TEMA:  LA VIOLENCIA EN EL SISTEMA EDUCATIVO COSTARRICENSE.</a:t>
            </a:r>
          </a:p>
          <a:p>
            <a:r>
              <a:rPr lang="es-ES" b="1" dirty="0" smtClean="0"/>
              <a:t>DÍA:  SÁBADO 15 DE NOVIEMBRE DEL 2025</a:t>
            </a:r>
          </a:p>
          <a:p>
            <a:r>
              <a:rPr lang="es-ES" dirty="0" smtClean="0"/>
              <a:t> </a:t>
            </a:r>
            <a:r>
              <a:rPr lang="es-ES" b="1" dirty="0" smtClean="0"/>
              <a:t>NINGÚN COLEGIADO DE NUESTRA REGIÓN SE POSTULÓ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08" y="2825496"/>
            <a:ext cx="4547616" cy="34107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264" y="2825497"/>
            <a:ext cx="4547617" cy="341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REUNIÓN CON FISCALÍA COLYPRO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DÍA 15 DE DICIEMBRE DEL 2025</a:t>
            </a:r>
          </a:p>
          <a:p>
            <a:r>
              <a:rPr lang="es-ES" b="1" dirty="0" smtClean="0"/>
              <a:t>LUGAR:  OFICINA DE COLYPRO DE PUNTARENAS</a:t>
            </a:r>
          </a:p>
          <a:p>
            <a:r>
              <a:rPr lang="es-ES" b="1" dirty="0" smtClean="0"/>
              <a:t>ASUNTO:  REVISIÓN DE LIBROS DE ACTAS Y OTROS.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784" y="2798770"/>
            <a:ext cx="7689278" cy="34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VISITAS ABOGADOS DE COLYPRO</a:t>
            </a:r>
            <a:endParaRPr lang="en-U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ES" dirty="0" smtClean="0"/>
              <a:t>2025</a:t>
            </a: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b="1" dirty="0" smtClean="0"/>
              <a:t>VISITAS PRESENCIALES EN NUESTRAS OFICINAS DEL ROBLE</a:t>
            </a:r>
            <a:endParaRPr lang="es-ES" b="1" dirty="0"/>
          </a:p>
          <a:p>
            <a:r>
              <a:rPr lang="es-ES" b="1" dirty="0" smtClean="0"/>
              <a:t>LOS COLEGIADOS SACABAN CITA Y LA ABOGADA LOS ATENDÍA.</a:t>
            </a:r>
            <a:endParaRPr lang="en-US" b="1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ES" dirty="0" smtClean="0"/>
              <a:t>2026</a:t>
            </a:r>
            <a:endParaRPr lang="en-US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b="1" dirty="0" smtClean="0"/>
              <a:t>VISITAS VIRTUALES EN NUESTRAS OFICINAS DEL ROBLE</a:t>
            </a:r>
            <a:endParaRPr lang="es-ES" b="1" dirty="0"/>
          </a:p>
          <a:p>
            <a:r>
              <a:rPr lang="es-ES" b="1" dirty="0" smtClean="0"/>
              <a:t>LOS COLEGIADOS DEBEN SACAR CITA Y PRESENTARSE A LA OFICINA.</a:t>
            </a:r>
            <a:endParaRPr lang="en-US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963" y="4178015"/>
            <a:ext cx="2035662" cy="236908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444" y="4347369"/>
            <a:ext cx="4537128" cy="225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7" y="728663"/>
            <a:ext cx="8644995" cy="539750"/>
          </a:xfrm>
        </p:spPr>
        <p:txBody>
          <a:bodyPr>
            <a:normAutofit/>
          </a:bodyPr>
          <a:lstStyle/>
          <a:p>
            <a:r>
              <a:rPr lang="es-ES" dirty="0" smtClean="0"/>
              <a:t>CAPACITACIÓN DEPTO. DE COMPRAS COLYPRO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b="1" dirty="0" smtClean="0"/>
              <a:t>27 DE ENERO 2026</a:t>
            </a:r>
          </a:p>
          <a:p>
            <a:r>
              <a:rPr lang="es-ES" b="1" dirty="0" smtClean="0"/>
              <a:t>CAPACITACIÓN PARA TODA LA JUNTA REGIONAL Y LA FISCALÍA.</a:t>
            </a:r>
          </a:p>
          <a:p>
            <a:r>
              <a:rPr lang="es-ES" b="1" dirty="0" smtClean="0"/>
              <a:t>VIRTUAL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410" y="2829814"/>
            <a:ext cx="6587795" cy="36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NUEVOS CONVENIOS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r>
              <a:rPr lang="es-ES" b="1" dirty="0" smtClean="0"/>
              <a:t>MEDIA LIFE-CLÍNICA ESTÉTICA</a:t>
            </a:r>
          </a:p>
          <a:p>
            <a:r>
              <a:rPr lang="es-ES" b="1" dirty="0" smtClean="0"/>
              <a:t>2 X 1 CON CARNÉ DE COLYPRO PARA COLEGIADOS</a:t>
            </a:r>
          </a:p>
          <a:p>
            <a:r>
              <a:rPr lang="es-ES" b="1" dirty="0" smtClean="0"/>
              <a:t>A PARTIR DEL 10 DE ENERO DEL 2026</a:t>
            </a:r>
          </a:p>
          <a:p>
            <a:endParaRPr lang="es-E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483" y="3777597"/>
            <a:ext cx="3747516" cy="20437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715" y="1628776"/>
            <a:ext cx="3113297" cy="467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FOOD TRUCK EN EL CENTRO DE RECREO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A PESAR DE LAS GESTIONES QUE SE HAN REALIZADO, NO HA SIDO POSIBLE QUE ALGÚN PROVEEDOR ESTÉ INTERESADO. </a:t>
            </a:r>
          </a:p>
          <a:p>
            <a:endParaRPr lang="es-ES" b="1" dirty="0"/>
          </a:p>
          <a:p>
            <a:endParaRPr lang="es-ES" b="1" dirty="0" smtClean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Imagen 3" descr="Una casa en el campo&#10;&#10;Descripción generada automáticamente con confianza media">
            <a:extLst>
              <a:ext uri="{FF2B5EF4-FFF2-40B4-BE49-F238E27FC236}">
                <a16:creationId xmlns:a16="http://schemas.microsoft.com/office/drawing/2014/main" id="{395D4385-BB58-A151-118F-7A67CD5FC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514" y="2290474"/>
            <a:ext cx="8226970" cy="397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7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7" y="509206"/>
            <a:ext cx="9085263" cy="900113"/>
          </a:xfrm>
        </p:spPr>
        <p:txBody>
          <a:bodyPr>
            <a:normAutofit/>
          </a:bodyPr>
          <a:lstStyle/>
          <a:p>
            <a:r>
              <a:rPr lang="es-ES" dirty="0" smtClean="0"/>
              <a:t>GESTIONES PARA LA ACTIVACIÓN DEL POZO EN LA FINCA DE RECREO</a:t>
            </a:r>
            <a:endParaRPr lang="en-US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EL 28 DE ABRIL DEL 2026 COLYPRO SOLICITA:</a:t>
            </a:r>
          </a:p>
          <a:p>
            <a:pPr algn="just"/>
            <a:r>
              <a:rPr lang="es-ES" b="1" dirty="0" smtClean="0"/>
              <a:t>COTIZACIÓN  DE BIENES O SERVICIOS SOBRE “ESTUDIOS PRELIMINARES Y TRAMITOLOGÍA PARA HABILITACIÓN DE POZO DEL CENTRO DE RECREO DE BARÓN DE ESPARZA, PUNTARENAS; SIN EMBARAGO TODAVÍA NO SE HA DADO HA CONOCER SI HA HABIDO ALGÚN  RESULTADO .</a:t>
            </a:r>
            <a:endParaRPr lang="en-U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4605" y="2775713"/>
            <a:ext cx="2333189" cy="3629152"/>
          </a:xfrm>
          <a:prstGeom prst="rect">
            <a:avLst/>
          </a:prstGeom>
        </p:spPr>
      </p:pic>
      <p:sp>
        <p:nvSpPr>
          <p:cNvPr id="7" name="AutoShape 2" descr="blob:https://web.whatsapp.com/9801032c-0f3a-4d3a-a0c9-3dd80326c83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62FE305-98B8-48C2-AA00-2FAE43B778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92" t="32279" r="-7792" b="32789"/>
          <a:stretch/>
        </p:blipFill>
        <p:spPr>
          <a:xfrm>
            <a:off x="1766892" y="2907793"/>
            <a:ext cx="5970878" cy="33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8" y="728663"/>
            <a:ext cx="8678862" cy="539750"/>
          </a:xfrm>
        </p:spPr>
        <p:txBody>
          <a:bodyPr>
            <a:normAutofit/>
          </a:bodyPr>
          <a:lstStyle/>
          <a:p>
            <a:r>
              <a:rPr lang="es-ES" dirty="0" smtClean="0"/>
              <a:t>REUNIÓN CON DEPTO. PLANIFICACIÓN COLYPRO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REUNIÓN VIRTUAL ERA CON LA PROFESIONAL MELISSA MORA PINEDA PERO ESTABA DE VACACIONES.</a:t>
            </a:r>
          </a:p>
          <a:p>
            <a:r>
              <a:rPr lang="es-ES" b="1" dirty="0" smtClean="0"/>
              <a:t>NOS ATENDIÓ LA PROFESIONAL DANIELA ROJAS RAMÍREZ EN SU LUGAR.</a:t>
            </a:r>
          </a:p>
          <a:p>
            <a:endParaRPr lang="es-ES" b="1" dirty="0" smtClean="0"/>
          </a:p>
          <a:p>
            <a:endParaRPr lang="es-ES" b="1" dirty="0" smtClean="0"/>
          </a:p>
          <a:p>
            <a:r>
              <a:rPr lang="es-ES" b="1" dirty="0" smtClean="0"/>
              <a:t>PUNTOS A TRATAR: </a:t>
            </a:r>
          </a:p>
          <a:p>
            <a:pPr marL="0" indent="0">
              <a:buNone/>
            </a:pPr>
            <a:endParaRPr lang="es-ES" b="1" dirty="0" smtClean="0"/>
          </a:p>
          <a:p>
            <a:pPr marL="0" indent="0">
              <a:buNone/>
            </a:pPr>
            <a:r>
              <a:rPr lang="es-ES" b="1" dirty="0" smtClean="0"/>
              <a:t>	A.	MAXIMIZAR RECURSOS </a:t>
            </a:r>
          </a:p>
          <a:p>
            <a:pPr marL="0" indent="0">
              <a:buNone/>
            </a:pPr>
            <a:r>
              <a:rPr lang="es-ES" b="1" dirty="0" smtClean="0"/>
              <a:t>	B.	AMPLIAR LA PARTICIPACIÓN DE COLEGIADOS</a:t>
            </a:r>
          </a:p>
          <a:p>
            <a:pPr marL="0" indent="0">
              <a:buNone/>
            </a:pPr>
            <a:r>
              <a:rPr lang="es-ES" b="1" dirty="0" smtClean="0"/>
              <a:t>	C.	EVITAR COSTOS POR ALQUILER DE SALONES Y OTROS</a:t>
            </a:r>
          </a:p>
          <a:p>
            <a:pPr marL="0" indent="0">
              <a:buNone/>
            </a:pPr>
            <a:r>
              <a:rPr lang="es-ES" b="1" dirty="0" smtClean="0"/>
              <a:t>	D. 	USO DEL SALÓN DE EVENTOS DE NUESTRA FINCA DE RECREO.</a:t>
            </a:r>
            <a:endParaRPr lang="en-US" b="1" dirty="0"/>
          </a:p>
          <a:p>
            <a:pPr marL="0" indent="0">
              <a:buNone/>
            </a:pPr>
            <a:r>
              <a:rPr lang="es-ES" b="1" dirty="0" smtClean="0"/>
              <a:t>	E.	RETRASO EN LA APROBACIÓN DEL PAO 2026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331" y="3080000"/>
            <a:ext cx="2533334" cy="154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2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7" y="728663"/>
            <a:ext cx="8611129" cy="539750"/>
          </a:xfrm>
        </p:spPr>
        <p:txBody>
          <a:bodyPr>
            <a:normAutofit/>
          </a:bodyPr>
          <a:lstStyle/>
          <a:p>
            <a:r>
              <a:rPr lang="es-ES" dirty="0" smtClean="0"/>
              <a:t>ESCUELA DE FÚTBOL PARA HIJOS DE COLEGIADOS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937" y="1268413"/>
            <a:ext cx="11160125" cy="4988605"/>
          </a:xfrm>
        </p:spPr>
        <p:txBody>
          <a:bodyPr/>
          <a:lstStyle/>
          <a:p>
            <a:r>
              <a:rPr lang="es-ES" b="1" dirty="0" smtClean="0"/>
              <a:t>LA SEGUNDA ESCUELA DE FÚTBOL QUE SE ABRIÓ PARA LOS HIJOS DE LOS COLEGIADOS DE COLYPRO FUE EN PUNTARENAS.</a:t>
            </a:r>
          </a:p>
          <a:p>
            <a:r>
              <a:rPr lang="es-ES" b="1" dirty="0" smtClean="0"/>
              <a:t>A PARTIR DEL 6 DE SETIEMBRE DEL 2025 EN LA CANCHA DEL POLIDEPORTIVO LEPANTEÑO.</a:t>
            </a:r>
          </a:p>
          <a:p>
            <a:r>
              <a:rPr lang="es-ES" b="1" dirty="0" smtClean="0"/>
              <a:t>PARA ESTE AÑO 2026 NO HUBO ESCUELA DE FÚTBOL.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02" y="2910314"/>
            <a:ext cx="4462272" cy="334670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970" y="2910314"/>
            <a:ext cx="4462272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2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8" y="728662"/>
            <a:ext cx="9451022" cy="900113"/>
          </a:xfrm>
        </p:spPr>
        <p:txBody>
          <a:bodyPr>
            <a:normAutofit/>
          </a:bodyPr>
          <a:lstStyle/>
          <a:p>
            <a:r>
              <a:rPr lang="es-ES" dirty="0" smtClean="0"/>
              <a:t>REUNIÓN CON LOS R.I. DE LOS CENTROS EDUCATIVOS Y DE LOS JUBILADOS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938" y="1359835"/>
            <a:ext cx="11160125" cy="4860924"/>
          </a:xfrm>
        </p:spPr>
        <p:txBody>
          <a:bodyPr/>
          <a:lstStyle/>
          <a:p>
            <a:pPr marL="0" indent="0">
              <a:buNone/>
            </a:pPr>
            <a:endParaRPr lang="es-ES" b="1" dirty="0" smtClean="0"/>
          </a:p>
          <a:p>
            <a:r>
              <a:rPr lang="es-ES" b="1" dirty="0" smtClean="0"/>
              <a:t>REUNIÓN CON LOS REPRESENTANTES INSTITUCIONALES DE CENTROS EDUCATIVOS Y DE JUBILADOS</a:t>
            </a:r>
          </a:p>
          <a:p>
            <a:r>
              <a:rPr lang="es-ES" b="1" dirty="0" smtClean="0"/>
              <a:t>PARTICIPACIÓN COMO INVITADOS</a:t>
            </a:r>
          </a:p>
          <a:p>
            <a:r>
              <a:rPr lang="es-ES" b="1" dirty="0" smtClean="0"/>
              <a:t>VIERNES 26 DE JUNIO DEL 2026</a:t>
            </a:r>
          </a:p>
          <a:p>
            <a:r>
              <a:rPr lang="es-ES" b="1" dirty="0" smtClean="0"/>
              <a:t>HORARIO DE LAS 8:00 DE LA MAÑANA A LA 1:00 DE LA TARDE.</a:t>
            </a:r>
          </a:p>
          <a:p>
            <a:r>
              <a:rPr lang="es-ES" b="1" dirty="0" smtClean="0"/>
              <a:t>LUGAR FINCA DE RECREO EN BARÓN DE ESPARZA.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536" y="3334702"/>
            <a:ext cx="4757772" cy="31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7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B511-CFF9-834F-9300-7C44691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804862"/>
            <a:ext cx="8865129" cy="66833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PARTICIPACIÓN EN LA CARRERA SOL Y ARENA</a:t>
            </a:r>
            <a:br>
              <a:rPr lang="es-ES" dirty="0" smtClean="0"/>
            </a:br>
            <a:r>
              <a:rPr lang="es-ES" dirty="0" smtClean="0"/>
              <a:t> (29 DE MARZO DEL 2026)</a:t>
            </a:r>
            <a:endParaRPr lang="en-C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54726" y="3146478"/>
            <a:ext cx="2708525" cy="1522804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5938" y="1641205"/>
            <a:ext cx="3594262" cy="451599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778" y="1473199"/>
            <a:ext cx="4620392" cy="468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7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923F1-73F9-DD40-9ECF-B6E80BA4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TALLERES DE YOGA Y BAILE POPULAR 2026</a:t>
            </a:r>
            <a:endParaRPr lang="en-C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A21CE-9D11-8A4F-8781-0EC62FEA8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946" y="1394492"/>
            <a:ext cx="2415040" cy="2160209"/>
          </a:xfrm>
        </p:spPr>
        <p:txBody>
          <a:bodyPr>
            <a:noAutofit/>
          </a:bodyPr>
          <a:lstStyle/>
          <a:p>
            <a:pPr algn="ctr"/>
            <a:r>
              <a:rPr lang="es-ES" sz="2000" dirty="0"/>
              <a:t>NO HUBO</a:t>
            </a:r>
          </a:p>
          <a:p>
            <a:pPr algn="ctr"/>
            <a:r>
              <a:rPr lang="es-ES" sz="2000" dirty="0" smtClean="0"/>
              <a:t>YOGA ESTE AÑO</a:t>
            </a:r>
            <a:endParaRPr lang="es-ES" sz="2000" dirty="0"/>
          </a:p>
          <a:p>
            <a:pPr algn="ctr"/>
            <a:r>
              <a:rPr lang="es-ES" sz="2000" dirty="0" smtClean="0"/>
              <a:t>FALTA DE PROVEEDORES</a:t>
            </a:r>
          </a:p>
          <a:p>
            <a:pPr algn="ctr"/>
            <a:r>
              <a:rPr lang="es-ES" sz="2000" dirty="0" smtClean="0"/>
              <a:t>QUE SE AJUSTEN AL PRESUPUESTO </a:t>
            </a:r>
            <a:endParaRPr lang="en-CR" sz="2000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42787" y="3892673"/>
            <a:ext cx="2331358" cy="185540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523BF0-8884-7F40-8FBD-7A59E05CB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93156" y="837696"/>
            <a:ext cx="7588060" cy="1609979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BAILE POPULAR PARA COLEGIADOS Y FAMILIARES DE LOS COLEGIADOS Y DE CUALQUIER OTRA REGIONAL, EN LA UNED</a:t>
            </a:r>
            <a:endParaRPr lang="en-CR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767328" y="2447675"/>
            <a:ext cx="2438893" cy="23011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4152" y="2661209"/>
            <a:ext cx="2640711" cy="231980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754" y="3663475"/>
            <a:ext cx="2262865" cy="282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7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TALLER DE SAUD MENTAL</a:t>
            </a:r>
            <a:endParaRPr lang="en-U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515938" y="3810000"/>
            <a:ext cx="3239999" cy="2679700"/>
          </a:xfrm>
        </p:spPr>
        <p:txBody>
          <a:bodyPr/>
          <a:lstStyle/>
          <a:p>
            <a:endParaRPr lang="es-ES" dirty="0" smtClean="0"/>
          </a:p>
          <a:p>
            <a:r>
              <a:rPr lang="es-ES" dirty="0" smtClean="0"/>
              <a:t>DIRIGIDO A 107 COLEGIADOS</a:t>
            </a:r>
          </a:p>
          <a:p>
            <a:r>
              <a:rPr lang="es-ES" dirty="0" smtClean="0"/>
              <a:t>PARTICIPANTES 40 APROXIMADAMENTE</a:t>
            </a:r>
            <a:endParaRPr lang="en-US" dirty="0"/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624795" y="1757313"/>
            <a:ext cx="3240087" cy="1822548"/>
          </a:xfrm>
          <a:prstGeom prst="rect">
            <a:avLst/>
          </a:prstGeom>
        </p:spPr>
      </p:pic>
      <p:pic>
        <p:nvPicPr>
          <p:cNvPr id="14" name="Marcador de contenido 13"/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4378779" y="2570152"/>
            <a:ext cx="3238500" cy="1818842"/>
          </a:xfrm>
          <a:prstGeom prst="rect">
            <a:avLst/>
          </a:prstGeom>
        </p:spPr>
      </p:pic>
      <p:pic>
        <p:nvPicPr>
          <p:cNvPr id="15" name="Marcador de contenido 14"/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8435975" y="1718422"/>
            <a:ext cx="3240088" cy="1846698"/>
          </a:xfrm>
          <a:prstGeom prst="rect">
            <a:avLst/>
          </a:prstGeom>
        </p:spPr>
      </p:pic>
      <p:sp>
        <p:nvSpPr>
          <p:cNvPr id="7" name="Marcador de texto 6"/>
          <p:cNvSpPr>
            <a:spLocks noGrp="1"/>
          </p:cNvSpPr>
          <p:nvPr>
            <p:ph type="body" sz="quarter" idx="14"/>
          </p:nvPr>
        </p:nvSpPr>
        <p:spPr>
          <a:xfrm>
            <a:off x="4476001" y="4528456"/>
            <a:ext cx="3239999" cy="1961243"/>
          </a:xfrm>
        </p:spPr>
        <p:txBody>
          <a:bodyPr/>
          <a:lstStyle/>
          <a:p>
            <a:endParaRPr lang="es-ES" dirty="0" smtClean="0"/>
          </a:p>
          <a:p>
            <a:r>
              <a:rPr lang="es-ES" dirty="0" smtClean="0"/>
              <a:t>18 DE JULO DEL 2026</a:t>
            </a:r>
          </a:p>
          <a:p>
            <a:r>
              <a:rPr lang="es-ES" dirty="0" smtClean="0"/>
              <a:t>6 HORAS</a:t>
            </a:r>
            <a:endParaRPr lang="en-US" dirty="0" smtClean="0"/>
          </a:p>
          <a:p>
            <a:r>
              <a:rPr lang="es-ES" dirty="0" smtClean="0"/>
              <a:t>DE 8 AM A 2 PM</a:t>
            </a:r>
            <a:endParaRPr lang="en-US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5"/>
          </p:nvPr>
        </p:nvSpPr>
        <p:spPr>
          <a:xfrm>
            <a:off x="8436064" y="3810000"/>
            <a:ext cx="3239999" cy="2679700"/>
          </a:xfrm>
        </p:spPr>
        <p:txBody>
          <a:bodyPr/>
          <a:lstStyle/>
          <a:p>
            <a:endParaRPr lang="es-ES" dirty="0" smtClean="0"/>
          </a:p>
          <a:p>
            <a:r>
              <a:rPr lang="es-ES" dirty="0" smtClean="0"/>
              <a:t>FINCA DE RECREO EN BARÓN DE ESPARZA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4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7337" y="2157176"/>
            <a:ext cx="11291363" cy="2387600"/>
          </a:xfrm>
        </p:spPr>
        <p:txBody>
          <a:bodyPr>
            <a:normAutofit/>
          </a:bodyPr>
          <a:lstStyle/>
          <a:p>
            <a:r>
              <a:rPr lang="es-ES" sz="4000" dirty="0" smtClean="0"/>
              <a:t>TALLER SOBRE “MANEJO</a:t>
            </a:r>
            <a:br>
              <a:rPr lang="es-ES" sz="4000" dirty="0" smtClean="0"/>
            </a:br>
            <a:r>
              <a:rPr lang="es-ES" sz="4000" dirty="0" smtClean="0"/>
              <a:t>REGULATORIO DE LAS CONDUCTAS</a:t>
            </a:r>
            <a:br>
              <a:rPr lang="es-ES" sz="4000" dirty="0" smtClean="0"/>
            </a:br>
            <a:r>
              <a:rPr lang="es-ES" sz="4000" dirty="0" smtClean="0"/>
              <a:t>SEGÚN REGLAMENTO DE LOS APREN-</a:t>
            </a:r>
            <a:br>
              <a:rPr lang="es-ES" sz="4000" dirty="0" smtClean="0"/>
            </a:br>
            <a:r>
              <a:rPr lang="es-ES" sz="4000" dirty="0" smtClean="0"/>
              <a:t>DIZAJES”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7337" y="4628170"/>
            <a:ext cx="11291364" cy="2772319"/>
          </a:xfrm>
        </p:spPr>
        <p:txBody>
          <a:bodyPr>
            <a:normAutofit/>
          </a:bodyPr>
          <a:lstStyle/>
          <a:p>
            <a:r>
              <a:rPr lang="es-ES" sz="2000" b="1" dirty="0" smtClean="0"/>
              <a:t>DÍA:  01 DE AGOSTO DEL 2026</a:t>
            </a:r>
          </a:p>
          <a:p>
            <a:r>
              <a:rPr lang="es-ES" sz="2000" b="1" dirty="0" smtClean="0"/>
              <a:t>DIRIGIDO A 103 COLEGIADOS, CON UNA ASISTENCIA APROXIMADA DE POCO MÁS DEL 20%</a:t>
            </a:r>
          </a:p>
          <a:p>
            <a:r>
              <a:rPr lang="es-ES" sz="2000" b="1" dirty="0" smtClean="0"/>
              <a:t>LUGAR:  EN FINCA DE RECREO DE 8:00 DE LA MAÑANA A 12:00 MEDIO DÍA</a:t>
            </a:r>
          </a:p>
          <a:p>
            <a:r>
              <a:rPr lang="es-ES" sz="2000" b="1" dirty="0" smtClean="0"/>
              <a:t>NO EXISTE EVIDENCIA FOTOGRÁFICA DE ESTE TALLER.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8853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8" y="728662"/>
            <a:ext cx="8041654" cy="1148263"/>
          </a:xfrm>
        </p:spPr>
        <p:txBody>
          <a:bodyPr>
            <a:normAutofit/>
          </a:bodyPr>
          <a:lstStyle/>
          <a:p>
            <a:r>
              <a:rPr lang="es-ES" dirty="0" smtClean="0"/>
              <a:t>CAPACITACIÓN JURÍDICA DE</a:t>
            </a:r>
            <a:br>
              <a:rPr lang="es-ES" dirty="0" smtClean="0"/>
            </a:br>
            <a:r>
              <a:rPr lang="es-ES" dirty="0" smtClean="0"/>
              <a:t>COLYPRO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 b="1" dirty="0" smtClean="0"/>
          </a:p>
          <a:p>
            <a:endParaRPr lang="es-ES" b="1" dirty="0"/>
          </a:p>
          <a:p>
            <a:r>
              <a:rPr lang="es-ES" b="1" dirty="0" smtClean="0"/>
              <a:t>CAPACITACIÓN SOBRE EL MANUAL PARA EL FUNCIONAMIENTO DE LAS JUNTAS REGIONALES.</a:t>
            </a:r>
          </a:p>
          <a:p>
            <a:r>
              <a:rPr lang="es-ES" b="1" dirty="0" smtClean="0"/>
              <a:t>A </a:t>
            </a:r>
            <a:r>
              <a:rPr lang="es-ES" b="1" dirty="0"/>
              <a:t>CARGO DEL LIC. EDUARDO HERNÁNDEZ VARGAS, ABOGADO DE CUMPLIMIENTOS DE LA DIRECCIÓN JURÍDICA DE COLYPRO</a:t>
            </a:r>
          </a:p>
          <a:p>
            <a:r>
              <a:rPr lang="es-ES" b="1" dirty="0"/>
              <a:t>FUE IMPARTIDA LOS DÍAS 27 DE JULIO Y 03 DE AGOSTO DEL 2026</a:t>
            </a:r>
            <a:r>
              <a:rPr lang="es-ES" b="1" dirty="0" smtClean="0"/>
              <a:t>.</a:t>
            </a:r>
          </a:p>
          <a:p>
            <a:r>
              <a:rPr lang="es-ES" b="1" dirty="0" smtClean="0"/>
              <a:t>HORARIO NOCTURNO, VÍA TEAMS</a:t>
            </a:r>
            <a:endParaRPr lang="es-ES" b="1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529" y="291783"/>
            <a:ext cx="3618297" cy="556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3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954" y="70295"/>
            <a:ext cx="8481758" cy="1600200"/>
          </a:xfrm>
        </p:spPr>
        <p:txBody>
          <a:bodyPr/>
          <a:lstStyle/>
          <a:p>
            <a:r>
              <a:rPr lang="es-ES" dirty="0" smtClean="0"/>
              <a:t>ACTIVIDADES PENDIENTES POR EJECUTAR EN CULTURA, DEPORTE Y RECREACIÓN</a:t>
            </a:r>
            <a:endParaRPr lang="en-U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7712" y="1904247"/>
            <a:ext cx="1932432" cy="850700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15938" y="1810512"/>
            <a:ext cx="6561518" cy="4679187"/>
          </a:xfrm>
        </p:spPr>
        <p:txBody>
          <a:bodyPr/>
          <a:lstStyle/>
          <a:p>
            <a:pPr marL="342900" indent="-342900">
              <a:buAutoNum type="arabicPeriod"/>
            </a:pPr>
            <a:endParaRPr lang="es-ES" b="1" dirty="0" smtClean="0"/>
          </a:p>
          <a:p>
            <a:pPr marL="342900" indent="-342900">
              <a:buAutoNum type="arabicPeriod"/>
            </a:pPr>
            <a:endParaRPr lang="es-ES" b="1" dirty="0"/>
          </a:p>
          <a:p>
            <a:pPr marL="342900" indent="-342900" algn="just">
              <a:buAutoNum type="arabicPeriod"/>
            </a:pPr>
            <a:r>
              <a:rPr lang="es-ES" b="1" dirty="0" smtClean="0"/>
              <a:t>CONVIVIO DEL DÍA DEL PADRE Y DE LA MADRE PARA 190 COLEGIADO EN LA REGIÓN DE PUNTARENAS (AGUIRRE, PENINSULAR Y PUNTARENAS).</a:t>
            </a:r>
          </a:p>
          <a:p>
            <a:pPr marL="342900" indent="-342900">
              <a:buAutoNum type="arabicPeriod"/>
            </a:pPr>
            <a:endParaRPr lang="es-ES" b="1" dirty="0"/>
          </a:p>
          <a:p>
            <a:pPr marL="342900" indent="-342900" algn="just">
              <a:buAutoNum type="arabicPeriod"/>
            </a:pPr>
            <a:r>
              <a:rPr lang="es-ES" b="1" dirty="0" smtClean="0"/>
              <a:t>IV ENCUENTRO CULTURAL Y EDUCATIVO DE COLYPRO PUNTARENAS PARA 150 COLEGIADOS (AGUIRRE, PENINSULAR Y PUNTARENAS).</a:t>
            </a:r>
          </a:p>
          <a:p>
            <a:pPr marL="342900" indent="-342900">
              <a:buAutoNum type="arabicPeriod"/>
            </a:pPr>
            <a:endParaRPr lang="es-ES" b="1" dirty="0"/>
          </a:p>
          <a:p>
            <a:pPr marL="342900" indent="-342900" algn="just">
              <a:buAutoNum type="arabicPeriod"/>
            </a:pPr>
            <a:r>
              <a:rPr lang="es-ES" b="1" dirty="0" smtClean="0"/>
              <a:t>CONVIVIO NAVIDEÑO “LA PERLA DEL PACÍFICO 2026” PARA 150 COLEGIADOS APROXIMADAMENTE (AGUIRRE, PENINSULAR Y PUNTARENAS).</a:t>
            </a:r>
            <a:endParaRPr lang="en-U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657" y="3139643"/>
            <a:ext cx="2449068" cy="107033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2843" y="4594672"/>
            <a:ext cx="2137301" cy="116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8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61B2375-C117-164C-9CC5-522C90407EF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5464" r="2546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1243B-9742-CF4B-B7BC-C13547DF5A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92882" y="2698447"/>
            <a:ext cx="5783261" cy="3399368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endParaRPr lang="es-ES" b="1" dirty="0" smtClean="0"/>
          </a:p>
          <a:p>
            <a:pPr marL="342900" indent="-342900">
              <a:buAutoNum type="arabicPeriod"/>
            </a:pPr>
            <a:r>
              <a:rPr lang="es-ES" b="1" dirty="0" smtClean="0"/>
              <a:t>APLICACIÓN DE PR0TOCOLOS EN LAS INSTITUCIONES EDUCATIVAS.</a:t>
            </a:r>
          </a:p>
          <a:p>
            <a:pPr marL="0" indent="0"/>
            <a:r>
              <a:rPr lang="es-ES" b="1" dirty="0"/>
              <a:t>	</a:t>
            </a:r>
            <a:r>
              <a:rPr lang="es-ES" b="1" dirty="0" smtClean="0"/>
              <a:t>Taller de 4 horas</a:t>
            </a:r>
          </a:p>
          <a:p>
            <a:pPr marL="0" indent="0"/>
            <a:r>
              <a:rPr lang="es-ES" b="1" dirty="0"/>
              <a:t>	P</a:t>
            </a:r>
            <a:r>
              <a:rPr lang="es-ES" b="1" dirty="0" smtClean="0"/>
              <a:t>ara 103 colegiados.</a:t>
            </a:r>
          </a:p>
          <a:p>
            <a:pPr marL="342900" indent="-342900">
              <a:buAutoNum type="arabicPeriod" startAt="2"/>
            </a:pPr>
            <a:r>
              <a:rPr lang="es-ES" b="1" dirty="0" smtClean="0"/>
              <a:t>LA INTELIGENCIA ARTIFICIAL COMO HERRAMIENTA PEDAGÓGICA.</a:t>
            </a:r>
          </a:p>
          <a:p>
            <a:pPr marL="0" indent="0"/>
            <a:r>
              <a:rPr lang="es-ES" b="1" dirty="0"/>
              <a:t>	</a:t>
            </a:r>
            <a:r>
              <a:rPr lang="es-ES" b="1" dirty="0" smtClean="0"/>
              <a:t>Taller de 4 horas</a:t>
            </a:r>
          </a:p>
          <a:p>
            <a:pPr marL="0" indent="0"/>
            <a:r>
              <a:rPr lang="es-ES" b="1" dirty="0"/>
              <a:t>	</a:t>
            </a:r>
            <a:r>
              <a:rPr lang="es-ES" b="1" dirty="0" smtClean="0"/>
              <a:t>Para 103 colegiados.</a:t>
            </a:r>
          </a:p>
          <a:p>
            <a:pPr marL="0" indent="0"/>
            <a:r>
              <a:rPr lang="es-ES" b="1" dirty="0"/>
              <a:t>	</a:t>
            </a:r>
            <a:endParaRPr lang="es-ES" b="1" dirty="0" smtClean="0"/>
          </a:p>
          <a:p>
            <a:pPr marL="342900" indent="-342900">
              <a:buAutoNum type="arabicPeriod"/>
            </a:pPr>
            <a:endParaRPr lang="es-ES" b="1" dirty="0" smtClean="0"/>
          </a:p>
          <a:p>
            <a:pPr marL="342900" indent="-342900">
              <a:buAutoNum type="arabicPeriod"/>
            </a:pPr>
            <a:endParaRPr lang="en-CR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2DADB0-1CBC-8042-87EF-3CD39D463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31" y="412976"/>
            <a:ext cx="5400675" cy="2090737"/>
          </a:xfrm>
        </p:spPr>
        <p:txBody>
          <a:bodyPr/>
          <a:lstStyle/>
          <a:p>
            <a:pPr algn="ctr"/>
            <a:r>
              <a:rPr lang="es-ES" dirty="0" smtClean="0"/>
              <a:t>CAPACITACIONES, TALLERES Y ACTIVIDADES PENDIENTES O EN PROCESO</a:t>
            </a:r>
            <a:br>
              <a:rPr lang="es-ES" dirty="0" smtClean="0"/>
            </a:br>
            <a:r>
              <a:rPr lang="es-ES" dirty="0" smtClean="0"/>
              <a:t>“DESARROLLO PROFESIONAL”</a:t>
            </a:r>
            <a:endParaRPr lang="en-CR" dirty="0"/>
          </a:p>
        </p:txBody>
      </p:sp>
    </p:spTree>
    <p:extLst>
      <p:ext uri="{BB962C8B-B14F-4D97-AF65-F5344CB8AC3E}">
        <p14:creationId xmlns:p14="http://schemas.microsoft.com/office/powerpoint/2010/main" val="7000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8" y="987332"/>
            <a:ext cx="5961062" cy="1600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/>
              <a:t>CAPACITACIONES, TALLERES Y ACTIVIDADES PENDIENTES </a:t>
            </a:r>
            <a:r>
              <a:rPr lang="es-ES" dirty="0" smtClean="0"/>
              <a:t>EN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“DESARROLLO PERSONAL”</a:t>
            </a:r>
            <a:endParaRPr lang="en-U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4770" y="1795463"/>
            <a:ext cx="4840073" cy="4130675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15938" y="2692400"/>
            <a:ext cx="5740929" cy="3797299"/>
          </a:xfrm>
        </p:spPr>
        <p:txBody>
          <a:bodyPr/>
          <a:lstStyle/>
          <a:p>
            <a:r>
              <a:rPr lang="es-ES" dirty="0"/>
              <a:t>	</a:t>
            </a:r>
          </a:p>
          <a:p>
            <a:r>
              <a:rPr lang="es-ES" b="1" dirty="0" smtClean="0"/>
              <a:t>1.   CONGRESO DE ESTRATEGIAS EDUCATIVAS INCUSIVAS                PARA TEA (TRASTORNO DE ESPECTRO AUTISTA)</a:t>
            </a:r>
          </a:p>
          <a:p>
            <a:r>
              <a:rPr lang="es-ES" b="1" dirty="0"/>
              <a:t>	</a:t>
            </a:r>
            <a:r>
              <a:rPr lang="es-ES" b="1" dirty="0" smtClean="0"/>
              <a:t>Para 108 colegiados</a:t>
            </a:r>
          </a:p>
          <a:p>
            <a:r>
              <a:rPr lang="es-ES" b="1" dirty="0"/>
              <a:t>	</a:t>
            </a:r>
            <a:r>
              <a:rPr lang="es-ES" b="1" dirty="0" smtClean="0"/>
              <a:t>Duración 6 horas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226" y="3953595"/>
            <a:ext cx="2997708" cy="221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54C0C3F-32CC-DF46-8C4D-9C88E04D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34" y="1077686"/>
            <a:ext cx="10099523" cy="65798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>TALLERES Y ACTIVIDADES PENDIENTES PARA “JUBILADOS”</a:t>
            </a:r>
            <a:endParaRPr lang="en-C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157D88B-BE61-1B48-9065-19C40EECC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5071" y="2218266"/>
            <a:ext cx="7002462" cy="4036229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s-ES" sz="1800" b="1" dirty="0" smtClean="0"/>
              <a:t>MANEJO DE EMOCIONES A TRAVÉS DEL ARTE EN AGUIRRE</a:t>
            </a:r>
          </a:p>
          <a:p>
            <a:r>
              <a:rPr lang="es-ES" sz="1800" b="1" dirty="0"/>
              <a:t>	</a:t>
            </a:r>
            <a:r>
              <a:rPr lang="es-ES" sz="1800" b="1" dirty="0" smtClean="0"/>
              <a:t>Para 23 jubilados durante 4 horas.</a:t>
            </a:r>
          </a:p>
          <a:p>
            <a:pPr marL="342900" indent="-342900">
              <a:buAutoNum type="arabicPeriod"/>
            </a:pPr>
            <a:r>
              <a:rPr lang="es-ES" sz="1800" b="1" dirty="0" smtClean="0"/>
              <a:t>MANEJO DE EMOCIONES A TRAVÉS DEL ARTE EN PUNTARENAS</a:t>
            </a:r>
          </a:p>
          <a:p>
            <a:r>
              <a:rPr lang="es-ES" sz="1800" b="1" dirty="0"/>
              <a:t>	</a:t>
            </a:r>
            <a:r>
              <a:rPr lang="es-ES" sz="1800" b="1" dirty="0" smtClean="0"/>
              <a:t>Para 80 jubilados durante 4 horas.</a:t>
            </a:r>
          </a:p>
          <a:p>
            <a:pPr marL="342900" indent="-342900">
              <a:buAutoNum type="arabicPeriod"/>
            </a:pPr>
            <a:r>
              <a:rPr lang="es-ES" sz="1800" b="1" dirty="0" smtClean="0"/>
              <a:t>CONVIVIO NAVIDEÑO Y CELEBRACIÓN DEL DÍA DEL JUBILADO DE COLYPRO EN AGUIRRE.</a:t>
            </a:r>
          </a:p>
          <a:p>
            <a:r>
              <a:rPr lang="es-ES" sz="1800" b="1" dirty="0"/>
              <a:t>	</a:t>
            </a:r>
            <a:r>
              <a:rPr lang="es-ES" sz="1800" b="1" dirty="0" smtClean="0"/>
              <a:t>Para 23 jubilados durante 4 horas</a:t>
            </a:r>
          </a:p>
          <a:p>
            <a:pPr marL="342900" indent="-342900">
              <a:buAutoNum type="arabicPeriod"/>
            </a:pPr>
            <a:r>
              <a:rPr lang="es-ES" sz="1800" b="1" dirty="0" smtClean="0"/>
              <a:t>CONVIVIO NAVIDEÑO Y CELEBRACIÓN DEL DÍA DEL JUBILADO DE COLYPRO EN PUNTARENAS</a:t>
            </a:r>
          </a:p>
          <a:p>
            <a:r>
              <a:rPr lang="es-ES" sz="1800" b="1" dirty="0"/>
              <a:t>	</a:t>
            </a:r>
            <a:r>
              <a:rPr lang="es-ES" sz="1800" b="1" dirty="0" smtClean="0"/>
              <a:t>Para 80 jubilados durante 4 horas</a:t>
            </a:r>
            <a:endParaRPr lang="en-CR" sz="1800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7533" y="2218267"/>
            <a:ext cx="4487433" cy="388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7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7" y="728663"/>
            <a:ext cx="10211329" cy="539750"/>
          </a:xfrm>
        </p:spPr>
        <p:txBody>
          <a:bodyPr/>
          <a:lstStyle/>
          <a:p>
            <a:r>
              <a:rPr lang="es-ES" dirty="0" smtClean="0"/>
              <a:t>CURSO DE YOGA Y BAILE POPULAR PARA JUBILADOS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JULIO DEL 2025 EN LA UTN DEL ROBLE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391" y="2296986"/>
            <a:ext cx="5081608" cy="38112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764" y="1268413"/>
            <a:ext cx="3244596" cy="24334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357" y="3841647"/>
            <a:ext cx="4448937" cy="250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6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A20C4-FD5E-4941-83F9-306D3714E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-159560"/>
            <a:ext cx="11854543" cy="229035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</a:rPr>
              <a:t/>
            </a:r>
            <a:br>
              <a:rPr lang="es-ES" sz="3600" dirty="0" smtClean="0">
                <a:solidFill>
                  <a:srgbClr val="FFFF00"/>
                </a:solidFill>
              </a:rPr>
            </a:br>
            <a:r>
              <a:rPr lang="es-ES" sz="3600" dirty="0">
                <a:solidFill>
                  <a:srgbClr val="FFFF00"/>
                </a:solidFill>
              </a:rPr>
              <a:t/>
            </a:r>
            <a:br>
              <a:rPr lang="es-ES" sz="3600" dirty="0">
                <a:solidFill>
                  <a:srgbClr val="FFFF00"/>
                </a:solidFill>
              </a:rPr>
            </a:br>
            <a:r>
              <a:rPr lang="es-ES" sz="3600" dirty="0" smtClean="0">
                <a:solidFill>
                  <a:srgbClr val="FFFF00"/>
                </a:solidFill>
              </a:rPr>
              <a:t>SEGUIREMOS TRABAJANDO POR EL BIENESTAR</a:t>
            </a:r>
            <a:br>
              <a:rPr lang="es-ES" sz="3600" dirty="0" smtClean="0">
                <a:solidFill>
                  <a:srgbClr val="FFFF00"/>
                </a:solidFill>
              </a:rPr>
            </a:br>
            <a:r>
              <a:rPr lang="es-ES" sz="3600" dirty="0" smtClean="0">
                <a:solidFill>
                  <a:srgbClr val="FFFF00"/>
                </a:solidFill>
              </a:rPr>
              <a:t>DE TODOS LOS COLEGIADOS</a:t>
            </a:r>
            <a:br>
              <a:rPr lang="es-ES" sz="3600" dirty="0" smtClean="0">
                <a:solidFill>
                  <a:srgbClr val="FFFF00"/>
                </a:solidFill>
              </a:rPr>
            </a:br>
            <a:r>
              <a:rPr lang="es-ES" sz="3600" dirty="0" smtClean="0">
                <a:solidFill>
                  <a:srgbClr val="FFFF00"/>
                </a:solidFill>
              </a:rPr>
              <a:t/>
            </a:r>
            <a:br>
              <a:rPr lang="es-ES" sz="3600" dirty="0" smtClean="0">
                <a:solidFill>
                  <a:srgbClr val="FFFF00"/>
                </a:solidFill>
              </a:rPr>
            </a:br>
            <a:r>
              <a:rPr lang="es-ES" sz="4000" i="1" dirty="0" smtClean="0">
                <a:solidFill>
                  <a:srgbClr val="FFFF00"/>
                </a:solidFill>
              </a:rPr>
              <a:t>JUNTA REGIONAL Y FISCALÍA COLYPRO PUNTARENAS</a:t>
            </a:r>
            <a:endParaRPr lang="en-CR" i="1" dirty="0">
              <a:solidFill>
                <a:srgbClr val="FFFF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880" y="2534046"/>
            <a:ext cx="2635583" cy="3526004"/>
          </a:xfrm>
          <a:prstGeom prst="rect">
            <a:avLst/>
          </a:prstGeom>
        </p:spPr>
      </p:pic>
      <p:sp>
        <p:nvSpPr>
          <p:cNvPr id="9" name="Marcador de posición de imagen 7"/>
          <p:cNvSpPr txBox="1">
            <a:spLocks/>
          </p:cNvSpPr>
          <p:nvPr/>
        </p:nvSpPr>
        <p:spPr>
          <a:xfrm>
            <a:off x="668339" y="1781175"/>
            <a:ext cx="11160124" cy="4860925"/>
          </a:xfrm>
          <a:prstGeom prst="rect">
            <a:avLst/>
          </a:prstGeom>
        </p:spPr>
      </p:sp>
      <p:sp>
        <p:nvSpPr>
          <p:cNvPr id="10" name="Marcador de posición de imagen 7"/>
          <p:cNvSpPr txBox="1">
            <a:spLocks/>
          </p:cNvSpPr>
          <p:nvPr/>
        </p:nvSpPr>
        <p:spPr>
          <a:xfrm>
            <a:off x="668339" y="1781175"/>
            <a:ext cx="11160124" cy="4860925"/>
          </a:xfrm>
          <a:prstGeom prst="rect">
            <a:avLst/>
          </a:prstGeom>
        </p:spPr>
      </p:sp>
      <p:pic>
        <p:nvPicPr>
          <p:cNvPr id="13" name="Marcador de posición de imagen 12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3192" b="13192"/>
          <a:stretch>
            <a:fillRect/>
          </a:stretch>
        </p:blipFill>
        <p:spPr>
          <a:xfrm>
            <a:off x="668339" y="2261420"/>
            <a:ext cx="8092305" cy="40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9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CLÁSICA SOL Y ARENA 2025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938" y="1379123"/>
            <a:ext cx="11160125" cy="4860924"/>
          </a:xfrm>
        </p:spPr>
        <p:txBody>
          <a:bodyPr/>
          <a:lstStyle/>
          <a:p>
            <a:r>
              <a:rPr lang="es-ES" b="1" dirty="0" smtClean="0"/>
              <a:t>ACOMPAÑAMIENTO </a:t>
            </a:r>
            <a:r>
              <a:rPr lang="es-ES" b="1" dirty="0"/>
              <a:t>A</a:t>
            </a:r>
            <a:r>
              <a:rPr lang="es-ES" b="1" dirty="0" smtClean="0"/>
              <a:t> LOS COLEGIADOS AL FINALIZAR LA CLÁSICA SOL Y ARENA.</a:t>
            </a:r>
          </a:p>
          <a:p>
            <a:r>
              <a:rPr lang="es-ES" b="1" dirty="0" smtClean="0"/>
              <a:t>SE LES BRINDÓ ASISTENCIA CON HIDRATACIÓN Y FRUTAS.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704" y="4071977"/>
            <a:ext cx="3532140" cy="23580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83254" y="3482246"/>
            <a:ext cx="2657479" cy="18667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606" y="2668455"/>
            <a:ext cx="4375316" cy="32902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1619" y="1786111"/>
            <a:ext cx="3478310" cy="209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938" y="728663"/>
            <a:ext cx="8221662" cy="539750"/>
          </a:xfrm>
        </p:spPr>
        <p:txBody>
          <a:bodyPr>
            <a:normAutofit/>
          </a:bodyPr>
          <a:lstStyle/>
          <a:p>
            <a:r>
              <a:rPr lang="es-ES" dirty="0" smtClean="0"/>
              <a:t>TALLER “CONOCIENDO MI MÁSCARA”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5937" y="1666496"/>
            <a:ext cx="11160125" cy="4860924"/>
          </a:xfrm>
        </p:spPr>
        <p:txBody>
          <a:bodyPr/>
          <a:lstStyle/>
          <a:p>
            <a:endParaRPr lang="es-ES" b="1" dirty="0" smtClean="0"/>
          </a:p>
          <a:p>
            <a:pPr marL="0" indent="0">
              <a:buNone/>
            </a:pPr>
            <a:endParaRPr lang="es-ES" b="1" dirty="0" smtClean="0"/>
          </a:p>
          <a:p>
            <a:r>
              <a:rPr lang="es-ES" b="1" dirty="0" smtClean="0"/>
              <a:t>TALLER DE ARTE-TERAPIA</a:t>
            </a:r>
            <a:endParaRPr lang="es-ES" b="1" dirty="0"/>
          </a:p>
          <a:p>
            <a:r>
              <a:rPr lang="es-ES" b="1" dirty="0" smtClean="0"/>
              <a:t>23 DE AGOSTO DEL 2025</a:t>
            </a:r>
          </a:p>
          <a:p>
            <a:r>
              <a:rPr lang="es-ES" b="1" dirty="0" smtClean="0"/>
              <a:t>DE 8:00 AM A 2:00 PM</a:t>
            </a:r>
          </a:p>
          <a:p>
            <a:r>
              <a:rPr lang="es-ES" b="1" dirty="0" smtClean="0"/>
              <a:t>FINCA DE RECREO</a:t>
            </a:r>
          </a:p>
          <a:p>
            <a:r>
              <a:rPr lang="es-ES" b="1" dirty="0" smtClean="0"/>
              <a:t>DIRIGIDO A 30 COLEGIADOS</a:t>
            </a:r>
          </a:p>
          <a:p>
            <a:r>
              <a:rPr lang="es-ES" b="1" dirty="0" smtClean="0"/>
              <a:t>TALLER QUE NO CUMPLIÓ CON LAS ESPECTATIVAS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DE LOS PARTICIPANTES.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189" y="1486127"/>
            <a:ext cx="4574821" cy="459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4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ASAMBLEA GENERAL EXTRAORDINARIA CXL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b="1" dirty="0" smtClean="0"/>
          </a:p>
          <a:p>
            <a:endParaRPr lang="es-ES" b="1" dirty="0"/>
          </a:p>
          <a:p>
            <a:r>
              <a:rPr lang="es-ES" b="1" dirty="0" smtClean="0"/>
              <a:t>PARTICIPACIÓN EN LA ASAMBLEA EXTRAORDINARIA No. 140</a:t>
            </a:r>
          </a:p>
          <a:p>
            <a:r>
              <a:rPr lang="es-ES" b="1" dirty="0" smtClean="0"/>
              <a:t>VIERNES 29 DE AGOSTO DEL 2025</a:t>
            </a:r>
          </a:p>
          <a:p>
            <a:r>
              <a:rPr lang="es-ES" b="1" dirty="0" smtClean="0"/>
              <a:t>CENTRO DE RECREO DESAMPARADOS DE ALAJUELA</a:t>
            </a:r>
          </a:p>
          <a:p>
            <a:r>
              <a:rPr lang="es-ES" b="1" dirty="0" smtClean="0"/>
              <a:t>HORARIO INACCESIBLE PARA LA PARTICIPACIÓN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DE LA MAYORÍA DE LOS COLEGIADOS A LAS 4:00 PM</a:t>
            </a:r>
          </a:p>
          <a:p>
            <a:r>
              <a:rPr lang="es-ES" b="1" dirty="0" smtClean="0"/>
              <a:t>HABÍA QUE LLENAR UN PERMISO, PERO LA PARTICIPACIÓN, 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EN APARIENCIA FUE MUY POCA Y LIMITADA.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623" y="1628776"/>
            <a:ext cx="3645920" cy="39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TALLER “SALUD FINANCIERA”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smtClean="0"/>
              <a:t>DÍA:  09 DE AGOSTO DEL 2025</a:t>
            </a:r>
          </a:p>
          <a:p>
            <a:pPr marL="0" indent="0">
              <a:buNone/>
            </a:pPr>
            <a:r>
              <a:rPr lang="es-ES" b="1" dirty="0" smtClean="0"/>
              <a:t>HORARIO:  DE 8 AM A 2 PM</a:t>
            </a:r>
          </a:p>
          <a:p>
            <a:pPr marL="0" indent="0">
              <a:buNone/>
            </a:pPr>
            <a:r>
              <a:rPr lang="es-ES" b="1" dirty="0" smtClean="0"/>
              <a:t>LUGAR:  RESTAURANTE Y MIRADOR ENIS</a:t>
            </a:r>
          </a:p>
          <a:p>
            <a:pPr marL="0" indent="0">
              <a:buNone/>
            </a:pPr>
            <a:r>
              <a:rPr lang="es-ES" b="1" dirty="0" smtClean="0"/>
              <a:t>PARA: 30 PERSONAS</a:t>
            </a:r>
          </a:p>
          <a:p>
            <a:pPr marL="0" indent="0">
              <a:buNone/>
            </a:pPr>
            <a:r>
              <a:rPr lang="es-ES" b="1" dirty="0" smtClean="0"/>
              <a:t>LA ASISTENCIA:  26 COLEGIADOS</a:t>
            </a:r>
            <a:endParaRPr lang="en-US" b="1" dirty="0"/>
          </a:p>
        </p:txBody>
      </p:sp>
      <p:sp>
        <p:nvSpPr>
          <p:cNvPr id="4" name="AutoShape 2" descr="blob:https://web.whatsapp.com/cd2093ff-33ff-4e8c-9e72-b3605abefd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blob:https://web.whatsapp.com/cd2093ff-33ff-4e8c-9e72-b3605abefd2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736" y="1140052"/>
            <a:ext cx="4279731" cy="470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6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2B7B8-E22E-BA4B-8EB1-15C50C448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TALLER DE “INTELIGENCIA ARTIFICIAL”</a:t>
            </a:r>
            <a:endParaRPr lang="en-C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60C11-55E6-B441-BCCB-1850444DC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7" y="1360714"/>
            <a:ext cx="11160125" cy="5128986"/>
          </a:xfrm>
        </p:spPr>
        <p:txBody>
          <a:bodyPr/>
          <a:lstStyle/>
          <a:p>
            <a:r>
              <a:rPr lang="es-ES" b="1" dirty="0" smtClean="0"/>
              <a:t>LUGAR:  LICEO ANTONIO OBANDO CHAN</a:t>
            </a:r>
          </a:p>
          <a:p>
            <a:r>
              <a:rPr lang="es-ES" b="1" dirty="0" smtClean="0"/>
              <a:t>DIRIGIDO A TODO EL CIRCUITO 01</a:t>
            </a:r>
          </a:p>
          <a:p>
            <a:r>
              <a:rPr lang="es-ES" b="1" dirty="0" smtClean="0"/>
              <a:t>CON PARTICIPACIÓN DE CADA UNO DE LOS CENTROS EDUCATIVOS</a:t>
            </a:r>
          </a:p>
          <a:p>
            <a:r>
              <a:rPr lang="es-ES" b="1" dirty="0" smtClean="0"/>
              <a:t>JULIO DEL 2025</a:t>
            </a:r>
            <a:endParaRPr lang="en-CR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753" y="3569381"/>
            <a:ext cx="2919840" cy="15437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312" y="2440442"/>
            <a:ext cx="4810274" cy="360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5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1372</Words>
  <Application>Microsoft Office PowerPoint</Application>
  <PresentationFormat>Panorámica</PresentationFormat>
  <Paragraphs>226</Paragraphs>
  <Slides>41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5" baseType="lpstr">
      <vt:lpstr>Arial</vt:lpstr>
      <vt:lpstr>Calibri</vt:lpstr>
      <vt:lpstr>Century Gothic</vt:lpstr>
      <vt:lpstr>Office Theme</vt:lpstr>
      <vt:lpstr>INFORME DE PRESIDENCIA A.I. 2025-2026</vt:lpstr>
      <vt:lpstr>USO DEL SALÓN DE EVENTOS DE LA FINCA DE RECREO</vt:lpstr>
      <vt:lpstr>ESCUELA DE FÚTBOL PARA HIJOS DE COLEGIADOS</vt:lpstr>
      <vt:lpstr>CURSO DE YOGA Y BAILE POPULAR PARA JUBILADOS </vt:lpstr>
      <vt:lpstr>CLÁSICA SOL Y ARENA 2025</vt:lpstr>
      <vt:lpstr>TALLER “CONOCIENDO MI MÁSCARA”</vt:lpstr>
      <vt:lpstr>ASAMBLEA GENERAL EXTRAORDINARIA CXL</vt:lpstr>
      <vt:lpstr>TALLER “SALUD FINANCIERA”</vt:lpstr>
      <vt:lpstr>TALLER DE “INTELIGENCIA ARTIFICIAL”</vt:lpstr>
      <vt:lpstr>ARREGLO EN EL CENTRO DE RECREO </vt:lpstr>
      <vt:lpstr>GESTIÓN ANTE DEPTO. INFRAESTRUCTURA</vt:lpstr>
      <vt:lpstr>DÍA DEL PADRE Y DE LA MADRE 2025</vt:lpstr>
      <vt:lpstr>ASAMBLEA GENERAL ORDINARIA COLYPRO</vt:lpstr>
      <vt:lpstr>DÍA DEL NIÑO</vt:lpstr>
      <vt:lpstr>DÍA RECREATIVO PARA JUBILADOS AGUIRRE</vt:lpstr>
      <vt:lpstr>DÍA RECREATIVO DE JUBILADOS PUNTARENAS</vt:lpstr>
      <vt:lpstr>CAPACITACIÓN DE JUNTAS</vt:lpstr>
      <vt:lpstr>III ENCUENTRO CULTURAL Y EDUCATIVO COLYPRO PUNTARENAS</vt:lpstr>
      <vt:lpstr>CONVIVIO NAVIDEÑO 2025</vt:lpstr>
      <vt:lpstr>AÑOS DORADOS EN AGUIRRE</vt:lpstr>
      <vt:lpstr>AÑOS DORADOS EN PUNTARENAS</vt:lpstr>
      <vt:lpstr>COLEGIADO DISTINGUIDO 2025 Y  ANIVERSARIO DE COLYPRO</vt:lpstr>
      <vt:lpstr>REUNIÓN CON FISCALÍA COLYPRO</vt:lpstr>
      <vt:lpstr>VISITAS ABOGADOS DE COLYPRO</vt:lpstr>
      <vt:lpstr>CAPACITACIÓN DEPTO. DE COMPRAS COLYPRO</vt:lpstr>
      <vt:lpstr>NUEVOS CONVENIOS</vt:lpstr>
      <vt:lpstr>FOOD TRUCK EN EL CENTRO DE RECREO</vt:lpstr>
      <vt:lpstr>GESTIONES PARA LA ACTIVACIÓN DEL POZO EN LA FINCA DE RECREO</vt:lpstr>
      <vt:lpstr>REUNIÓN CON DEPTO. PLANIFICACIÓN COLYPRO</vt:lpstr>
      <vt:lpstr>REUNIÓN CON LOS R.I. DE LOS CENTROS EDUCATIVOS Y DE LOS JUBILADOS</vt:lpstr>
      <vt:lpstr>PARTICIPACIÓN EN LA CARRERA SOL Y ARENA  (29 DE MARZO DEL 2026)</vt:lpstr>
      <vt:lpstr>TALLERES DE YOGA Y BAILE POPULAR 2026</vt:lpstr>
      <vt:lpstr>TALLER DE SAUD MENTAL</vt:lpstr>
      <vt:lpstr>TALLER SOBRE “MANEJO REGULATORIO DE LAS CONDUCTAS SEGÚN REGLAMENTO DE LOS APREN- DIZAJES”</vt:lpstr>
      <vt:lpstr>CAPACITACIÓN JURÍDICA DE COLYPRO</vt:lpstr>
      <vt:lpstr>ACTIVIDADES PENDIENTES POR EJECUTAR EN CULTURA, DEPORTE Y RECREACIÓN</vt:lpstr>
      <vt:lpstr>CAPACITACIONES, TALLERES Y ACTIVIDADES PENDIENTES O EN PROCESO “DESARROLLO PROFESIONAL”</vt:lpstr>
      <vt:lpstr>CAPACITACIONES, TALLERES Y ACTIVIDADES PENDIENTES EN “DESARROLLO PERSONAL”</vt:lpstr>
      <vt:lpstr>TALLERES Y ACTIVIDADES PENDIENTES PARA “JUBILADOS”</vt:lpstr>
      <vt:lpstr>  SEGUIREMOS TRABAJANDO POR EL BIENESTAR DE TODOS LOS COLEGIADOS  JUNTA REGIONAL Y FISCALÍA COLYPRO PUNTARENAS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Usuario</cp:lastModifiedBy>
  <cp:revision>223</cp:revision>
  <dcterms:created xsi:type="dcterms:W3CDTF">2025-09-29T21:43:53Z</dcterms:created>
  <dcterms:modified xsi:type="dcterms:W3CDTF">2026-08-08T03:17:08Z</dcterms:modified>
</cp:coreProperties>
</file>