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4" r:id="rId3"/>
    <p:sldId id="258" r:id="rId4"/>
    <p:sldId id="261" r:id="rId5"/>
    <p:sldId id="265" r:id="rId6"/>
    <p:sldId id="266" r:id="rId7"/>
    <p:sldId id="267" r:id="rId8"/>
    <p:sldId id="268" r:id="rId9"/>
    <p:sldId id="269" r:id="rId10"/>
    <p:sldId id="262" r:id="rId11"/>
  </p:sldIdLst>
  <p:sldSz cx="12192000" cy="6858000"/>
  <p:notesSz cx="6858000" cy="9144000"/>
  <p:defaultTextStyle>
    <a:defPPr>
      <a:defRPr lang="es-C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85"/>
    <p:restoredTop sz="94674"/>
  </p:normalViewPr>
  <p:slideViewPr>
    <p:cSldViewPr snapToGrid="0" snapToObjects="1">
      <p:cViewPr varScale="1">
        <p:scale>
          <a:sx n="112" d="100"/>
          <a:sy n="112" d="100"/>
        </p:scale>
        <p:origin x="7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784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D0487-A864-8B4A-87EC-1A095CD6D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0054" y="73930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0C4A9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976C10-9D52-AD4D-8683-15305E71F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054" y="321897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0A8DF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02410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32D39-1B72-F346-AD1B-D9D1321A6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556" y="64933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C4A9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1D7BD-F3E4-2D4C-BD1A-76E02276D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556" y="2109830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s-ES"/>
              <a:t>Editar los estilos de texto del patrón
Segundo nivel
Tercer nivel
Cuarto nivel
Quinto nivel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07482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7F0A1D-B18F-E94F-92C0-29C158D47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61DE74-041C-7C49-AC42-488BC6BAA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Editar los estilos de texto del patrón
Segundo nivel
Tercer nivel
Cuarto nivel
Quinto nivel</a:t>
            </a:r>
            <a:endParaRPr lang="es-C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075E66-ADED-EC49-91BB-6F9E086E7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Editar los estilos de texto del patrón
Segundo nivel
Tercer nivel
Cuarto nivel
Quinto nivel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82129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2">
            <a:extLst>
              <a:ext uri="{FF2B5EF4-FFF2-40B4-BE49-F238E27FC236}">
                <a16:creationId xmlns:a16="http://schemas.microsoft.com/office/drawing/2014/main" id="{067202D0-35B5-7C47-9D17-E08FCB8072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1826" y="752646"/>
            <a:ext cx="10497536" cy="4721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s-CR" noProof="0"/>
          </a:p>
        </p:txBody>
      </p:sp>
    </p:spTree>
    <p:extLst>
      <p:ext uri="{BB962C8B-B14F-4D97-AF65-F5344CB8AC3E}">
        <p14:creationId xmlns:p14="http://schemas.microsoft.com/office/powerpoint/2010/main" val="247999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630B9CE-0C58-26CB-8FBC-1CBE767199A2}"/>
              </a:ext>
            </a:extLst>
          </p:cNvPr>
          <p:cNvSpPr txBox="1"/>
          <p:nvPr/>
        </p:nvSpPr>
        <p:spPr>
          <a:xfrm>
            <a:off x="5954532" y="2160035"/>
            <a:ext cx="46543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ASAMBLEA REGIONAL COLYPRO  GUANACASTE BAJURA 18-07-2026</a:t>
            </a:r>
            <a:br>
              <a:rPr lang="es-C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C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INFORME DE TESORERÍA.</a:t>
            </a:r>
          </a:p>
          <a:p>
            <a:pPr algn="ctr"/>
            <a:endParaRPr lang="es-C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C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C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MSC. JUAN CARLOS BUSTOS VALERIN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5AFE75D-DF3C-2F06-D74D-F200B08FA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788" y="1863775"/>
            <a:ext cx="4648603" cy="2141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F849036-8FB8-EEF6-2B23-02A660437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9990" y="5523460"/>
            <a:ext cx="2537832" cy="121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33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ases bonitas de agradecimiento">
            <a:extLst>
              <a:ext uri="{FF2B5EF4-FFF2-40B4-BE49-F238E27FC236}">
                <a16:creationId xmlns:a16="http://schemas.microsoft.com/office/drawing/2014/main" id="{C25A01C1-7246-0E5D-49FE-6E68B463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457325"/>
            <a:ext cx="7990114" cy="3943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863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3">
            <a:extLst>
              <a:ext uri="{FF2B5EF4-FFF2-40B4-BE49-F238E27FC236}">
                <a16:creationId xmlns:a16="http://schemas.microsoft.com/office/drawing/2014/main" id="{3FFFDD1D-A68D-039A-1A5F-F47B24D616A0}"/>
              </a:ext>
            </a:extLst>
          </p:cNvPr>
          <p:cNvSpPr txBox="1">
            <a:spLocks/>
          </p:cNvSpPr>
          <p:nvPr/>
        </p:nvSpPr>
        <p:spPr>
          <a:xfrm>
            <a:off x="1676400" y="561068"/>
            <a:ext cx="10515600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rgbClr val="0C4A97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ES_tradnl" sz="4300" dirty="0"/>
              <a:t>TAREAS DE TESORERíA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C4D4087-092B-72F9-128C-84E2D75EA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906846"/>
              </p:ext>
            </p:extLst>
          </p:nvPr>
        </p:nvGraphicFramePr>
        <p:xfrm>
          <a:off x="3498980" y="2167210"/>
          <a:ext cx="8238930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8930">
                  <a:extLst>
                    <a:ext uri="{9D8B030D-6E8A-4147-A177-3AD203B41FA5}">
                      <a16:colId xmlns:a16="http://schemas.microsoft.com/office/drawing/2014/main" val="27813721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Rendir informes financieros  en las sesiones de la Junta Regional y la Asamblea Regional.</a:t>
                      </a:r>
                      <a:endParaRPr lang="es-CR" sz="2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979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/>
                        <a:t>Revisar y firmar conjuntamente con la presidencia regional las facturas por los gastos de la Junta Regional.</a:t>
                      </a:r>
                      <a:endParaRPr lang="es-C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339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/>
                        <a:t>Colaborar, participar y asistir a las diferentes actividades que organiza la Junta Regional.</a:t>
                      </a:r>
                      <a:endParaRPr lang="es-C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345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/>
                        <a:t>Tramitar el pago de facturas, después de la actividad o sesión de la Junta Regional.</a:t>
                      </a:r>
                      <a:endParaRPr lang="es-C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433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402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F06059AD-55CB-689D-470E-0592F2939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59209"/>
              </p:ext>
            </p:extLst>
          </p:nvPr>
        </p:nvGraphicFramePr>
        <p:xfrm>
          <a:off x="200137" y="119537"/>
          <a:ext cx="11768866" cy="6618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68866">
                  <a:extLst>
                    <a:ext uri="{9D8B030D-6E8A-4147-A177-3AD203B41FA5}">
                      <a16:colId xmlns:a16="http://schemas.microsoft.com/office/drawing/2014/main" val="646605341"/>
                    </a:ext>
                  </a:extLst>
                </a:gridCol>
              </a:tblGrid>
              <a:tr h="1062029">
                <a:tc>
                  <a:txBody>
                    <a:bodyPr/>
                    <a:lstStyle/>
                    <a:p>
                      <a:pPr algn="ctr"/>
                      <a:r>
                        <a:rPr lang="es-CR" sz="6600" dirty="0"/>
                        <a:t>Presupuesto anual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727620"/>
                  </a:ext>
                </a:extLst>
              </a:tr>
              <a:tr h="506766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Desarrollo Personal (talleres charlas y conferencias).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0308673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Actividades culturales, deportivas y recreativas.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3707605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Actividades Jubilados.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7729452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Desarrollo Profesional.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1542054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Asamblea Anual.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2555499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Dietas.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4135524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Viáticos y kilometraje de la Junta Regional.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6058703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Atención a Sesiones.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8320806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Internet.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4890502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Papelería y Empastes.</a:t>
                      </a:r>
                      <a:endParaRPr lang="es-C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1139693"/>
                  </a:ext>
                </a:extLst>
              </a:tr>
              <a:tr h="501488">
                <a:tc>
                  <a:txBody>
                    <a:bodyPr/>
                    <a:lstStyle/>
                    <a:p>
                      <a:pPr algn="l" fontAlgn="b"/>
                      <a:r>
                        <a:rPr lang="es-CR" sz="3200" u="none" strike="noStrike" dirty="0">
                          <a:effectLst/>
                        </a:rPr>
                        <a:t>Total Junta Regional  de Guanacaste Bajura.</a:t>
                      </a:r>
                      <a:endParaRPr lang="es-CR" sz="3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356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321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C7D093A-A657-E9F9-E289-840C1C67FC1A}"/>
              </a:ext>
            </a:extLst>
          </p:cNvPr>
          <p:cNvSpPr txBox="1">
            <a:spLocks/>
          </p:cNvSpPr>
          <p:nvPr/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anchor="b">
            <a:normAutofit fontScale="90000" lnSpcReduction="1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rgbClr val="0C4A97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R" sz="4400">
                <a:latin typeface="American Typewriter" panose="02090604020004020304" pitchFamily="18" charset="77"/>
              </a:rPr>
              <a:t>Desarrollo Personal (talleres charlas y conferencias).</a:t>
            </a:r>
            <a:endParaRPr lang="es-CR" dirty="0">
              <a:latin typeface="American Typewriter" panose="02090604020004020304" pitchFamily="18" charset="77"/>
            </a:endParaRPr>
          </a:p>
        </p:txBody>
      </p:sp>
      <p:graphicFrame>
        <p:nvGraphicFramePr>
          <p:cNvPr id="7" name="Marcador de contenido 3">
            <a:extLst>
              <a:ext uri="{FF2B5EF4-FFF2-40B4-BE49-F238E27FC236}">
                <a16:creationId xmlns:a16="http://schemas.microsoft.com/office/drawing/2014/main" id="{70526ADC-A86A-5185-AA16-3DD4E911C7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3501760"/>
              </p:ext>
            </p:extLst>
          </p:nvPr>
        </p:nvGraphicFramePr>
        <p:xfrm>
          <a:off x="838200" y="2546394"/>
          <a:ext cx="10515597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7588">
                  <a:extLst>
                    <a:ext uri="{9D8B030D-6E8A-4147-A177-3AD203B41FA5}">
                      <a16:colId xmlns:a16="http://schemas.microsoft.com/office/drawing/2014/main" val="3359985456"/>
                    </a:ext>
                  </a:extLst>
                </a:gridCol>
                <a:gridCol w="2302137">
                  <a:extLst>
                    <a:ext uri="{9D8B030D-6E8A-4147-A177-3AD203B41FA5}">
                      <a16:colId xmlns:a16="http://schemas.microsoft.com/office/drawing/2014/main" val="2919340281"/>
                    </a:ext>
                  </a:extLst>
                </a:gridCol>
                <a:gridCol w="4425872">
                  <a:extLst>
                    <a:ext uri="{9D8B030D-6E8A-4147-A177-3AD203B41FA5}">
                      <a16:colId xmlns:a16="http://schemas.microsoft.com/office/drawing/2014/main" val="1297087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R" sz="3200" dirty="0"/>
                        <a:t>Total de presupuesto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Ejecutado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Diferencia por ejecutar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131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</a:t>
                      </a:r>
                      <a:r>
                        <a:rPr lang="es-CR" sz="3200" u="none" strike="noStrike" dirty="0">
                          <a:effectLst/>
                        </a:rPr>
                        <a:t>2.652.218,51 </a:t>
                      </a:r>
                      <a:endParaRPr lang="es-C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R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</a:t>
                      </a:r>
                      <a:r>
                        <a:rPr lang="es-CR" sz="3200" u="none" strike="noStrike" dirty="0">
                          <a:effectLst/>
                        </a:rPr>
                        <a:t>2.652.218,51 </a:t>
                      </a:r>
                      <a:endParaRPr lang="es-C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876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21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026E59D-19EF-D2F2-C0FA-10B75138D229}"/>
              </a:ext>
            </a:extLst>
          </p:cNvPr>
          <p:cNvSpPr txBox="1">
            <a:spLocks/>
          </p:cNvSpPr>
          <p:nvPr/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anchor="b">
            <a:normAutofit fontScale="90000" lnSpcReduction="1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rgbClr val="0C4A97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R" sz="4400">
                <a:latin typeface="American Typewriter" panose="02090604020004020304" pitchFamily="18" charset="77"/>
              </a:rPr>
              <a:t>Actividades culturales, deportivas y recreativas.</a:t>
            </a:r>
            <a:endParaRPr lang="es-CR" dirty="0">
              <a:latin typeface="American Typewriter" panose="02090604020004020304" pitchFamily="18" charset="77"/>
            </a:endParaRPr>
          </a:p>
        </p:txBody>
      </p:sp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2FF78CEE-7F16-BD40-E152-A672778AC3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284637"/>
              </p:ext>
            </p:extLst>
          </p:nvPr>
        </p:nvGraphicFramePr>
        <p:xfrm>
          <a:off x="838200" y="2492602"/>
          <a:ext cx="1067248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5315">
                  <a:extLst>
                    <a:ext uri="{9D8B030D-6E8A-4147-A177-3AD203B41FA5}">
                      <a16:colId xmlns:a16="http://schemas.microsoft.com/office/drawing/2014/main" val="335998545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919340281"/>
                    </a:ext>
                  </a:extLst>
                </a:gridCol>
                <a:gridCol w="4173967">
                  <a:extLst>
                    <a:ext uri="{9D8B030D-6E8A-4147-A177-3AD203B41FA5}">
                      <a16:colId xmlns:a16="http://schemas.microsoft.com/office/drawing/2014/main" val="1297087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R" sz="3200" dirty="0"/>
                        <a:t>Total de presupuesto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Ejecutado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Diferencia por ejecutar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131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</a:t>
                      </a:r>
                      <a:r>
                        <a:rPr lang="es-CR" sz="3200" u="none" strike="noStrike" dirty="0">
                          <a:effectLst/>
                        </a:rPr>
                        <a:t>4.376.160,53 </a:t>
                      </a:r>
                      <a:endParaRPr lang="es-C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₡1.584.785,59</a:t>
                      </a:r>
                      <a:endParaRPr lang="es-C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₡2.791.374,94</a:t>
                      </a:r>
                      <a:endParaRPr lang="es-C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876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1743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82409BD-68AF-35EE-0D50-63ED99C7739C}"/>
              </a:ext>
            </a:extLst>
          </p:cNvPr>
          <p:cNvSpPr txBox="1">
            <a:spLocks/>
          </p:cNvSpPr>
          <p:nvPr/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rgbClr val="0C4A97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R" sz="4400">
                <a:latin typeface="American Typewriter" panose="02090604020004020304" pitchFamily="18" charset="77"/>
              </a:rPr>
              <a:t>Actividades Jubilados.</a:t>
            </a:r>
            <a:endParaRPr lang="es-CR" dirty="0">
              <a:latin typeface="American Typewriter" panose="02090604020004020304" pitchFamily="18" charset="77"/>
            </a:endParaRPr>
          </a:p>
        </p:txBody>
      </p:sp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0517AB3F-A88B-65A0-6AE0-5A656242CA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5177833"/>
              </p:ext>
            </p:extLst>
          </p:nvPr>
        </p:nvGraphicFramePr>
        <p:xfrm>
          <a:off x="838200" y="2492602"/>
          <a:ext cx="1067248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5315">
                  <a:extLst>
                    <a:ext uri="{9D8B030D-6E8A-4147-A177-3AD203B41FA5}">
                      <a16:colId xmlns:a16="http://schemas.microsoft.com/office/drawing/2014/main" val="335998545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919340281"/>
                    </a:ext>
                  </a:extLst>
                </a:gridCol>
                <a:gridCol w="4173967">
                  <a:extLst>
                    <a:ext uri="{9D8B030D-6E8A-4147-A177-3AD203B41FA5}">
                      <a16:colId xmlns:a16="http://schemas.microsoft.com/office/drawing/2014/main" val="1297087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R" sz="3200" dirty="0"/>
                        <a:t>Total de presupuesto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Ejecutado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Diferencia por ejecutar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131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</a:t>
                      </a:r>
                      <a:r>
                        <a:rPr lang="es-CR" sz="3200" u="none" strike="noStrike" dirty="0">
                          <a:effectLst/>
                        </a:rPr>
                        <a:t>4.243.669,88 </a:t>
                      </a:r>
                      <a:endParaRPr lang="es-C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₡864.710,35</a:t>
                      </a:r>
                      <a:endParaRPr lang="es-C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₡3.378.959,53</a:t>
                      </a:r>
                      <a:endParaRPr lang="es-C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876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9259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0969327-2200-0218-AE79-25BAFF7DFE70}"/>
              </a:ext>
            </a:extLst>
          </p:cNvPr>
          <p:cNvSpPr txBox="1">
            <a:spLocks/>
          </p:cNvSpPr>
          <p:nvPr/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rgbClr val="0C4A97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R" sz="4400">
                <a:latin typeface="American Typewriter" panose="02090604020004020304" pitchFamily="18" charset="77"/>
              </a:rPr>
              <a:t>Desarrollo Profesional.</a:t>
            </a:r>
            <a:endParaRPr lang="es-CR" dirty="0">
              <a:latin typeface="American Typewriter" panose="02090604020004020304" pitchFamily="18" charset="77"/>
            </a:endParaRPr>
          </a:p>
        </p:txBody>
      </p:sp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36958588-8770-4579-6CF8-1E840E0BF0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0576165"/>
              </p:ext>
            </p:extLst>
          </p:nvPr>
        </p:nvGraphicFramePr>
        <p:xfrm>
          <a:off x="838200" y="2492602"/>
          <a:ext cx="1067248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5315">
                  <a:extLst>
                    <a:ext uri="{9D8B030D-6E8A-4147-A177-3AD203B41FA5}">
                      <a16:colId xmlns:a16="http://schemas.microsoft.com/office/drawing/2014/main" val="335998545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919340281"/>
                    </a:ext>
                  </a:extLst>
                </a:gridCol>
                <a:gridCol w="4173967">
                  <a:extLst>
                    <a:ext uri="{9D8B030D-6E8A-4147-A177-3AD203B41FA5}">
                      <a16:colId xmlns:a16="http://schemas.microsoft.com/office/drawing/2014/main" val="1297087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R" sz="3200" dirty="0"/>
                        <a:t>Total de presupuesto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Ejecutado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Diferencia por ejecutar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131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</a:t>
                      </a:r>
                      <a:r>
                        <a:rPr lang="es-CR" sz="3200" u="none" strike="noStrike" dirty="0">
                          <a:effectLst/>
                        </a:rPr>
                        <a:t>1.326.109,25 </a:t>
                      </a:r>
                      <a:endParaRPr lang="es-C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₡663.000</a:t>
                      </a:r>
                      <a:endParaRPr lang="es-C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₡663.109.25</a:t>
                      </a:r>
                      <a:endParaRPr lang="es-C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876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62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BE1F49E-547B-F790-7893-7A55BC03CA2E}"/>
              </a:ext>
            </a:extLst>
          </p:cNvPr>
          <p:cNvSpPr txBox="1">
            <a:spLocks/>
          </p:cNvSpPr>
          <p:nvPr/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rgbClr val="0C4A97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R" sz="4400">
                <a:latin typeface="American Typewriter" panose="02090604020004020304" pitchFamily="18" charset="77"/>
              </a:rPr>
              <a:t>Asamblea Anual.</a:t>
            </a:r>
            <a:endParaRPr lang="es-CR" dirty="0">
              <a:latin typeface="American Typewriter" panose="02090604020004020304" pitchFamily="18" charset="77"/>
            </a:endParaRPr>
          </a:p>
        </p:txBody>
      </p:sp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EB291428-91E0-0A74-849D-355BD70D3A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189546"/>
              </p:ext>
            </p:extLst>
          </p:nvPr>
        </p:nvGraphicFramePr>
        <p:xfrm>
          <a:off x="838200" y="2492602"/>
          <a:ext cx="1067248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5315">
                  <a:extLst>
                    <a:ext uri="{9D8B030D-6E8A-4147-A177-3AD203B41FA5}">
                      <a16:colId xmlns:a16="http://schemas.microsoft.com/office/drawing/2014/main" val="335998545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919340281"/>
                    </a:ext>
                  </a:extLst>
                </a:gridCol>
                <a:gridCol w="4173967">
                  <a:extLst>
                    <a:ext uri="{9D8B030D-6E8A-4147-A177-3AD203B41FA5}">
                      <a16:colId xmlns:a16="http://schemas.microsoft.com/office/drawing/2014/main" val="1297087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R" sz="3200" dirty="0"/>
                        <a:t>Total de presupuesto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Ejecutado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dirty="0"/>
                        <a:t>Diferencia por ejecutar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131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</a:t>
                      </a:r>
                      <a:r>
                        <a:rPr lang="es-CR" sz="3200" u="none" strike="noStrike" dirty="0">
                          <a:effectLst/>
                        </a:rPr>
                        <a:t>5.734.734,25 </a:t>
                      </a:r>
                      <a:endParaRPr lang="es-C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₡0</a:t>
                      </a:r>
                      <a:endParaRPr lang="es-C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3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₡0</a:t>
                      </a:r>
                      <a:endParaRPr lang="es-C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876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398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B454C6D-CB3E-7854-EABD-88E4B7C6760C}"/>
              </a:ext>
            </a:extLst>
          </p:cNvPr>
          <p:cNvSpPr txBox="1">
            <a:spLocks/>
          </p:cNvSpPr>
          <p:nvPr/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rgbClr val="0C4A97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es-CR" sz="7200" b="0" dirty="0">
                <a:solidFill>
                  <a:schemeClr val="tx1"/>
                </a:solidFill>
                <a:latin typeface="American Typewriter" panose="02090604020004020304" pitchFamily="18" charset="77"/>
              </a:rPr>
              <a:t>EJECUTADO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93323AC9-E0C6-FF80-A58B-F4C1C01C226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7024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rgbClr val="00A8D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4000" dirty="0">
                <a:solidFill>
                  <a:schemeClr val="accent1"/>
                </a:solidFill>
              </a:rPr>
              <a:t>₡10.143.987,92</a:t>
            </a:r>
            <a:endParaRPr lang="es-CR" sz="40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3EFB579-43E9-6E6F-80AA-671371209E85}"/>
              </a:ext>
            </a:extLst>
          </p:cNvPr>
          <p:cNvSpPr txBox="1">
            <a:spLocks/>
          </p:cNvSpPr>
          <p:nvPr/>
        </p:nvSpPr>
        <p:spPr>
          <a:xfrm>
            <a:off x="839998" y="267865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7200" dirty="0">
                <a:latin typeface="American Typewriter" panose="02090604020004020304" pitchFamily="18" charset="77"/>
              </a:rPr>
              <a:t>POR EJECUTAR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72F0DBCB-7C53-5891-5400-62769866C4A0}"/>
              </a:ext>
            </a:extLst>
          </p:cNvPr>
          <p:cNvSpPr txBox="1">
            <a:spLocks/>
          </p:cNvSpPr>
          <p:nvPr/>
        </p:nvSpPr>
        <p:spPr>
          <a:xfrm>
            <a:off x="818472" y="4129556"/>
            <a:ext cx="10515600" cy="702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R" sz="4000" u="none" strike="noStrike" dirty="0">
                <a:solidFill>
                  <a:schemeClr val="accent1"/>
                </a:solidFill>
                <a:effectLst/>
              </a:rPr>
              <a:t>₡</a:t>
            </a:r>
            <a:r>
              <a:rPr lang="es-CR" sz="4000" dirty="0">
                <a:solidFill>
                  <a:schemeClr val="accent1"/>
                </a:solidFill>
              </a:rPr>
              <a:t>25.299.449,39</a:t>
            </a:r>
          </a:p>
          <a:p>
            <a:endParaRPr lang="es-CR" sz="4000" dirty="0">
              <a:solidFill>
                <a:schemeClr val="accent1"/>
              </a:solidFill>
            </a:endParaRPr>
          </a:p>
          <a:p>
            <a:endParaRPr lang="es-C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8670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́n-final-16-9" id="{61680EA4-A4DE-B04B-BAA2-51A03F713618}" vid="{4BE2C909-CCE3-BC49-BC92-D151FCEBA2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233</Words>
  <Application>Microsoft Macintosh PowerPoint</Application>
  <PresentationFormat>Panorámica</PresentationFormat>
  <Paragraphs>59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American Typewriter</vt:lpstr>
      <vt:lpstr>Arial</vt:lpstr>
      <vt:lpstr>Calibri</vt:lpstr>
      <vt:lpstr>Calibri Light</vt:lpstr>
      <vt:lpstr>Century Gothic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juan carlos bustos</cp:lastModifiedBy>
  <cp:revision>9</cp:revision>
  <dcterms:created xsi:type="dcterms:W3CDTF">2019-03-22T14:34:09Z</dcterms:created>
  <dcterms:modified xsi:type="dcterms:W3CDTF">2026-07-15T17:46:35Z</dcterms:modified>
</cp:coreProperties>
</file>