
<file path=[Content_Types].xml><?xml version="1.0" encoding="utf-8"?>
<Types xmlns="http://schemas.openxmlformats.org/package/2006/content-types">
  <Default Extension="jfif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88" r:id="rId4"/>
    <p:sldId id="289" r:id="rId5"/>
    <p:sldId id="290" r:id="rId6"/>
    <p:sldId id="291" r:id="rId7"/>
    <p:sldId id="296" r:id="rId8"/>
    <p:sldId id="292" r:id="rId9"/>
    <p:sldId id="293" r:id="rId10"/>
    <p:sldId id="294" r:id="rId11"/>
    <p:sldId id="295" r:id="rId12"/>
    <p:sldId id="285" r:id="rId13"/>
  </p:sldIdLst>
  <p:sldSz cx="12192000" cy="6858000"/>
  <p:notesSz cx="6858000" cy="9144000"/>
  <p:defaultTextStyle>
    <a:defPPr>
      <a:defRPr lang="es-C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o Gerardo Loría García" initials="ML" lastIdx="1" clrIdx="0">
    <p:extLst>
      <p:ext uri="{19B8F6BF-5375-455C-9EA6-DF929625EA0E}">
        <p15:presenceInfo xmlns:p15="http://schemas.microsoft.com/office/powerpoint/2012/main" userId="7a490acc2d161ff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4" autoAdjust="0"/>
    <p:restoredTop sz="94292" autoAdjust="0"/>
  </p:normalViewPr>
  <p:slideViewPr>
    <p:cSldViewPr snapToGrid="0" snapToObjects="1">
      <p:cViewPr varScale="1">
        <p:scale>
          <a:sx n="67" d="100"/>
          <a:sy n="67" d="100"/>
        </p:scale>
        <p:origin x="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Gerardo Loría García" userId="7a490acc2d161ff4" providerId="LiveId" clId="{E796A6BF-E42A-4E81-99EE-6CE92A8E2C9E}"/>
    <pc:docChg chg="undo custSel modSld">
      <pc:chgData name="Mario Gerardo Loría García" userId="7a490acc2d161ff4" providerId="LiveId" clId="{E796A6BF-E42A-4E81-99EE-6CE92A8E2C9E}" dt="2026-06-23T15:36:52.134" v="133" actId="20577"/>
      <pc:docMkLst>
        <pc:docMk/>
      </pc:docMkLst>
      <pc:sldChg chg="modSp mod">
        <pc:chgData name="Mario Gerardo Loría García" userId="7a490acc2d161ff4" providerId="LiveId" clId="{E796A6BF-E42A-4E81-99EE-6CE92A8E2C9E}" dt="2026-06-23T15:17:18.927" v="9" actId="14100"/>
        <pc:sldMkLst>
          <pc:docMk/>
          <pc:sldMk cId="1963428775" sldId="288"/>
        </pc:sldMkLst>
        <pc:graphicFrameChg chg="mod modGraphic">
          <ac:chgData name="Mario Gerardo Loría García" userId="7a490acc2d161ff4" providerId="LiveId" clId="{E796A6BF-E42A-4E81-99EE-6CE92A8E2C9E}" dt="2026-06-23T15:17:18.927" v="9" actId="14100"/>
          <ac:graphicFrameMkLst>
            <pc:docMk/>
            <pc:sldMk cId="1963428775" sldId="288"/>
            <ac:graphicFrameMk id="6" creationId="{E73703B0-4FC7-5490-E5FE-499B401B8A5A}"/>
          </ac:graphicFrameMkLst>
        </pc:graphicFrameChg>
      </pc:sldChg>
      <pc:sldChg chg="modSp mod">
        <pc:chgData name="Mario Gerardo Loría García" userId="7a490acc2d161ff4" providerId="LiveId" clId="{E796A6BF-E42A-4E81-99EE-6CE92A8E2C9E}" dt="2026-06-23T15:20:01.541" v="20" actId="20577"/>
        <pc:sldMkLst>
          <pc:docMk/>
          <pc:sldMk cId="2375500198" sldId="289"/>
        </pc:sldMkLst>
        <pc:graphicFrameChg chg="mod modGraphic">
          <ac:chgData name="Mario Gerardo Loría García" userId="7a490acc2d161ff4" providerId="LiveId" clId="{E796A6BF-E42A-4E81-99EE-6CE92A8E2C9E}" dt="2026-06-23T15:20:01.541" v="20" actId="20577"/>
          <ac:graphicFrameMkLst>
            <pc:docMk/>
            <pc:sldMk cId="2375500198" sldId="289"/>
            <ac:graphicFrameMk id="4" creationId="{82758C2B-902E-EB4F-113D-D7F982B35F16}"/>
          </ac:graphicFrameMkLst>
        </pc:graphicFrameChg>
      </pc:sldChg>
      <pc:sldChg chg="modSp mod">
        <pc:chgData name="Mario Gerardo Loría García" userId="7a490acc2d161ff4" providerId="LiveId" clId="{E796A6BF-E42A-4E81-99EE-6CE92A8E2C9E}" dt="2026-06-23T15:21:50.796" v="30" actId="255"/>
        <pc:sldMkLst>
          <pc:docMk/>
          <pc:sldMk cId="498013671" sldId="290"/>
        </pc:sldMkLst>
        <pc:graphicFrameChg chg="mod modGraphic">
          <ac:chgData name="Mario Gerardo Loría García" userId="7a490acc2d161ff4" providerId="LiveId" clId="{E796A6BF-E42A-4E81-99EE-6CE92A8E2C9E}" dt="2026-06-23T15:21:50.796" v="30" actId="255"/>
          <ac:graphicFrameMkLst>
            <pc:docMk/>
            <pc:sldMk cId="498013671" sldId="290"/>
            <ac:graphicFrameMk id="4" creationId="{4F404B42-4112-020F-3657-4A1D03D7CBEC}"/>
          </ac:graphicFrameMkLst>
        </pc:graphicFrameChg>
      </pc:sldChg>
      <pc:sldChg chg="modSp mod">
        <pc:chgData name="Mario Gerardo Loría García" userId="7a490acc2d161ff4" providerId="LiveId" clId="{E796A6BF-E42A-4E81-99EE-6CE92A8E2C9E}" dt="2026-06-23T15:24:15.771" v="42" actId="207"/>
        <pc:sldMkLst>
          <pc:docMk/>
          <pc:sldMk cId="1145322693" sldId="291"/>
        </pc:sldMkLst>
        <pc:graphicFrameChg chg="mod modGraphic">
          <ac:chgData name="Mario Gerardo Loría García" userId="7a490acc2d161ff4" providerId="LiveId" clId="{E796A6BF-E42A-4E81-99EE-6CE92A8E2C9E}" dt="2026-06-23T15:24:15.771" v="42" actId="207"/>
          <ac:graphicFrameMkLst>
            <pc:docMk/>
            <pc:sldMk cId="1145322693" sldId="291"/>
            <ac:graphicFrameMk id="4" creationId="{C5792074-8A93-4FFB-B8C9-5EBFBE8C8866}"/>
          </ac:graphicFrameMkLst>
        </pc:graphicFrameChg>
      </pc:sldChg>
      <pc:sldChg chg="modSp mod">
        <pc:chgData name="Mario Gerardo Loría García" userId="7a490acc2d161ff4" providerId="LiveId" clId="{E796A6BF-E42A-4E81-99EE-6CE92A8E2C9E}" dt="2026-06-23T15:27:41.215" v="72" actId="255"/>
        <pc:sldMkLst>
          <pc:docMk/>
          <pc:sldMk cId="1614040583" sldId="292"/>
        </pc:sldMkLst>
        <pc:graphicFrameChg chg="mod modGraphic">
          <ac:chgData name="Mario Gerardo Loría García" userId="7a490acc2d161ff4" providerId="LiveId" clId="{E796A6BF-E42A-4E81-99EE-6CE92A8E2C9E}" dt="2026-06-23T15:27:41.215" v="72" actId="255"/>
          <ac:graphicFrameMkLst>
            <pc:docMk/>
            <pc:sldMk cId="1614040583" sldId="292"/>
            <ac:graphicFrameMk id="4" creationId="{725610E6-5706-8CCD-95EB-E55C3E600759}"/>
          </ac:graphicFrameMkLst>
        </pc:graphicFrameChg>
      </pc:sldChg>
      <pc:sldChg chg="modSp mod">
        <pc:chgData name="Mario Gerardo Loría García" userId="7a490acc2d161ff4" providerId="LiveId" clId="{E796A6BF-E42A-4E81-99EE-6CE92A8E2C9E}" dt="2026-06-23T15:30:06.001" v="91" actId="20577"/>
        <pc:sldMkLst>
          <pc:docMk/>
          <pc:sldMk cId="4052698982" sldId="293"/>
        </pc:sldMkLst>
        <pc:spChg chg="mod">
          <ac:chgData name="Mario Gerardo Loría García" userId="7a490acc2d161ff4" providerId="LiveId" clId="{E796A6BF-E42A-4E81-99EE-6CE92A8E2C9E}" dt="2026-06-23T15:30:06.001" v="91" actId="20577"/>
          <ac:spMkLst>
            <pc:docMk/>
            <pc:sldMk cId="4052698982" sldId="293"/>
            <ac:spMk id="5" creationId="{C1BF6F75-B876-440B-5FB1-330C05A32066}"/>
          </ac:spMkLst>
        </pc:spChg>
        <pc:graphicFrameChg chg="mod modGraphic">
          <ac:chgData name="Mario Gerardo Loría García" userId="7a490acc2d161ff4" providerId="LiveId" clId="{E796A6BF-E42A-4E81-99EE-6CE92A8E2C9E}" dt="2026-06-23T15:29:45.688" v="82" actId="255"/>
          <ac:graphicFrameMkLst>
            <pc:docMk/>
            <pc:sldMk cId="4052698982" sldId="293"/>
            <ac:graphicFrameMk id="4" creationId="{310C2E32-2A5B-FE6E-5404-6061A2BC1534}"/>
          </ac:graphicFrameMkLst>
        </pc:graphicFrameChg>
      </pc:sldChg>
      <pc:sldChg chg="modSp mod">
        <pc:chgData name="Mario Gerardo Loría García" userId="7a490acc2d161ff4" providerId="LiveId" clId="{E796A6BF-E42A-4E81-99EE-6CE92A8E2C9E}" dt="2026-06-23T15:36:52.134" v="133" actId="20577"/>
        <pc:sldMkLst>
          <pc:docMk/>
          <pc:sldMk cId="2357763661" sldId="294"/>
        </pc:sldMkLst>
        <pc:spChg chg="mod">
          <ac:chgData name="Mario Gerardo Loría García" userId="7a490acc2d161ff4" providerId="LiveId" clId="{E796A6BF-E42A-4E81-99EE-6CE92A8E2C9E}" dt="2026-06-23T15:36:52.134" v="133" actId="20577"/>
          <ac:spMkLst>
            <pc:docMk/>
            <pc:sldMk cId="2357763661" sldId="294"/>
            <ac:spMk id="2" creationId="{53A8DD5E-D42F-7D62-2EFD-C4C6EFAA840E}"/>
          </ac:spMkLst>
        </pc:spChg>
      </pc:sldChg>
      <pc:sldChg chg="modSp mod">
        <pc:chgData name="Mario Gerardo Loría García" userId="7a490acc2d161ff4" providerId="LiveId" clId="{E796A6BF-E42A-4E81-99EE-6CE92A8E2C9E}" dt="2026-06-23T15:31:24.564" v="108" actId="20577"/>
        <pc:sldMkLst>
          <pc:docMk/>
          <pc:sldMk cId="2600318859" sldId="295"/>
        </pc:sldMkLst>
        <pc:spChg chg="mod">
          <ac:chgData name="Mario Gerardo Loría García" userId="7a490acc2d161ff4" providerId="LiveId" clId="{E796A6BF-E42A-4E81-99EE-6CE92A8E2C9E}" dt="2026-06-23T15:31:24.564" v="108" actId="20577"/>
          <ac:spMkLst>
            <pc:docMk/>
            <pc:sldMk cId="2600318859" sldId="295"/>
            <ac:spMk id="2" creationId="{4B8C130D-3758-12F6-305D-691C0CE3CB1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784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D0487-A864-8B4A-87EC-1A095CD6D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0054" y="73930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0C4A9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976C10-9D52-AD4D-8683-15305E71F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0054" y="321897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00A8DF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024100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32D39-1B72-F346-AD1B-D9D1321A6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556" y="649330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C4A9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01D7BD-F3E4-2D4C-BD1A-76E02276D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556" y="2109830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s-ES"/>
              <a:t>Editar los estilos de texto del patrón
Segundo nivel
Tercer nivel
Cuarto nivel
Quinto nivel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074829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7F0A1D-B18F-E94F-92C0-29C158D47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61DE74-041C-7C49-AC42-488BC6BAA4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Editar los estilos de texto del patrón
Segundo nivel
Tercer nivel
Cuarto nivel
Quinto nivel</a:t>
            </a:r>
            <a:endParaRPr lang="es-C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075E66-ADED-EC49-91BB-6F9E086E7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Editar los estilos de texto del patrón
Segundo nivel
Tercer nivel
Cuarto nivel
Quinto nivel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882129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2">
            <a:extLst>
              <a:ext uri="{FF2B5EF4-FFF2-40B4-BE49-F238E27FC236}">
                <a16:creationId xmlns:a16="http://schemas.microsoft.com/office/drawing/2014/main" id="{067202D0-35B5-7C47-9D17-E08FCB8072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1826" y="752646"/>
            <a:ext cx="10497536" cy="4721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/>
              <a:t>Haga clic en el icono para agregar una imagen</a:t>
            </a:r>
            <a:endParaRPr lang="es-CR" noProof="0" dirty="0"/>
          </a:p>
        </p:txBody>
      </p:sp>
    </p:spTree>
    <p:extLst>
      <p:ext uri="{BB962C8B-B14F-4D97-AF65-F5344CB8AC3E}">
        <p14:creationId xmlns:p14="http://schemas.microsoft.com/office/powerpoint/2010/main" val="247999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080D0D3-5721-984F-72B4-8B5C4BEDEE74}"/>
              </a:ext>
            </a:extLst>
          </p:cNvPr>
          <p:cNvSpPr txBox="1"/>
          <p:nvPr/>
        </p:nvSpPr>
        <p:spPr>
          <a:xfrm>
            <a:off x="278414" y="5801237"/>
            <a:ext cx="9558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FISCAL REGIONAL:  </a:t>
            </a:r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MARIO LORIA GARCIA</a:t>
            </a:r>
            <a:endParaRPr lang="es-C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s-C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FISCAL NACIONAL: DR. ADEMAR AZOFEIFA MURILLO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1C8708-7A69-62B5-6FF3-7DAFDE277639}"/>
              </a:ext>
            </a:extLst>
          </p:cNvPr>
          <p:cNvSpPr txBox="1"/>
          <p:nvPr/>
        </p:nvSpPr>
        <p:spPr>
          <a:xfrm>
            <a:off x="2033726" y="10965"/>
            <a:ext cx="71795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54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INFORME ANUAL FISCALÍA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61C8708-7A69-62B5-6FF3-7DAFDE277639}"/>
              </a:ext>
            </a:extLst>
          </p:cNvPr>
          <p:cNvSpPr txBox="1"/>
          <p:nvPr/>
        </p:nvSpPr>
        <p:spPr>
          <a:xfrm>
            <a:off x="1161535" y="4463907"/>
            <a:ext cx="8245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JUNTA REGIONAL GUANACASTE BAJURA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A8DD5E-D42F-7D62-2EFD-C4C6EFAA8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0054" y="-628650"/>
            <a:ext cx="9478534" cy="3755553"/>
          </a:xfrm>
        </p:spPr>
        <p:txBody>
          <a:bodyPr>
            <a:normAutofit fontScale="90000"/>
          </a:bodyPr>
          <a:lstStyle/>
          <a:p>
            <a:br>
              <a:rPr lang="es-CR" sz="1800" dirty="0"/>
            </a:br>
            <a:br>
              <a:rPr lang="es-CR" sz="1800" dirty="0"/>
            </a:br>
            <a:br>
              <a:rPr lang="es-CR" sz="1800" dirty="0"/>
            </a:br>
            <a:br>
              <a:rPr lang="es-CR" sz="1800" dirty="0"/>
            </a:br>
            <a:br>
              <a:rPr lang="es-CR" sz="1800" dirty="0"/>
            </a:br>
            <a:br>
              <a:rPr lang="es-CR" sz="1800" dirty="0"/>
            </a:br>
            <a:r>
              <a:rPr lang="es-CR" sz="3100" dirty="0"/>
              <a:t>OTRAS ACTIVIDADES DE PARTICIPACION DE LA </a:t>
            </a:r>
            <a:br>
              <a:rPr lang="es-CR" sz="3100" dirty="0"/>
            </a:br>
            <a:br>
              <a:rPr lang="es-CR" sz="3100" dirty="0"/>
            </a:br>
            <a:br>
              <a:rPr lang="es-CR" sz="3100" dirty="0"/>
            </a:br>
            <a:br>
              <a:rPr lang="es-CR" sz="3100" dirty="0"/>
            </a:br>
            <a:br>
              <a:rPr lang="es-CR" sz="3100" dirty="0"/>
            </a:br>
            <a:r>
              <a:rPr lang="es-CR" sz="3100" dirty="0"/>
              <a:t>FISCALIA</a:t>
            </a:r>
            <a:br>
              <a:rPr lang="es-CR" sz="1800" dirty="0"/>
            </a:br>
            <a:br>
              <a:rPr lang="es-CR" sz="1800" dirty="0"/>
            </a:br>
            <a:r>
              <a:rPr lang="es-CR" sz="3100" dirty="0"/>
              <a:t>- Acompañamiento en reunión  virtual con Presidente de </a:t>
            </a:r>
            <a:r>
              <a:rPr lang="es-CR" sz="3100"/>
              <a:t>Directiva Nacional. </a:t>
            </a:r>
            <a:br>
              <a:rPr lang="es-CR" sz="3100"/>
            </a:br>
            <a:r>
              <a:rPr lang="es-CR" sz="3100" dirty="0"/>
              <a:t>-Reunión virtual con personeros de la Fiscalía General para atender capacitación sobre nuevo sistema y plantilla de informe trimestral.</a:t>
            </a:r>
            <a:br>
              <a:rPr lang="es-CR" sz="3100" dirty="0"/>
            </a:br>
            <a:endParaRPr lang="es-CR" sz="31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C9DA4E-803D-82C5-F8CE-9645121A6C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357763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8C130D-3758-12F6-305D-691C0CE3C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0054" y="0"/>
            <a:ext cx="9144000" cy="3126903"/>
          </a:xfrm>
        </p:spPr>
        <p:txBody>
          <a:bodyPr>
            <a:noAutofit/>
          </a:bodyPr>
          <a:lstStyle/>
          <a:p>
            <a:r>
              <a:rPr lang="es-CR" sz="2800" dirty="0"/>
              <a:t>-</a:t>
            </a:r>
            <a:br>
              <a:rPr lang="es-CR" sz="2800" dirty="0"/>
            </a:br>
            <a:br>
              <a:rPr lang="es-CR" sz="2800" dirty="0"/>
            </a:br>
            <a:br>
              <a:rPr lang="es-CR" sz="2800" dirty="0"/>
            </a:br>
            <a:br>
              <a:rPr lang="es-CR" sz="2800" dirty="0"/>
            </a:br>
            <a:br>
              <a:rPr lang="es-CR" sz="2800" dirty="0"/>
            </a:br>
            <a:br>
              <a:rPr lang="es-CR" sz="2800" dirty="0"/>
            </a:br>
            <a:br>
              <a:rPr lang="es-CR" sz="2800" dirty="0"/>
            </a:br>
            <a:br>
              <a:rPr lang="es-CR" sz="2800" dirty="0"/>
            </a:br>
            <a:br>
              <a:rPr lang="es-CR" sz="2800" dirty="0"/>
            </a:br>
            <a:br>
              <a:rPr lang="es-CR" sz="2800" dirty="0"/>
            </a:br>
            <a:br>
              <a:rPr lang="es-CR" sz="2800" dirty="0"/>
            </a:br>
            <a:br>
              <a:rPr lang="es-CR" sz="2800" dirty="0"/>
            </a:br>
            <a:br>
              <a:rPr lang="es-CR" sz="2800" dirty="0"/>
            </a:br>
            <a:br>
              <a:rPr lang="es-CR" sz="2800" dirty="0"/>
            </a:br>
            <a:r>
              <a:rPr lang="es-CR" sz="2800" dirty="0"/>
              <a:t> Acompañamiento a la Junta Regional en reunión virtual con María Fernanda Gamboa sobre capacitación: confección de actas y traslado de acuerdos.</a:t>
            </a:r>
            <a:br>
              <a:rPr lang="es-CR" sz="2800" dirty="0"/>
            </a:br>
            <a:r>
              <a:rPr lang="es-CR" sz="2800" dirty="0"/>
              <a:t>- Acompañamiento a Junta Regional a capacitación virtual impartida por el Lic. Eduardo Hernández Vargas de la División de Cumplimiento.</a:t>
            </a:r>
            <a:br>
              <a:rPr lang="es-CR" sz="2800" dirty="0"/>
            </a:br>
            <a:endParaRPr lang="es-CR" sz="28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4D6E13-0418-2C6E-1E20-E044C15E6D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600318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D8BEF02-43BD-5831-A335-5C930D8C505B}"/>
              </a:ext>
            </a:extLst>
          </p:cNvPr>
          <p:cNvSpPr txBox="1"/>
          <p:nvPr/>
        </p:nvSpPr>
        <p:spPr>
          <a:xfrm>
            <a:off x="1285046" y="693669"/>
            <a:ext cx="9515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>
                <a:solidFill>
                  <a:schemeClr val="bg1"/>
                </a:solidFill>
                <a:latin typeface="Century Gothic" panose="020B0502020202020204" pitchFamily="34" charset="0"/>
              </a:rPr>
              <a:t>GRACIAS</a:t>
            </a:r>
            <a:endParaRPr lang="es-CR" sz="3600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776" y="1517072"/>
            <a:ext cx="7031952" cy="3955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5315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04745" y="208049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CR" sz="3600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Se presenta el siguiente informe anual en concordancia con la normativa vigente del Colegio de Licenciados y Profesores en Letras, Filosofía, Ciencias y Artes. </a:t>
            </a:r>
            <a:br>
              <a:rPr lang="es-CR" sz="3600" dirty="0">
                <a:solidFill>
                  <a:schemeClr val="tx1"/>
                </a:solidFill>
                <a:latin typeface="Bahnschrift SemiCondensed" panose="020B0502040204020203" pitchFamily="34" charset="0"/>
              </a:rPr>
            </a:br>
            <a:r>
              <a:rPr lang="es-CR" sz="2200" b="0" dirty="0">
                <a:solidFill>
                  <a:schemeClr val="accent1">
                    <a:lumMod val="75000"/>
                  </a:schemeClr>
                </a:solidFill>
                <a:latin typeface="Bahnschrift SemiCondensed" panose="020B0502040204020203" pitchFamily="34" charset="0"/>
              </a:rPr>
              <a:t>(Reglamento General Artículo 32 inciso E)</a:t>
            </a:r>
            <a:br>
              <a:rPr lang="es-CR" sz="2200" b="0" dirty="0">
                <a:solidFill>
                  <a:schemeClr val="accent1">
                    <a:lumMod val="75000"/>
                  </a:schemeClr>
                </a:solidFill>
                <a:latin typeface="Bahnschrift SemiCondensed" panose="020B0502040204020203" pitchFamily="34" charset="0"/>
              </a:rPr>
            </a:br>
            <a:br>
              <a:rPr lang="es-CR" sz="3600" dirty="0">
                <a:solidFill>
                  <a:schemeClr val="tx1"/>
                </a:solidFill>
                <a:latin typeface="Bahnschrift SemiCondensed" panose="020B0502040204020203" pitchFamily="34" charset="0"/>
              </a:rPr>
            </a:br>
            <a:r>
              <a:rPr lang="es-CR" sz="3600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Este es un Informe Ejecutivo de la fiscalización y acciones realizadas durante el año 2025 y 2026.</a:t>
            </a:r>
            <a:br>
              <a:rPr lang="es-ES_tradnl" dirty="0">
                <a:solidFill>
                  <a:schemeClr val="tx1"/>
                </a:solidFill>
                <a:latin typeface="Bahnschrift SemiCondensed" panose="020B0502040204020203" pitchFamily="34" charset="0"/>
              </a:rPr>
            </a:b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7332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C7E90-1346-C1CD-B05F-31F060F0A8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CR" dirty="0"/>
              <a:t>INFORME DE SESIONES</a:t>
            </a:r>
            <a:br>
              <a:rPr lang="es-CR" dirty="0"/>
            </a:br>
            <a:r>
              <a:rPr lang="es-CR" dirty="0"/>
              <a:t>NOVIEMBRE 2025-JUNIO 2026</a:t>
            </a:r>
            <a:br>
              <a:rPr lang="es-CR" dirty="0"/>
            </a:br>
            <a:endParaRPr lang="es-C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A07B28D-CA07-1F79-9624-712B8E3C6D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E73703B0-4FC7-5490-E5FE-499B401B8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64082"/>
              </p:ext>
            </p:extLst>
          </p:nvPr>
        </p:nvGraphicFramePr>
        <p:xfrm>
          <a:off x="1557337" y="2671764"/>
          <a:ext cx="9143999" cy="3025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7309">
                  <a:extLst>
                    <a:ext uri="{9D8B030D-6E8A-4147-A177-3AD203B41FA5}">
                      <a16:colId xmlns:a16="http://schemas.microsoft.com/office/drawing/2014/main" val="2370384669"/>
                    </a:ext>
                  </a:extLst>
                </a:gridCol>
                <a:gridCol w="3048345">
                  <a:extLst>
                    <a:ext uri="{9D8B030D-6E8A-4147-A177-3AD203B41FA5}">
                      <a16:colId xmlns:a16="http://schemas.microsoft.com/office/drawing/2014/main" val="505346006"/>
                    </a:ext>
                  </a:extLst>
                </a:gridCol>
                <a:gridCol w="3048345">
                  <a:extLst>
                    <a:ext uri="{9D8B030D-6E8A-4147-A177-3AD203B41FA5}">
                      <a16:colId xmlns:a16="http://schemas.microsoft.com/office/drawing/2014/main" val="832469776"/>
                    </a:ext>
                  </a:extLst>
                </a:gridCol>
              </a:tblGrid>
              <a:tr h="1315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# SESIONES PROGRAMADAS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# SESIONES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EJECUTADAS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% DE CUMPLIMIENTO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1496949"/>
                  </a:ext>
                </a:extLst>
              </a:tr>
              <a:tr h="17103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R" sz="28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32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 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R" sz="28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32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R" sz="28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100%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7409191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098F5D52-4759-51E7-5A77-4672EFA7F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475" y="3454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63428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2BF35A6-6845-3159-E073-80072A8806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2758C2B-902E-EB4F-113D-D7F982B35F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123856"/>
              </p:ext>
            </p:extLst>
          </p:nvPr>
        </p:nvGraphicFramePr>
        <p:xfrm>
          <a:off x="2080054" y="2643188"/>
          <a:ext cx="8031892" cy="27775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59003">
                  <a:extLst>
                    <a:ext uri="{9D8B030D-6E8A-4147-A177-3AD203B41FA5}">
                      <a16:colId xmlns:a16="http://schemas.microsoft.com/office/drawing/2014/main" val="2029533402"/>
                    </a:ext>
                  </a:extLst>
                </a:gridCol>
                <a:gridCol w="4172889">
                  <a:extLst>
                    <a:ext uri="{9D8B030D-6E8A-4147-A177-3AD203B41FA5}">
                      <a16:colId xmlns:a16="http://schemas.microsoft.com/office/drawing/2014/main" val="2027388380"/>
                    </a:ext>
                  </a:extLst>
                </a:gridCol>
              </a:tblGrid>
              <a:tr h="4683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MIEMBROS CON 100% DE ASISTENCIA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MIEMBROS AUSENTES A SESIONES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5138921"/>
                  </a:ext>
                </a:extLst>
              </a:tr>
              <a:tr h="18846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3200" kern="100" dirty="0">
                          <a:effectLst/>
                        </a:rPr>
                        <a:t>1 (una sesión)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598512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415CB36-4E81-AF11-2D12-0D092109941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2058200" y="1471438"/>
            <a:ext cx="918770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ASISTENCIA DE MIEMBROS A SESIONES</a:t>
            </a:r>
            <a:endParaRPr kumimoji="0" lang="es-CR" altLang="es-CR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altLang="es-C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500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9FE918F-7943-265C-7234-E03F38EAB3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4F404B42-4112-020F-3657-4A1D03D7C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633384"/>
              </p:ext>
            </p:extLst>
          </p:nvPr>
        </p:nvGraphicFramePr>
        <p:xfrm>
          <a:off x="2080053" y="2571750"/>
          <a:ext cx="8535560" cy="3143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67780">
                  <a:extLst>
                    <a:ext uri="{9D8B030D-6E8A-4147-A177-3AD203B41FA5}">
                      <a16:colId xmlns:a16="http://schemas.microsoft.com/office/drawing/2014/main" val="3647673497"/>
                    </a:ext>
                  </a:extLst>
                </a:gridCol>
                <a:gridCol w="4267780">
                  <a:extLst>
                    <a:ext uri="{9D8B030D-6E8A-4147-A177-3AD203B41FA5}">
                      <a16:colId xmlns:a16="http://schemas.microsoft.com/office/drawing/2014/main" val="3898787387"/>
                    </a:ext>
                  </a:extLst>
                </a:gridCol>
              </a:tblGrid>
              <a:tr h="8950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ACTIVIDADES PARA ACTIVOS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ACTIVIDADES PARA JUBILADOS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237318"/>
                  </a:ext>
                </a:extLst>
              </a:tr>
              <a:tr h="2248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3200" kern="100" dirty="0">
                          <a:solidFill>
                            <a:schemeClr val="tx1"/>
                          </a:solidFill>
                          <a:effectLst/>
                        </a:rPr>
                        <a:t>100 %</a:t>
                      </a:r>
                      <a:endParaRPr lang="es-CR" sz="3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3200" kern="100" dirty="0">
                          <a:effectLst/>
                        </a:rPr>
                        <a:t>100%</a:t>
                      </a:r>
                      <a:endParaRPr lang="es-CR" sz="3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194452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DF47096-E070-D00B-1FA8-13E8DD9CC43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3374797" y="736661"/>
            <a:ext cx="6553654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PORCENTAJE DE CUMPLIMIENTO </a:t>
            </a:r>
            <a:b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ACTIVIDADES PROGRAMADAS</a:t>
            </a:r>
            <a:endParaRPr kumimoji="0" lang="es-CR" altLang="es-C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NOVIEMBRE 2025</a:t>
            </a: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JUNIO 2026</a:t>
            </a:r>
            <a:endParaRPr kumimoji="0" lang="es-CR" altLang="es-C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altLang="es-C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01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969E0A01-BA12-F6BF-88B8-DF4D96600F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5792074-8A93-4FFB-B8C9-5EBFBE8C88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857392"/>
              </p:ext>
            </p:extLst>
          </p:nvPr>
        </p:nvGraphicFramePr>
        <p:xfrm>
          <a:off x="2080054" y="2557463"/>
          <a:ext cx="8964184" cy="32731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1046">
                  <a:extLst>
                    <a:ext uri="{9D8B030D-6E8A-4147-A177-3AD203B41FA5}">
                      <a16:colId xmlns:a16="http://schemas.microsoft.com/office/drawing/2014/main" val="685122968"/>
                    </a:ext>
                  </a:extLst>
                </a:gridCol>
                <a:gridCol w="2241046">
                  <a:extLst>
                    <a:ext uri="{9D8B030D-6E8A-4147-A177-3AD203B41FA5}">
                      <a16:colId xmlns:a16="http://schemas.microsoft.com/office/drawing/2014/main" val="2952203778"/>
                    </a:ext>
                  </a:extLst>
                </a:gridCol>
                <a:gridCol w="2241046">
                  <a:extLst>
                    <a:ext uri="{9D8B030D-6E8A-4147-A177-3AD203B41FA5}">
                      <a16:colId xmlns:a16="http://schemas.microsoft.com/office/drawing/2014/main" val="748919273"/>
                    </a:ext>
                  </a:extLst>
                </a:gridCol>
                <a:gridCol w="2241046">
                  <a:extLst>
                    <a:ext uri="{9D8B030D-6E8A-4147-A177-3AD203B41FA5}">
                      <a16:colId xmlns:a16="http://schemas.microsoft.com/office/drawing/2014/main" val="1238282808"/>
                    </a:ext>
                  </a:extLst>
                </a:gridCol>
              </a:tblGrid>
              <a:tr h="59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solidFill>
                            <a:schemeClr val="tx1"/>
                          </a:solidFill>
                          <a:effectLst/>
                        </a:rPr>
                        <a:t>NOVIEMBRE</a:t>
                      </a:r>
                      <a:endParaRPr lang="es-CR" sz="2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solidFill>
                            <a:schemeClr val="tx1"/>
                          </a:solidFill>
                          <a:effectLst/>
                        </a:rPr>
                        <a:t>DICIEMBRE</a:t>
                      </a:r>
                      <a:endParaRPr lang="es-CR" sz="2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solidFill>
                            <a:schemeClr val="tx1"/>
                          </a:solidFill>
                          <a:effectLst/>
                        </a:rPr>
                        <a:t>TOTAL DE ACUERDOS</a:t>
                      </a:r>
                      <a:endParaRPr lang="es-CR" sz="2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solidFill>
                            <a:schemeClr val="tx1"/>
                          </a:solidFill>
                          <a:effectLst/>
                        </a:rPr>
                        <a:t>EJECUTADOS</a:t>
                      </a:r>
                      <a:endParaRPr lang="es-CR" sz="2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6803519"/>
                  </a:ext>
                </a:extLst>
              </a:tr>
              <a:tr h="2380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R" sz="14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3200" kern="100" dirty="0">
                          <a:solidFill>
                            <a:schemeClr val="tx1"/>
                          </a:solidFill>
                          <a:effectLst/>
                        </a:rPr>
                        <a:t> 6</a:t>
                      </a:r>
                      <a:endParaRPr lang="es-CR" sz="3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R" sz="14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32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32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32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849270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0212174-9EB4-FD29-D497-A04E74C7B02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2079625" y="903685"/>
            <a:ext cx="6930423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ACUERDOS TOMADOS Y EJECUTADOS</a:t>
            </a:r>
            <a:endParaRPr kumimoji="0" lang="es-CR" altLang="es-C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NOVIEMBRE 2025 </a:t>
            </a: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CR" altLang="es-CR" sz="28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DICIEMBRE</a:t>
            </a: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2025</a:t>
            </a:r>
            <a:endParaRPr kumimoji="0" lang="es-CR" altLang="es-C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altLang="es-C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322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20459-8E8A-2FC4-A597-C5B284C3D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01D5592-338F-4351-9657-A20CF7C8D4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AF207CF-4159-2EAA-A6ED-1F3AC2C7A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051379"/>
              </p:ext>
            </p:extLst>
          </p:nvPr>
        </p:nvGraphicFramePr>
        <p:xfrm>
          <a:off x="2080054" y="2557463"/>
          <a:ext cx="8964184" cy="32731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1046">
                  <a:extLst>
                    <a:ext uri="{9D8B030D-6E8A-4147-A177-3AD203B41FA5}">
                      <a16:colId xmlns:a16="http://schemas.microsoft.com/office/drawing/2014/main" val="685122968"/>
                    </a:ext>
                  </a:extLst>
                </a:gridCol>
                <a:gridCol w="2241046">
                  <a:extLst>
                    <a:ext uri="{9D8B030D-6E8A-4147-A177-3AD203B41FA5}">
                      <a16:colId xmlns:a16="http://schemas.microsoft.com/office/drawing/2014/main" val="2952203778"/>
                    </a:ext>
                  </a:extLst>
                </a:gridCol>
                <a:gridCol w="2241046">
                  <a:extLst>
                    <a:ext uri="{9D8B030D-6E8A-4147-A177-3AD203B41FA5}">
                      <a16:colId xmlns:a16="http://schemas.microsoft.com/office/drawing/2014/main" val="748919273"/>
                    </a:ext>
                  </a:extLst>
                </a:gridCol>
                <a:gridCol w="2241046">
                  <a:extLst>
                    <a:ext uri="{9D8B030D-6E8A-4147-A177-3AD203B41FA5}">
                      <a16:colId xmlns:a16="http://schemas.microsoft.com/office/drawing/2014/main" val="1238282808"/>
                    </a:ext>
                  </a:extLst>
                </a:gridCol>
              </a:tblGrid>
              <a:tr h="59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s-CR" sz="2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NERO – MARZO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ABRIL-JUNIO</a:t>
                      </a:r>
                      <a:endParaRPr lang="es-CR" sz="2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solidFill>
                            <a:schemeClr val="tx1"/>
                          </a:solidFill>
                          <a:effectLst/>
                        </a:rPr>
                        <a:t>TOTAL DE ACUERDOS</a:t>
                      </a:r>
                      <a:endParaRPr lang="es-CR" sz="2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solidFill>
                            <a:schemeClr val="tx1"/>
                          </a:solidFill>
                          <a:effectLst/>
                        </a:rPr>
                        <a:t>EJECUTADOS</a:t>
                      </a:r>
                      <a:endParaRPr lang="es-CR" sz="2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6803519"/>
                  </a:ext>
                </a:extLst>
              </a:tr>
              <a:tr h="2380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R" sz="14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3200" kern="100" dirty="0">
                          <a:solidFill>
                            <a:schemeClr val="tx1"/>
                          </a:solidFill>
                          <a:effectLst/>
                        </a:rPr>
                        <a:t>18 </a:t>
                      </a:r>
                      <a:endParaRPr lang="es-CR" sz="3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R" sz="14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32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52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32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32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849270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D8F9E6E-4C8F-9EA1-71AD-946ED67171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2079625" y="903685"/>
            <a:ext cx="6930423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ACUERDOS TOMADOS Y EJECUTADOS</a:t>
            </a:r>
            <a:endParaRPr kumimoji="0" lang="es-CR" altLang="es-C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R" altLang="es-CR" sz="28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ENERO 2026</a:t>
            </a: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kumimoji="0" lang="es-CR" altLang="es-C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JUNIO 2026</a:t>
            </a:r>
            <a:endParaRPr kumimoji="0" lang="es-CR" altLang="es-C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altLang="es-C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05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376D4164-47D6-DDAF-A032-6197E556DD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25610E6-5706-8CCD-95EB-E55C3E600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699844"/>
              </p:ext>
            </p:extLst>
          </p:nvPr>
        </p:nvGraphicFramePr>
        <p:xfrm>
          <a:off x="1485900" y="2302436"/>
          <a:ext cx="9801530" cy="36352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3448">
                  <a:extLst>
                    <a:ext uri="{9D8B030D-6E8A-4147-A177-3AD203B41FA5}">
                      <a16:colId xmlns:a16="http://schemas.microsoft.com/office/drawing/2014/main" val="3211415654"/>
                    </a:ext>
                  </a:extLst>
                </a:gridCol>
                <a:gridCol w="1992840">
                  <a:extLst>
                    <a:ext uri="{9D8B030D-6E8A-4147-A177-3AD203B41FA5}">
                      <a16:colId xmlns:a16="http://schemas.microsoft.com/office/drawing/2014/main" val="263070547"/>
                    </a:ext>
                  </a:extLst>
                </a:gridCol>
                <a:gridCol w="1504503">
                  <a:extLst>
                    <a:ext uri="{9D8B030D-6E8A-4147-A177-3AD203B41FA5}">
                      <a16:colId xmlns:a16="http://schemas.microsoft.com/office/drawing/2014/main" val="18066493"/>
                    </a:ext>
                  </a:extLst>
                </a:gridCol>
                <a:gridCol w="1895036">
                  <a:extLst>
                    <a:ext uri="{9D8B030D-6E8A-4147-A177-3AD203B41FA5}">
                      <a16:colId xmlns:a16="http://schemas.microsoft.com/office/drawing/2014/main" val="3824407957"/>
                    </a:ext>
                  </a:extLst>
                </a:gridCol>
                <a:gridCol w="1815703">
                  <a:extLst>
                    <a:ext uri="{9D8B030D-6E8A-4147-A177-3AD203B41FA5}">
                      <a16:colId xmlns:a16="http://schemas.microsoft.com/office/drawing/2014/main" val="3311996625"/>
                    </a:ext>
                  </a:extLst>
                </a:gridCol>
              </a:tblGrid>
              <a:tr h="10785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TOTAL PRESUPUESTADO</a:t>
                      </a:r>
                      <a:endParaRPr lang="es-C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s-CR" sz="2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PORC.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EJECUCIÓN</a:t>
                      </a:r>
                      <a:endParaRPr lang="es-C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TOTAL NO EJECUTADO</a:t>
                      </a:r>
                      <a:endParaRPr lang="es-C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PORC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NO EJECUTADO</a:t>
                      </a:r>
                      <a:endParaRPr lang="es-C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2016409"/>
                  </a:ext>
                </a:extLst>
              </a:tr>
              <a:tr h="23768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34 889825,15</a:t>
                      </a:r>
                      <a:endParaRPr lang="es-CR" sz="3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32 098,037068</a:t>
                      </a:r>
                      <a:endParaRPr lang="es-C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92%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.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2 791 454, 47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8%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744495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C798588-C589-87BA-57F8-82C89B5567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751289" y="1563771"/>
            <a:ext cx="980153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PORCENTAJE DE EJECUCION DE PRESUPUESTO PERIODO 2025</a:t>
            </a:r>
            <a:endParaRPr kumimoji="0" lang="es-CR" altLang="es-C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altLang="es-C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040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104DB3D-BB42-56F8-17D3-725D9F0BA5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10C2E32-2A5B-FE6E-5404-6061A2BC15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310308"/>
              </p:ext>
            </p:extLst>
          </p:nvPr>
        </p:nvGraphicFramePr>
        <p:xfrm>
          <a:off x="967946" y="2658551"/>
          <a:ext cx="10604929" cy="32018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8171">
                  <a:extLst>
                    <a:ext uri="{9D8B030D-6E8A-4147-A177-3AD203B41FA5}">
                      <a16:colId xmlns:a16="http://schemas.microsoft.com/office/drawing/2014/main" val="2791924418"/>
                    </a:ext>
                  </a:extLst>
                </a:gridCol>
                <a:gridCol w="2141746">
                  <a:extLst>
                    <a:ext uri="{9D8B030D-6E8A-4147-A177-3AD203B41FA5}">
                      <a16:colId xmlns:a16="http://schemas.microsoft.com/office/drawing/2014/main" val="3799025397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4071192736"/>
                    </a:ext>
                  </a:extLst>
                </a:gridCol>
                <a:gridCol w="2314575">
                  <a:extLst>
                    <a:ext uri="{9D8B030D-6E8A-4147-A177-3AD203B41FA5}">
                      <a16:colId xmlns:a16="http://schemas.microsoft.com/office/drawing/2014/main" val="502241422"/>
                    </a:ext>
                  </a:extLst>
                </a:gridCol>
                <a:gridCol w="1757362">
                  <a:extLst>
                    <a:ext uri="{9D8B030D-6E8A-4147-A177-3AD203B41FA5}">
                      <a16:colId xmlns:a16="http://schemas.microsoft.com/office/drawing/2014/main" val="737271838"/>
                    </a:ext>
                  </a:extLst>
                </a:gridCol>
              </a:tblGrid>
              <a:tr h="11498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TOTAL PRESUPUESTADO</a:t>
                      </a:r>
                      <a:endParaRPr lang="es-C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 EJECUCION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ACUMULADA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PORC.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EJECUCIÓN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JUNIO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DIFERENCIA POR EJECUTAR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PORC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kern="100" dirty="0">
                          <a:effectLst/>
                        </a:rPr>
                        <a:t>NO EJECUTADO</a:t>
                      </a:r>
                      <a:endParaRPr lang="es-C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6028437"/>
                  </a:ext>
                </a:extLst>
              </a:tr>
              <a:tr h="18419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28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b="1" kern="100" dirty="0">
                          <a:solidFill>
                            <a:schemeClr val="tx1"/>
                          </a:solidFill>
                          <a:effectLst/>
                        </a:rPr>
                        <a:t>35 443 347, 31</a:t>
                      </a:r>
                      <a:endParaRPr lang="es-CR" sz="28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R" sz="1400" kern="100" dirty="0">
                        <a:effectLst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4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10 143 897,92 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R" sz="14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28, 62 </a:t>
                      </a:r>
                      <a:endParaRPr lang="es-C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r>
                        <a:rPr lang="es-CR" sz="2800" b="1" kern="100" dirty="0">
                          <a:effectLst/>
                        </a:rPr>
                        <a:t>25 229 449,39</a:t>
                      </a:r>
                      <a:endParaRPr lang="es-CR" sz="2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2800" kern="100" dirty="0">
                          <a:effectLst/>
                        </a:rPr>
                        <a:t>71,38 %</a:t>
                      </a:r>
                      <a:r>
                        <a:rPr lang="es-CR" sz="1400" kern="100" dirty="0">
                          <a:effectLst/>
                        </a:rPr>
                        <a:t> </a:t>
                      </a:r>
                      <a:endParaRPr lang="es-C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08905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1BF6F75-B876-440B-5FB1-330C05A3206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2080054" y="1379105"/>
            <a:ext cx="980152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PORCENTAJE DE EJECUCION DE PRESUPUESTO PERIODO 2026</a:t>
            </a:r>
            <a:endParaRPr kumimoji="0" lang="es-CR" altLang="es-C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 ENERO A </a:t>
            </a:r>
            <a:r>
              <a:rPr lang="es-CR" altLang="es-CR" sz="2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MAYO</a:t>
            </a:r>
            <a:r>
              <a:rPr kumimoji="0" lang="es-CR" altLang="es-C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2026)</a:t>
            </a:r>
            <a:endParaRPr kumimoji="0" lang="es-CR" altLang="es-C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altLang="es-C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6989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́n-final-16-9" id="{61680EA4-A4DE-B04B-BAA2-51A03F713618}" vid="{4BE2C909-CCE3-BC49-BC92-D151FCEBA2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de Office</Template>
  <TotalTime>5581</TotalTime>
  <Words>410</Words>
  <Application>Microsoft Office PowerPoint</Application>
  <PresentationFormat>Panorámica</PresentationFormat>
  <Paragraphs>113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Bahnschrift SemiCondensed</vt:lpstr>
      <vt:lpstr>Calibri</vt:lpstr>
      <vt:lpstr>Calibri Light</vt:lpstr>
      <vt:lpstr>Century Gothic</vt:lpstr>
      <vt:lpstr>Tema de Office</vt:lpstr>
      <vt:lpstr>Presentación de PowerPoint</vt:lpstr>
      <vt:lpstr>Se presenta el siguiente informe anual en concordancia con la normativa vigente del Colegio de Licenciados y Profesores en Letras, Filosofía, Ciencias y Artes.  (Reglamento General Artículo 32 inciso E)  Este es un Informe Ejecutivo de la fiscalización y acciones realizadas durante el año 2025 y 2026. </vt:lpstr>
      <vt:lpstr>INFORME DE SESIONES NOVIEMBRE 2025-JUNIO 2026 </vt:lpstr>
      <vt:lpstr>ASISTENCIA DE MIEMBROS A SESIONES </vt:lpstr>
      <vt:lpstr>PORCENTAJE DE CUMPLIMIENTO  DE ACTIVIDADES PROGRAMADAS NOVIEMBRE 2025– JUNIO 2026 </vt:lpstr>
      <vt:lpstr>ACUERDOS TOMADOS Y EJECUTADOS NOVIEMBRE 2025 – DICIEMBRE 2025 </vt:lpstr>
      <vt:lpstr>ACUERDOS TOMADOS Y EJECUTADOS ENERO 2026– JUNIO 2026 </vt:lpstr>
      <vt:lpstr>PORCENTAJE DE EJECUCION DE PRESUPUESTO PERIODO 2025 </vt:lpstr>
      <vt:lpstr>PORCENTAJE DE EJECUCION DE PRESUPUESTO PERIODO 2026 ( ENERO A MAYO 2026) </vt:lpstr>
      <vt:lpstr>      OTRAS ACTIVIDADES DE PARTICIPACION DE LA      FISCALIA  - Acompañamiento en reunión  virtual con Presidente de Directiva Nacional.  -Reunión virtual con personeros de la Fiscalía General para atender capacitación sobre nuevo sistema y plantilla de informe trimestral. </vt:lpstr>
      <vt:lpstr>-               Acompañamiento a la Junta Regional en reunión virtual con María Fernanda Gamboa sobre capacitación: confección de actas y traslado de acuerdos. - Acompañamiento a Junta Regional a capacitación virtual impartida por el Lic. Eduardo Hernández Vargas de la División de Cumplimiento.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Mario Gerardo Loría García</cp:lastModifiedBy>
  <cp:revision>85</cp:revision>
  <dcterms:created xsi:type="dcterms:W3CDTF">2019-03-22T14:34:09Z</dcterms:created>
  <dcterms:modified xsi:type="dcterms:W3CDTF">2026-07-14T01:06:02Z</dcterms:modified>
</cp:coreProperties>
</file>