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0" r:id="rId4"/>
    <p:sldId id="258" r:id="rId5"/>
    <p:sldId id="263" r:id="rId6"/>
    <p:sldId id="264" r:id="rId7"/>
    <p:sldId id="268" r:id="rId8"/>
    <p:sldId id="269" r:id="rId9"/>
    <p:sldId id="265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D420"/>
    <a:srgbClr val="004C94"/>
    <a:srgbClr val="727B7B"/>
    <a:srgbClr val="4BA6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6"/>
    <p:restoredTop sz="94665"/>
  </p:normalViewPr>
  <p:slideViewPr>
    <p:cSldViewPr snapToGrid="0" snapToObjects="1" showGuides="1">
      <p:cViewPr varScale="1">
        <p:scale>
          <a:sx n="60" d="100"/>
          <a:sy n="60" d="100"/>
        </p:scale>
        <p:origin x="1122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7615DA-EE9F-AE49-BE8F-AA9A03F4D4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5938" y="2830254"/>
            <a:ext cx="9144000" cy="2387600"/>
          </a:xfrm>
        </p:spPr>
        <p:txBody>
          <a:bodyPr anchor="ctr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938" y="5730949"/>
            <a:ext cx="9144000" cy="742082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12344399" y="749300"/>
            <a:ext cx="4224339" cy="5740400"/>
          </a:xfrm>
          <a:custGeom>
            <a:avLst/>
            <a:gdLst>
              <a:gd name="connsiteX0" fmla="*/ 1665491 w 4224339"/>
              <a:gd name="connsiteY0" fmla="*/ 0 h 5740400"/>
              <a:gd name="connsiteX1" fmla="*/ 4224339 w 4224339"/>
              <a:gd name="connsiteY1" fmla="*/ 0 h 5740400"/>
              <a:gd name="connsiteX2" fmla="*/ 4224339 w 4224339"/>
              <a:gd name="connsiteY2" fmla="*/ 5740400 h 5740400"/>
              <a:gd name="connsiteX3" fmla="*/ 1665488 w 4224339"/>
              <a:gd name="connsiteY3" fmla="*/ 5740400 h 5740400"/>
              <a:gd name="connsiteX4" fmla="*/ 1459554 w 4224339"/>
              <a:gd name="connsiteY4" fmla="*/ 5615292 h 5740400"/>
              <a:gd name="connsiteX5" fmla="*/ 0 w 4224339"/>
              <a:gd name="connsiteY5" fmla="*/ 2870201 h 5740400"/>
              <a:gd name="connsiteX6" fmla="*/ 1459554 w 4224339"/>
              <a:gd name="connsiteY6" fmla="*/ 125110 h 574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4339" h="5740400">
                <a:moveTo>
                  <a:pt x="1665491" y="0"/>
                </a:moveTo>
                <a:lnTo>
                  <a:pt x="4224339" y="0"/>
                </a:lnTo>
                <a:lnTo>
                  <a:pt x="4224339" y="5740400"/>
                </a:lnTo>
                <a:lnTo>
                  <a:pt x="1665488" y="5740400"/>
                </a:lnTo>
                <a:lnTo>
                  <a:pt x="1459554" y="5615292"/>
                </a:lnTo>
                <a:cubicBezTo>
                  <a:pt x="578964" y="5020377"/>
                  <a:pt x="0" y="4012901"/>
                  <a:pt x="0" y="2870201"/>
                </a:cubicBezTo>
                <a:cubicBezTo>
                  <a:pt x="0" y="1727501"/>
                  <a:pt x="578964" y="720025"/>
                  <a:pt x="1459554" y="125110"/>
                </a:cubicBezTo>
                <a:close/>
              </a:path>
            </a:pathLst>
          </a:custGeom>
          <a:solidFill>
            <a:srgbClr val="727B7B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D6C4E0-2BDB-5340-A062-6CE8E86BD0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2693" y="384969"/>
            <a:ext cx="2453370" cy="198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19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D5007E-7C25-204D-A6BF-50A7D9C176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7D1D43A-9C13-A645-A2F2-521717C7C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1852"/>
          <a:stretch/>
        </p:blipFill>
        <p:spPr>
          <a:xfrm>
            <a:off x="0" y="3556000"/>
            <a:ext cx="12192000" cy="330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64058A-F2D3-544C-891C-042332CBAD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8078" y="152929"/>
            <a:ext cx="1154594" cy="9359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8BCD87-2BB1-4E48-B9D7-BE5D801D8DD0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0DF15E0-5BC2-4E4C-8DBA-F2EFD5E551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8" y="4068762"/>
            <a:ext cx="3239999" cy="2420938"/>
          </a:xfrm>
        </p:spPr>
        <p:txBody>
          <a:bodyPr anchor="t"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 algn="ctr">
              <a:buNone/>
              <a:defRPr>
                <a:solidFill>
                  <a:schemeClr val="bg1"/>
                </a:solidFill>
              </a:defRPr>
            </a:lvl2pPr>
            <a:lvl3pPr algn="ctr">
              <a:buNone/>
              <a:defRPr>
                <a:solidFill>
                  <a:schemeClr val="bg1"/>
                </a:solidFill>
              </a:defRPr>
            </a:lvl3pPr>
            <a:lvl4pPr algn="ctr">
              <a:buNone/>
              <a:defRPr>
                <a:solidFill>
                  <a:schemeClr val="bg1"/>
                </a:solidFill>
              </a:defRPr>
            </a:lvl4pPr>
            <a:lvl5pPr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F3DE329-877B-464C-A2CA-3A68FDD366A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5937" y="1628775"/>
            <a:ext cx="3240000" cy="2308225"/>
          </a:xfrm>
          <a:solidFill>
            <a:schemeClr val="bg1"/>
          </a:solidFill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R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760B2128-4A76-5D42-A9CA-4CA53C7F61D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76000" y="1628775"/>
            <a:ext cx="3240000" cy="2308225"/>
          </a:xfrm>
          <a:solidFill>
            <a:schemeClr val="bg1"/>
          </a:solidFill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DA3D99B3-A00E-DC44-9BBE-66A1599338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36063" y="1628775"/>
            <a:ext cx="3240000" cy="2308225"/>
          </a:xfrm>
          <a:solidFill>
            <a:schemeClr val="bg1"/>
          </a:solidFill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R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D90E241-718D-7B4F-95F3-45EF1551CF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6001" y="4068762"/>
            <a:ext cx="3239999" cy="2420938"/>
          </a:xfrm>
        </p:spPr>
        <p:txBody>
          <a:bodyPr anchor="t"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 algn="ctr">
              <a:buNone/>
              <a:defRPr>
                <a:solidFill>
                  <a:schemeClr val="bg1"/>
                </a:solidFill>
              </a:defRPr>
            </a:lvl2pPr>
            <a:lvl3pPr algn="ctr">
              <a:buNone/>
              <a:defRPr>
                <a:solidFill>
                  <a:schemeClr val="bg1"/>
                </a:solidFill>
              </a:defRPr>
            </a:lvl3pPr>
            <a:lvl4pPr algn="ctr">
              <a:buNone/>
              <a:defRPr>
                <a:solidFill>
                  <a:schemeClr val="bg1"/>
                </a:solidFill>
              </a:defRPr>
            </a:lvl4pPr>
            <a:lvl5pPr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D1FC3AD-DABD-CD4A-8DB6-38D0ACF1B9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6064" y="4068762"/>
            <a:ext cx="3239999" cy="2420938"/>
          </a:xfrm>
        </p:spPr>
        <p:txBody>
          <a:bodyPr anchor="t"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 algn="ctr">
              <a:buNone/>
              <a:defRPr>
                <a:solidFill>
                  <a:schemeClr val="bg1"/>
                </a:solidFill>
              </a:defRPr>
            </a:lvl2pPr>
            <a:lvl3pPr algn="ctr">
              <a:buNone/>
              <a:defRPr>
                <a:solidFill>
                  <a:schemeClr val="bg1"/>
                </a:solidFill>
              </a:defRPr>
            </a:lvl3pPr>
            <a:lvl4pPr algn="ctr">
              <a:buNone/>
              <a:defRPr>
                <a:solidFill>
                  <a:schemeClr val="bg1"/>
                </a:solidFill>
              </a:defRPr>
            </a:lvl4pPr>
            <a:lvl5pPr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183756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891474-F266-7E41-A874-6FD6DB692A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4E732D-C81A-264F-96B6-55F4140ABB3D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2C43C5-7061-EF4C-9DE9-4878DF5044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43085" y="2552700"/>
            <a:ext cx="250583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16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8D1D05-0E8B-8342-BA86-03EF24E61F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048300-35C2-5540-96FE-E282604F8E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8078" y="152929"/>
            <a:ext cx="1154594" cy="9359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B3ABC2-AECB-654A-B99E-8FED5352F452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937" y="1628776"/>
            <a:ext cx="11160125" cy="48609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859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22615A9-1723-7242-85C0-25FF53F5A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2328862"/>
            <a:ext cx="11160125" cy="2233613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5181600"/>
            <a:ext cx="10515600" cy="1278731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DDDBD2-B981-9248-ABB7-79549273C2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5189" y="397669"/>
            <a:ext cx="1821621" cy="14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22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82DE93-9208-B140-9592-72824123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EFF57C-1E7F-E548-BD02-B829EAFE32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8078" y="152929"/>
            <a:ext cx="1154594" cy="935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76076F-3DF2-BF43-90A7-61F130050257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938" y="1628774"/>
            <a:ext cx="5400672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388" y="1628775"/>
            <a:ext cx="5400672" cy="48609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464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C58B6E-A790-D94F-B7A7-67D13C419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213C51-9E59-664F-8492-C8AA02C9DF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8078" y="152929"/>
            <a:ext cx="1154594" cy="935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D2A82A-1A90-5D4D-AE42-8B617CAE0921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9AE29-EEA9-6242-8FC5-08A885803657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DFC556-FB85-434B-A2F7-2F6D2EF7456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0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87C7D1-5BC0-0544-BD61-D10B9DFF0A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C51003-7632-E249-9879-590D689D51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8078" y="152929"/>
            <a:ext cx="1154594" cy="9359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C24113-0FDF-B74E-A814-AB881F5DD788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2266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252DEA-2A47-2A4C-AB2B-43D113BDB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9B4296-0B7B-5246-A0F8-1F3C85555BBB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945AD5DC-2AB4-F94A-B14F-DCA602B4E3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92248" y="0"/>
            <a:ext cx="4799752" cy="6522322"/>
          </a:xfrm>
          <a:custGeom>
            <a:avLst/>
            <a:gdLst>
              <a:gd name="connsiteX0" fmla="*/ 1665491 w 4224339"/>
              <a:gd name="connsiteY0" fmla="*/ 0 h 5740400"/>
              <a:gd name="connsiteX1" fmla="*/ 4224339 w 4224339"/>
              <a:gd name="connsiteY1" fmla="*/ 0 h 5740400"/>
              <a:gd name="connsiteX2" fmla="*/ 4224339 w 4224339"/>
              <a:gd name="connsiteY2" fmla="*/ 5740400 h 5740400"/>
              <a:gd name="connsiteX3" fmla="*/ 1665488 w 4224339"/>
              <a:gd name="connsiteY3" fmla="*/ 5740400 h 5740400"/>
              <a:gd name="connsiteX4" fmla="*/ 1459554 w 4224339"/>
              <a:gd name="connsiteY4" fmla="*/ 5615292 h 5740400"/>
              <a:gd name="connsiteX5" fmla="*/ 0 w 4224339"/>
              <a:gd name="connsiteY5" fmla="*/ 2870201 h 5740400"/>
              <a:gd name="connsiteX6" fmla="*/ 1459554 w 4224339"/>
              <a:gd name="connsiteY6" fmla="*/ 125110 h 574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24339" h="5740400">
                <a:moveTo>
                  <a:pt x="1665491" y="0"/>
                </a:moveTo>
                <a:lnTo>
                  <a:pt x="4224339" y="0"/>
                </a:lnTo>
                <a:lnTo>
                  <a:pt x="4224339" y="5740400"/>
                </a:lnTo>
                <a:lnTo>
                  <a:pt x="1665488" y="5740400"/>
                </a:lnTo>
                <a:lnTo>
                  <a:pt x="1459554" y="5615292"/>
                </a:lnTo>
                <a:cubicBezTo>
                  <a:pt x="578964" y="5020377"/>
                  <a:pt x="0" y="4012901"/>
                  <a:pt x="0" y="2870201"/>
                </a:cubicBezTo>
                <a:cubicBezTo>
                  <a:pt x="0" y="1727501"/>
                  <a:pt x="578964" y="720025"/>
                  <a:pt x="1459554" y="125110"/>
                </a:cubicBezTo>
                <a:close/>
              </a:path>
            </a:pathLst>
          </a:custGeom>
          <a:noFill/>
          <a:ln w="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48C3EA4-4C46-2C47-9E92-6184594402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9" y="3073400"/>
            <a:ext cx="5668961" cy="341630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R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DFEF617-BC18-1844-870F-44B5EBC4A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728662"/>
            <a:ext cx="5400675" cy="2090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33315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B01500-DEBD-4649-AA62-F4FDC6C5B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1BDB1-0CE2-DE43-9DCD-4672D706A9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8078" y="152929"/>
            <a:ext cx="1154594" cy="935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B9AD56-3A37-844F-A405-EE5FCD4A5B1D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728663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7462" y="1628775"/>
            <a:ext cx="7054537" cy="4619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5938" y="2692400"/>
            <a:ext cx="3932237" cy="37972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419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DC7B354-5530-9640-833A-32E6FD2620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77CF20-A96B-3C40-9ADF-ACE85A95DA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8078" y="152929"/>
            <a:ext cx="1154594" cy="935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8DA2F9-7382-E449-BBD1-A41E551DAE32}"/>
              </a:ext>
            </a:extLst>
          </p:cNvPr>
          <p:cNvSpPr txBox="1"/>
          <p:nvPr userDrawn="1"/>
        </p:nvSpPr>
        <p:spPr>
          <a:xfrm>
            <a:off x="9589054" y="6581960"/>
            <a:ext cx="208700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CR" sz="1000" dirty="0">
                <a:solidFill>
                  <a:srgbClr val="004C94"/>
                </a:solidFill>
                <a:latin typeface="Century Gothic" panose="020B0502020202020204" pitchFamily="34" charset="0"/>
              </a:rPr>
              <a:t>www.colypro.com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2" y="736415"/>
            <a:ext cx="8923338" cy="531998"/>
          </a:xfrm>
        </p:spPr>
        <p:txBody>
          <a:bodyPr anchor="b"/>
          <a:lstStyle>
            <a:lvl1pPr>
              <a:defRPr sz="3200">
                <a:solidFill>
                  <a:srgbClr val="C6D42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5939" y="1628775"/>
            <a:ext cx="11160124" cy="4860925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66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5938" y="728663"/>
            <a:ext cx="8041654" cy="539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1635538"/>
            <a:ext cx="11160125" cy="4854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656272" y="-923026"/>
            <a:ext cx="569343" cy="569343"/>
          </a:xfrm>
          <a:prstGeom prst="rect">
            <a:avLst/>
          </a:prstGeom>
          <a:solidFill>
            <a:srgbClr val="4BA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493034" y="-923026"/>
            <a:ext cx="569343" cy="569343"/>
          </a:xfrm>
          <a:prstGeom prst="rect">
            <a:avLst/>
          </a:prstGeom>
          <a:solidFill>
            <a:srgbClr val="C6D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433313" y="-923026"/>
            <a:ext cx="569343" cy="569343"/>
          </a:xfrm>
          <a:prstGeom prst="rect">
            <a:avLst/>
          </a:prstGeom>
          <a:solidFill>
            <a:srgbClr val="727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261449" y="-923026"/>
            <a:ext cx="569343" cy="569343"/>
          </a:xfrm>
          <a:prstGeom prst="rect">
            <a:avLst/>
          </a:prstGeom>
          <a:solidFill>
            <a:srgbClr val="004C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76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4C94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3" orient="horz" pos="459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pos="325" userDrawn="1">
          <p15:clr>
            <a:srgbClr val="F26B43"/>
          </p15:clr>
        </p15:guide>
        <p15:guide id="6" pos="7355" userDrawn="1">
          <p15:clr>
            <a:srgbClr val="F26B43"/>
          </p15:clr>
        </p15:guide>
        <p15:guide id="7" pos="3727" userDrawn="1">
          <p15:clr>
            <a:srgbClr val="F26B43"/>
          </p15:clr>
        </p15:guide>
        <p15:guide id="8" pos="3953" userDrawn="1">
          <p15:clr>
            <a:srgbClr val="F26B43"/>
          </p15:clr>
        </p15:guide>
        <p15:guide id="9" orient="horz" pos="799" userDrawn="1">
          <p15:clr>
            <a:srgbClr val="F26B43"/>
          </p15:clr>
        </p15:guide>
        <p15:guide id="10" orient="horz" pos="10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28782E-8FCE-6244-9AB5-4C7B651F4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538" y="2315410"/>
            <a:ext cx="9144000" cy="2891749"/>
          </a:xfrm>
        </p:spPr>
        <p:txBody>
          <a:bodyPr/>
          <a:lstStyle/>
          <a:p>
            <a:pPr algn="ctr"/>
            <a:r>
              <a:rPr lang="es-MX" dirty="0"/>
              <a:t>Informe Anual Tesorería</a:t>
            </a:r>
            <a:br>
              <a:rPr lang="es-MX"/>
            </a:br>
            <a:r>
              <a:rPr lang="es-MX"/>
              <a:t>2025</a:t>
            </a:r>
            <a:endParaRPr lang="en-CR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6A2BC9A-D20F-264B-9832-F4C9946A2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347783"/>
            <a:ext cx="9144000" cy="742082"/>
          </a:xfrm>
        </p:spPr>
        <p:txBody>
          <a:bodyPr>
            <a:noAutofit/>
          </a:bodyPr>
          <a:lstStyle/>
          <a:p>
            <a:pPr algn="ctr"/>
            <a:r>
              <a:rPr lang="es-MX" sz="4800" b="1" dirty="0">
                <a:solidFill>
                  <a:srgbClr val="004C94"/>
                </a:solidFill>
              </a:rPr>
              <a:t>Junta Regional San José Este</a:t>
            </a:r>
            <a:endParaRPr lang="en-CR" sz="4800" b="1" dirty="0">
              <a:solidFill>
                <a:srgbClr val="004C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61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977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B5A7B-3283-914E-9E4A-7429890E0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818" y="727076"/>
            <a:ext cx="4678362" cy="539750"/>
          </a:xfrm>
        </p:spPr>
        <p:txBody>
          <a:bodyPr/>
          <a:lstStyle/>
          <a:p>
            <a:r>
              <a:rPr lang="es-MX" dirty="0"/>
              <a:t>Tabla Presupuestaria 2025</a:t>
            </a:r>
            <a:endParaRPr lang="en-CR" dirty="0"/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BD4D0CD6-78A5-ACC1-3EBE-2812D3F7AE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125799"/>
              </p:ext>
            </p:extLst>
          </p:nvPr>
        </p:nvGraphicFramePr>
        <p:xfrm>
          <a:off x="270672" y="1487488"/>
          <a:ext cx="11244255" cy="502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900">
                  <a:extLst>
                    <a:ext uri="{9D8B030D-6E8A-4147-A177-3AD203B41FA5}">
                      <a16:colId xmlns:a16="http://schemas.microsoft.com/office/drawing/2014/main" val="3752775602"/>
                    </a:ext>
                  </a:extLst>
                </a:gridCol>
                <a:gridCol w="1713264">
                  <a:extLst>
                    <a:ext uri="{9D8B030D-6E8A-4147-A177-3AD203B41FA5}">
                      <a16:colId xmlns:a16="http://schemas.microsoft.com/office/drawing/2014/main" val="362055376"/>
                    </a:ext>
                  </a:extLst>
                </a:gridCol>
                <a:gridCol w="1240013">
                  <a:extLst>
                    <a:ext uri="{9D8B030D-6E8A-4147-A177-3AD203B41FA5}">
                      <a16:colId xmlns:a16="http://schemas.microsoft.com/office/drawing/2014/main" val="4104902695"/>
                    </a:ext>
                  </a:extLst>
                </a:gridCol>
                <a:gridCol w="1240013">
                  <a:extLst>
                    <a:ext uri="{9D8B030D-6E8A-4147-A177-3AD203B41FA5}">
                      <a16:colId xmlns:a16="http://schemas.microsoft.com/office/drawing/2014/main" val="566843439"/>
                    </a:ext>
                  </a:extLst>
                </a:gridCol>
                <a:gridCol w="1240013">
                  <a:extLst>
                    <a:ext uri="{9D8B030D-6E8A-4147-A177-3AD203B41FA5}">
                      <a16:colId xmlns:a16="http://schemas.microsoft.com/office/drawing/2014/main" val="2312926371"/>
                    </a:ext>
                  </a:extLst>
                </a:gridCol>
                <a:gridCol w="1240013">
                  <a:extLst>
                    <a:ext uri="{9D8B030D-6E8A-4147-A177-3AD203B41FA5}">
                      <a16:colId xmlns:a16="http://schemas.microsoft.com/office/drawing/2014/main" val="2822098412"/>
                    </a:ext>
                  </a:extLst>
                </a:gridCol>
                <a:gridCol w="1240013">
                  <a:extLst>
                    <a:ext uri="{9D8B030D-6E8A-4147-A177-3AD203B41FA5}">
                      <a16:colId xmlns:a16="http://schemas.microsoft.com/office/drawing/2014/main" val="2531152861"/>
                    </a:ext>
                  </a:extLst>
                </a:gridCol>
                <a:gridCol w="1240013">
                  <a:extLst>
                    <a:ext uri="{9D8B030D-6E8A-4147-A177-3AD203B41FA5}">
                      <a16:colId xmlns:a16="http://schemas.microsoft.com/office/drawing/2014/main" val="3056054682"/>
                    </a:ext>
                  </a:extLst>
                </a:gridCol>
                <a:gridCol w="1240013">
                  <a:extLst>
                    <a:ext uri="{9D8B030D-6E8A-4147-A177-3AD203B41FA5}">
                      <a16:colId xmlns:a16="http://schemas.microsoft.com/office/drawing/2014/main" val="1830627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1300" dirty="0"/>
                        <a:t>P.P</a:t>
                      </a:r>
                      <a:endParaRPr lang="es-C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/>
                        <a:t>Concepto</a:t>
                      </a:r>
                      <a:endParaRPr lang="es-C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/>
                        <a:t>Total Presupuesto</a:t>
                      </a:r>
                      <a:endParaRPr lang="es-C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/>
                        <a:t>Modificaciones Presupuestaria</a:t>
                      </a:r>
                      <a:endParaRPr lang="es-C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/>
                        <a:t>Total Presupuesto Anual con MP</a:t>
                      </a:r>
                      <a:endParaRPr lang="es-C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/>
                        <a:t>Resumen de Ejecución Acumulada</a:t>
                      </a:r>
                      <a:endParaRPr lang="es-C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/>
                        <a:t>% Ejecutado</a:t>
                      </a:r>
                      <a:endParaRPr lang="es-C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/>
                        <a:t>Diferencia por Ejecutar</a:t>
                      </a:r>
                      <a:endParaRPr lang="es-CR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300" dirty="0"/>
                        <a:t>% por Ejecutar</a:t>
                      </a:r>
                      <a:endParaRPr lang="es-CR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03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b="1" dirty="0"/>
                        <a:t>5.14.1.1</a:t>
                      </a:r>
                      <a:endParaRPr lang="es-C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Desarrollo Personal.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6 269 961,09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426 119,00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6 696 080,09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5 586 458,64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83,43%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1 109 621,45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16,57%</a:t>
                      </a:r>
                      <a:endParaRPr lang="es-C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933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b="1" dirty="0"/>
                        <a:t>5.14.1.2</a:t>
                      </a:r>
                      <a:endParaRPr lang="es-C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Actividades culturales, deportivas y recreativas 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10 338 479,99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10 338 479,99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9 111 300,00 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88,13%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1 227 179,99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11,87%</a:t>
                      </a:r>
                      <a:endParaRPr lang="es-C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699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b="1" dirty="0"/>
                        <a:t>5.14.1.3</a:t>
                      </a:r>
                      <a:endParaRPr lang="es-C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R" sz="1200" dirty="0"/>
                        <a:t>Actividades Jubilados.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3 839 742,19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3 839 742,19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3 828 000,96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99,69%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11 741,23 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0,31%</a:t>
                      </a:r>
                      <a:endParaRPr lang="es-C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104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b="1" dirty="0"/>
                        <a:t>5.14.1.4.</a:t>
                      </a:r>
                      <a:endParaRPr lang="es-C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R" sz="1200" dirty="0"/>
                        <a:t>Desarrollo Profesional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3 327 281,40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-426 119,00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2 901 162,40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1 638 690,00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56,48%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1 262 472,40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43,52%</a:t>
                      </a:r>
                      <a:endParaRPr lang="es-C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043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b="1" dirty="0"/>
                        <a:t>5.14.1.5</a:t>
                      </a:r>
                      <a:endParaRPr lang="es-C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R" sz="1200" dirty="0"/>
                        <a:t>Asamblea Anual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10 214 686,25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/>
                        <a:t>10 214 686,25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8 557 807,95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83,78%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1 656 878,30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16,22%</a:t>
                      </a:r>
                      <a:endParaRPr lang="es-C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402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b="1" dirty="0"/>
                        <a:t>5.14.1.6</a:t>
                      </a:r>
                      <a:endParaRPr lang="es-C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R" sz="1200" dirty="0"/>
                        <a:t>Dietas (Anexo N°25)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13 541 760,00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/>
                        <a:t>13 541 760,00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13 034 040,00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96,25%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507 720,00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3,75%</a:t>
                      </a:r>
                      <a:endParaRPr lang="es-C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456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b="1" dirty="0"/>
                        <a:t>5.14.1.7</a:t>
                      </a:r>
                      <a:endParaRPr lang="es-C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Viáticos y kilometraje de la Junta Regional 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1 379 656,09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/>
                        <a:t>1 379 656,09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-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0,00%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1 379 656,09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100,00%</a:t>
                      </a:r>
                      <a:endParaRPr lang="es-C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621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b="1" dirty="0"/>
                        <a:t>5.14.1.8</a:t>
                      </a:r>
                      <a:endParaRPr lang="es-C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R" sz="1200" dirty="0"/>
                        <a:t>Atención a Sesiones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1 200 000,00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/>
                        <a:t>1 200 000,00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211 075,76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17,59%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988 924,24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82,41%</a:t>
                      </a:r>
                      <a:endParaRPr lang="es-C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6341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b="1" dirty="0"/>
                        <a:t>5.14.1.9</a:t>
                      </a:r>
                      <a:endParaRPr lang="es-C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R" sz="1200" dirty="0"/>
                        <a:t>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780 000,00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/>
                        <a:t>780 000,00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568 750,00 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72,92%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211 250,00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27,08%</a:t>
                      </a:r>
                      <a:endParaRPr lang="es-C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149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1200" b="1" dirty="0"/>
                        <a:t>5.14.1.10</a:t>
                      </a:r>
                      <a:endParaRPr lang="es-C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R" sz="1200" dirty="0"/>
                        <a:t>Papelería y Empastes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209 038,80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/>
                        <a:t>209 038,80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-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0,00%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209 038,80</a:t>
                      </a:r>
                      <a:endParaRPr lang="es-C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dirty="0"/>
                        <a:t>100,00%</a:t>
                      </a:r>
                      <a:endParaRPr lang="es-C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407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b="1" dirty="0"/>
                        <a:t>Total Junta Regional San José Este</a:t>
                      </a:r>
                      <a:endParaRPr lang="es-C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b="1" dirty="0"/>
                        <a:t>51 100 605,80</a:t>
                      </a:r>
                      <a:endParaRPr lang="es-C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1" dirty="0"/>
                        <a:t>51 100 605,80</a:t>
                      </a:r>
                      <a:endParaRPr lang="es-CR" sz="1200" b="1" dirty="0"/>
                    </a:p>
                    <a:p>
                      <a:endParaRPr lang="es-C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b="1" dirty="0"/>
                        <a:t>42 536 123,31</a:t>
                      </a:r>
                      <a:endParaRPr lang="es-C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b="1" dirty="0"/>
                        <a:t>83,24%</a:t>
                      </a:r>
                      <a:endParaRPr lang="es-C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b="1" dirty="0"/>
                        <a:t>8 564 482,49</a:t>
                      </a:r>
                      <a:endParaRPr lang="es-C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200" b="1" dirty="0"/>
                        <a:t>16,76%</a:t>
                      </a:r>
                      <a:endParaRPr lang="es-CR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472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1543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rcador de contenido 14">
            <a:extLst>
              <a:ext uri="{FF2B5EF4-FFF2-40B4-BE49-F238E27FC236}">
                <a16:creationId xmlns:a16="http://schemas.microsoft.com/office/drawing/2014/main" id="{254FDACF-8F0F-8048-25BA-B859ACDEF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2762" y="1098716"/>
            <a:ext cx="8086475" cy="539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3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69B0-367A-C04F-BBD8-870255651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328863"/>
            <a:ext cx="11160125" cy="1785938"/>
          </a:xfrm>
        </p:spPr>
        <p:txBody>
          <a:bodyPr/>
          <a:lstStyle/>
          <a:p>
            <a:r>
              <a:rPr lang="es-MX" dirty="0"/>
              <a:t>Actividades Ejecutadas</a:t>
            </a:r>
            <a:endParaRPr lang="en-C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5A23C-B835-594D-817D-7B27D4AB8C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sz="4400" b="1" dirty="0"/>
              <a:t>2025</a:t>
            </a:r>
            <a:endParaRPr lang="en-CR" sz="4400" b="1" dirty="0"/>
          </a:p>
        </p:txBody>
      </p:sp>
    </p:spTree>
    <p:extLst>
      <p:ext uri="{BB962C8B-B14F-4D97-AF65-F5344CB8AC3E}">
        <p14:creationId xmlns:p14="http://schemas.microsoft.com/office/powerpoint/2010/main" val="1983133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61B2375-C117-164C-9CC5-522C90407EF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307" r="13307"/>
          <a:stretch/>
        </p:blipFill>
        <p:spPr>
          <a:xfrm>
            <a:off x="7457668" y="0"/>
            <a:ext cx="4734331" cy="6515100"/>
          </a:xfrm>
          <a:effectLst>
            <a:softEdge rad="127000"/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1243B-9742-CF4B-B7BC-C13547DF5A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0200" y="1060450"/>
            <a:ext cx="7416799" cy="5067299"/>
          </a:xfrm>
        </p:spPr>
        <p:txBody>
          <a:bodyPr>
            <a:noAutofit/>
          </a:bodyPr>
          <a:lstStyle/>
          <a:p>
            <a:r>
              <a:rPr lang="es-MX" sz="2000" dirty="0"/>
              <a:t>-Curso de primeros auxilios básicos, RCP, evacuación y combate de incendios.</a:t>
            </a:r>
          </a:p>
          <a:p>
            <a:r>
              <a:rPr lang="es-MX" sz="2000" dirty="0"/>
              <a:t>-Taller Virtual: “Me preparo para la jubilación.</a:t>
            </a:r>
          </a:p>
          <a:p>
            <a:r>
              <a:rPr lang="es-MX" sz="2000" dirty="0"/>
              <a:t>-Taller Presencial: “Técnicas de relajación, manejo y gestión del estrés”.</a:t>
            </a:r>
          </a:p>
          <a:p>
            <a:r>
              <a:rPr lang="es-MX" sz="2000" dirty="0"/>
              <a:t>-</a:t>
            </a:r>
            <a:r>
              <a:rPr lang="es-MX" sz="2000" dirty="0" err="1"/>
              <a:t>Webinar</a:t>
            </a:r>
            <a:r>
              <a:rPr lang="es-MX" sz="2000" dirty="0"/>
              <a:t>: “Habilidades para afrontar conflictos interpersonales en el trabajo”.</a:t>
            </a:r>
          </a:p>
          <a:p>
            <a:r>
              <a:rPr lang="es-MX" sz="2000" dirty="0"/>
              <a:t>-Taller presencial: “Manejo de emociones dentro del aula”.</a:t>
            </a:r>
          </a:p>
          <a:p>
            <a:r>
              <a:rPr lang="es-MX" sz="2000" dirty="0"/>
              <a:t>-Taller presencial: “Comunicación asertiva con personas sordas en el contexto educativo”</a:t>
            </a:r>
          </a:p>
          <a:p>
            <a:r>
              <a:rPr lang="es-MX" sz="2000" dirty="0"/>
              <a:t>-Taller presencial: “Descubriendo habilidades para la comunicación asertiva”.</a:t>
            </a:r>
          </a:p>
          <a:p>
            <a:r>
              <a:rPr lang="es-MX" sz="2000" dirty="0"/>
              <a:t>-</a:t>
            </a:r>
            <a:r>
              <a:rPr lang="es-MX" sz="2000" dirty="0" err="1"/>
              <a:t>Webinar</a:t>
            </a:r>
            <a:r>
              <a:rPr lang="es-MX" sz="2000" dirty="0"/>
              <a:t>: “Estrategias para la salud mental”.</a:t>
            </a:r>
            <a:endParaRPr lang="en-CR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2DADB0-1CBC-8042-87EF-3CD39D463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581" y="182562"/>
            <a:ext cx="5400675" cy="998538"/>
          </a:xfrm>
        </p:spPr>
        <p:txBody>
          <a:bodyPr/>
          <a:lstStyle/>
          <a:p>
            <a:pPr algn="ctr"/>
            <a:r>
              <a:rPr lang="es-MX" dirty="0"/>
              <a:t>Área Desarrollo Personal</a:t>
            </a:r>
            <a:endParaRPr lang="en-CR" dirty="0"/>
          </a:p>
        </p:txBody>
      </p:sp>
    </p:spTree>
    <p:extLst>
      <p:ext uri="{BB962C8B-B14F-4D97-AF65-F5344CB8AC3E}">
        <p14:creationId xmlns:p14="http://schemas.microsoft.com/office/powerpoint/2010/main" val="70001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54C0C3F-32CC-DF46-8C4D-9C88E04D7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536" y="670719"/>
            <a:ext cx="6245277" cy="614364"/>
          </a:xfrm>
        </p:spPr>
        <p:txBody>
          <a:bodyPr/>
          <a:lstStyle/>
          <a:p>
            <a:pPr algn="ctr"/>
            <a:r>
              <a:rPr lang="es-MX" dirty="0"/>
              <a:t>Área Desarrollo Profesional</a:t>
            </a:r>
            <a:endParaRPr lang="en-C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14B052-9A99-4549-AF88-69D460709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6358297" y="1739899"/>
            <a:ext cx="5769264" cy="3848099"/>
          </a:xfrm>
          <a:effectLst>
            <a:softEdge rad="127000"/>
          </a:effectLst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157D88B-BE61-1B48-9065-19C40EECC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638" y="1475583"/>
            <a:ext cx="5769264" cy="5166517"/>
          </a:xfrm>
        </p:spPr>
        <p:txBody>
          <a:bodyPr>
            <a:normAutofit lnSpcReduction="10000"/>
          </a:bodyPr>
          <a:lstStyle/>
          <a:p>
            <a:r>
              <a:rPr lang="es-MX" sz="2000" dirty="0"/>
              <a:t>-Taller presencial: “Integración efectiva de las tecnologías digitales en el aula.</a:t>
            </a:r>
          </a:p>
          <a:p>
            <a:r>
              <a:rPr lang="es-MX" sz="2000" dirty="0"/>
              <a:t>-Taller presencial: “¿Cómo crear un entorno de trabajo más positivo y productivo?.</a:t>
            </a:r>
          </a:p>
          <a:p>
            <a:r>
              <a:rPr lang="es-MX" sz="2000" dirty="0"/>
              <a:t>-Webinario: “Diseño e implementación de estrategias de evaluación sumativa y formativa”.</a:t>
            </a:r>
          </a:p>
          <a:p>
            <a:r>
              <a:rPr lang="es-MX" sz="2000" dirty="0"/>
              <a:t>-Taller presencial: “Alcances e implicaciones de la Ley 9999”</a:t>
            </a:r>
          </a:p>
          <a:p>
            <a:r>
              <a:rPr lang="es-MX" sz="2000" dirty="0"/>
              <a:t>-Taller presencial: “Mediación pedagógico para el fomento de técnicas de análisis de lectura.</a:t>
            </a:r>
          </a:p>
          <a:p>
            <a:r>
              <a:rPr lang="es-MX" sz="2000" dirty="0"/>
              <a:t>-Taller presencial: “Debido proceso en la aplicación de acciones disciplinarias”</a:t>
            </a:r>
          </a:p>
          <a:p>
            <a:r>
              <a:rPr lang="es-MX" sz="2000" dirty="0"/>
              <a:t>-</a:t>
            </a:r>
            <a:r>
              <a:rPr lang="es-MX" sz="2000" dirty="0" err="1"/>
              <a:t>Webinar</a:t>
            </a:r>
            <a:r>
              <a:rPr lang="es-MX" sz="2000" dirty="0"/>
              <a:t>: “Liderazgo pedagógico de las personas directoras”</a:t>
            </a:r>
          </a:p>
          <a:p>
            <a:endParaRPr lang="en-CR" sz="2000" dirty="0"/>
          </a:p>
        </p:txBody>
      </p:sp>
    </p:spTree>
    <p:extLst>
      <p:ext uri="{BB962C8B-B14F-4D97-AF65-F5344CB8AC3E}">
        <p14:creationId xmlns:p14="http://schemas.microsoft.com/office/powerpoint/2010/main" val="2363278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CC53B-C9FC-AD5A-AEBF-3B3AB42CD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1094EA4-5AC7-FF36-E12D-A3736AA8FFA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5550" r="15550"/>
          <a:stretch/>
        </p:blipFill>
        <p:spPr>
          <a:xfrm flipH="1">
            <a:off x="-1" y="0"/>
            <a:ext cx="4660900" cy="6515100"/>
          </a:xfrm>
          <a:effectLst>
            <a:softEdge rad="127000"/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44956-64DE-0B13-8573-877D65EDDC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72100" y="1605755"/>
            <a:ext cx="5645149" cy="2801145"/>
          </a:xfrm>
        </p:spPr>
        <p:txBody>
          <a:bodyPr>
            <a:noAutofit/>
          </a:bodyPr>
          <a:lstStyle/>
          <a:p>
            <a:r>
              <a:rPr lang="es-MX" sz="2000" dirty="0"/>
              <a:t>-Conmemoración del Día de la Mujer.</a:t>
            </a:r>
          </a:p>
          <a:p>
            <a:r>
              <a:rPr lang="es-MX" sz="2000" dirty="0"/>
              <a:t>-Convivio de bienvenida de año.</a:t>
            </a:r>
          </a:p>
          <a:p>
            <a:r>
              <a:rPr lang="es-MX" sz="2000" dirty="0"/>
              <a:t>-Convivio Día del Educador Costarricense.</a:t>
            </a:r>
          </a:p>
          <a:p>
            <a:r>
              <a:rPr lang="es-MX" sz="2000" dirty="0"/>
              <a:t>-Taller presencial “A todo ritmo”.</a:t>
            </a:r>
          </a:p>
          <a:p>
            <a:r>
              <a:rPr lang="es-MX" sz="2000" dirty="0"/>
              <a:t>-Convivio Navideño.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54B142-37F3-2D42-F842-12B7E8A5F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500" y="340522"/>
            <a:ext cx="5400675" cy="998538"/>
          </a:xfrm>
        </p:spPr>
        <p:txBody>
          <a:bodyPr/>
          <a:lstStyle/>
          <a:p>
            <a:pPr algn="ctr"/>
            <a:r>
              <a:rPr lang="es-MX" dirty="0"/>
              <a:t>Área Cultura, Deporte y Recreación</a:t>
            </a:r>
            <a:endParaRPr lang="en-CR" dirty="0"/>
          </a:p>
        </p:txBody>
      </p:sp>
    </p:spTree>
    <p:extLst>
      <p:ext uri="{BB962C8B-B14F-4D97-AF65-F5344CB8AC3E}">
        <p14:creationId xmlns:p14="http://schemas.microsoft.com/office/powerpoint/2010/main" val="124368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5D216-87C5-0A69-41A0-4EE8C3CC9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C9385C8-5E93-9C4A-71BC-CCAB4CED3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336" y="630242"/>
            <a:ext cx="6245277" cy="614364"/>
          </a:xfrm>
        </p:spPr>
        <p:txBody>
          <a:bodyPr/>
          <a:lstStyle/>
          <a:p>
            <a:pPr algn="ctr"/>
            <a:r>
              <a:rPr lang="es-MX" dirty="0"/>
              <a:t>Área Jubilados</a:t>
            </a:r>
            <a:endParaRPr lang="en-C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29CF55-05C6-774F-52F2-B9E860DB3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9756"/>
          <a:stretch>
            <a:fillRect/>
          </a:stretch>
        </p:blipFill>
        <p:spPr>
          <a:xfrm>
            <a:off x="323016" y="2199715"/>
            <a:ext cx="5332439" cy="3209737"/>
          </a:xfrm>
          <a:effectLst>
            <a:softEdge rad="127000"/>
          </a:effectLst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42EF630-207B-3788-0F88-60B84468A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0191" y="1667340"/>
            <a:ext cx="5075264" cy="614364"/>
          </a:xfrm>
        </p:spPr>
        <p:txBody>
          <a:bodyPr>
            <a:normAutofit/>
          </a:bodyPr>
          <a:lstStyle/>
          <a:p>
            <a:r>
              <a:rPr lang="es-MX" sz="2000" dirty="0"/>
              <a:t>-Celebración del Día del Jubilado.</a:t>
            </a:r>
          </a:p>
          <a:p>
            <a:endParaRPr lang="en-CR" sz="2000" dirty="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10E83855-4D9D-A094-96D4-6D61961B4820}"/>
              </a:ext>
            </a:extLst>
          </p:cNvPr>
          <p:cNvSpPr txBox="1">
            <a:spLocks/>
          </p:cNvSpPr>
          <p:nvPr/>
        </p:nvSpPr>
        <p:spPr>
          <a:xfrm>
            <a:off x="6212668" y="2281704"/>
            <a:ext cx="5075264" cy="614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2000" dirty="0"/>
              <a:t>-Convivio navideño para jubilados.</a:t>
            </a:r>
          </a:p>
          <a:p>
            <a:endParaRPr lang="en-CR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99A3932-D5A6-1637-7713-EFC071E450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444"/>
          <a:stretch>
            <a:fillRect/>
          </a:stretch>
        </p:blipFill>
        <p:spPr>
          <a:xfrm>
            <a:off x="6096000" y="2900641"/>
            <a:ext cx="5075264" cy="332711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03020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A20C4-FD5E-4941-83F9-306D3714E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4331" y="722128"/>
            <a:ext cx="8923338" cy="531998"/>
          </a:xfrm>
        </p:spPr>
        <p:txBody>
          <a:bodyPr/>
          <a:lstStyle/>
          <a:p>
            <a:pPr algn="ctr"/>
            <a:r>
              <a:rPr lang="es-MX" dirty="0"/>
              <a:t>Asamblea Anual</a:t>
            </a:r>
            <a:endParaRPr lang="en-CR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EB40ABC-46BD-0E47-9AF2-24B8EE9C0C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8222" b="28222"/>
          <a:stretch/>
        </p:blipFill>
        <p:spPr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20910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2491</TotalTime>
  <Words>528</Words>
  <Application>Microsoft Office PowerPoint</Application>
  <PresentationFormat>Panorámica</PresentationFormat>
  <Paragraphs>130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3" baseType="lpstr">
      <vt:lpstr>Arial</vt:lpstr>
      <vt:lpstr>Century Gothic</vt:lpstr>
      <vt:lpstr>Office Theme</vt:lpstr>
      <vt:lpstr>Informe Anual Tesorería 2025</vt:lpstr>
      <vt:lpstr>Tabla Presupuestaria 2025</vt:lpstr>
      <vt:lpstr>Presentación de PowerPoint</vt:lpstr>
      <vt:lpstr>Actividades Ejecutadas</vt:lpstr>
      <vt:lpstr>Área Desarrollo Personal</vt:lpstr>
      <vt:lpstr>Área Desarrollo Profesional</vt:lpstr>
      <vt:lpstr>Área Cultura, Deporte y Recreación</vt:lpstr>
      <vt:lpstr>Área Jubilados</vt:lpstr>
      <vt:lpstr>Asamblea Anual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Alejandra Bonilla</cp:lastModifiedBy>
  <cp:revision>46</cp:revision>
  <dcterms:created xsi:type="dcterms:W3CDTF">2025-09-29T21:43:53Z</dcterms:created>
  <dcterms:modified xsi:type="dcterms:W3CDTF">2026-06-05T19:20:15Z</dcterms:modified>
</cp:coreProperties>
</file>