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6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9" r:id="rId13"/>
    <p:sldId id="271" r:id="rId14"/>
    <p:sldId id="267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6D420"/>
    <a:srgbClr val="004C94"/>
    <a:srgbClr val="727B7B"/>
    <a:srgbClr val="4BA6D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96"/>
    <p:restoredTop sz="94665"/>
  </p:normalViewPr>
  <p:slideViewPr>
    <p:cSldViewPr snapToGrid="0" snapToObjects="1" showGuides="1">
      <p:cViewPr varScale="1">
        <p:scale>
          <a:sx n="64" d="100"/>
          <a:sy n="64" d="100"/>
        </p:scale>
        <p:origin x="966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16">
            <a:extLst>
              <a:ext uri="{FF2B5EF4-FFF2-40B4-BE49-F238E27FC236}">
                <a16:creationId xmlns:a16="http://schemas.microsoft.com/office/drawing/2014/main" id="{137615DA-EE9F-AE49-BE8F-AA9A03F4D4D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5938" y="2830254"/>
            <a:ext cx="9144000" cy="2387600"/>
          </a:xfrm>
        </p:spPr>
        <p:txBody>
          <a:bodyPr anchor="ctr"/>
          <a:lstStyle>
            <a:lvl1pPr algn="l"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15938" y="5730949"/>
            <a:ext cx="9144000" cy="742082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20" name="Picture Placeholder 19"/>
          <p:cNvSpPr>
            <a:spLocks noGrp="1"/>
          </p:cNvSpPr>
          <p:nvPr>
            <p:ph type="pic" sz="quarter" idx="11"/>
          </p:nvPr>
        </p:nvSpPr>
        <p:spPr>
          <a:xfrm>
            <a:off x="12344399" y="749300"/>
            <a:ext cx="4224339" cy="5740400"/>
          </a:xfrm>
          <a:custGeom>
            <a:avLst/>
            <a:gdLst>
              <a:gd name="connsiteX0" fmla="*/ 1665491 w 4224339"/>
              <a:gd name="connsiteY0" fmla="*/ 0 h 5740400"/>
              <a:gd name="connsiteX1" fmla="*/ 4224339 w 4224339"/>
              <a:gd name="connsiteY1" fmla="*/ 0 h 5740400"/>
              <a:gd name="connsiteX2" fmla="*/ 4224339 w 4224339"/>
              <a:gd name="connsiteY2" fmla="*/ 5740400 h 5740400"/>
              <a:gd name="connsiteX3" fmla="*/ 1665488 w 4224339"/>
              <a:gd name="connsiteY3" fmla="*/ 5740400 h 5740400"/>
              <a:gd name="connsiteX4" fmla="*/ 1459554 w 4224339"/>
              <a:gd name="connsiteY4" fmla="*/ 5615292 h 5740400"/>
              <a:gd name="connsiteX5" fmla="*/ 0 w 4224339"/>
              <a:gd name="connsiteY5" fmla="*/ 2870201 h 5740400"/>
              <a:gd name="connsiteX6" fmla="*/ 1459554 w 4224339"/>
              <a:gd name="connsiteY6" fmla="*/ 125110 h 5740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224339" h="5740400">
                <a:moveTo>
                  <a:pt x="1665491" y="0"/>
                </a:moveTo>
                <a:lnTo>
                  <a:pt x="4224339" y="0"/>
                </a:lnTo>
                <a:lnTo>
                  <a:pt x="4224339" y="5740400"/>
                </a:lnTo>
                <a:lnTo>
                  <a:pt x="1665488" y="5740400"/>
                </a:lnTo>
                <a:lnTo>
                  <a:pt x="1459554" y="5615292"/>
                </a:lnTo>
                <a:cubicBezTo>
                  <a:pt x="578964" y="5020377"/>
                  <a:pt x="0" y="4012901"/>
                  <a:pt x="0" y="2870201"/>
                </a:cubicBezTo>
                <a:cubicBezTo>
                  <a:pt x="0" y="1727501"/>
                  <a:pt x="578964" y="720025"/>
                  <a:pt x="1459554" y="125110"/>
                </a:cubicBezTo>
                <a:close/>
              </a:path>
            </a:pathLst>
          </a:custGeom>
          <a:solidFill>
            <a:srgbClr val="727B7B"/>
          </a:solidFill>
          <a:ln>
            <a:noFill/>
          </a:ln>
        </p:spPr>
        <p:txBody>
          <a:bodyPr wrap="square" anchor="ctr">
            <a:noAutofit/>
          </a:bodyPr>
          <a:lstStyle>
            <a:lvl1pPr marL="0" indent="0" algn="ctr">
              <a:buNone/>
              <a:defRPr/>
            </a:lvl1pPr>
          </a:lstStyle>
          <a:p>
            <a:endParaRPr lang="en-US"/>
          </a:p>
        </p:txBody>
      </p:sp>
      <p:pic>
        <p:nvPicPr>
          <p:cNvPr id="19" name="Picture 18">
            <a:extLst>
              <a:ext uri="{FF2B5EF4-FFF2-40B4-BE49-F238E27FC236}">
                <a16:creationId xmlns:a16="http://schemas.microsoft.com/office/drawing/2014/main" id="{29D6C4E0-2BDB-5340-A062-6CE8E86BD00F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9222693" y="384969"/>
            <a:ext cx="2453370" cy="19894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13199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B5D5007E-7C25-204D-A6BF-50A7D9C1762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23" name="Picture 22">
            <a:extLst>
              <a:ext uri="{FF2B5EF4-FFF2-40B4-BE49-F238E27FC236}">
                <a16:creationId xmlns:a16="http://schemas.microsoft.com/office/drawing/2014/main" id="{37D1D43A-9C13-A645-A2F2-521717C7C43B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/>
          <a:srcRect t="51852"/>
          <a:stretch/>
        </p:blipFill>
        <p:spPr>
          <a:xfrm>
            <a:off x="0" y="3556000"/>
            <a:ext cx="12192000" cy="3302000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4064058A-F2D3-544C-891C-042332CBAD60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rcRect/>
          <a:stretch/>
        </p:blipFill>
        <p:spPr>
          <a:xfrm>
            <a:off x="10718078" y="152929"/>
            <a:ext cx="1154594" cy="935920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C68BCD87-2BB1-4E48-B9D7-BE5D801D8DD0}"/>
              </a:ext>
            </a:extLst>
          </p:cNvPr>
          <p:cNvSpPr txBox="1"/>
          <p:nvPr userDrawn="1"/>
        </p:nvSpPr>
        <p:spPr>
          <a:xfrm>
            <a:off x="9589054" y="6581960"/>
            <a:ext cx="2087007" cy="24622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r"/>
            <a:r>
              <a:rPr lang="en-CR" sz="1000" dirty="0">
                <a:solidFill>
                  <a:srgbClr val="004C94"/>
                </a:solidFill>
                <a:latin typeface="Century Gothic" panose="020B0502020202020204" pitchFamily="34" charset="0"/>
              </a:rPr>
              <a:t>www.colypro.com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00DF15E0-5BC2-4E4C-8DBA-F2EFD5E5511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515938" y="4068762"/>
            <a:ext cx="3239999" cy="2420938"/>
          </a:xfrm>
        </p:spPr>
        <p:txBody>
          <a:bodyPr anchor="t"/>
          <a:lstStyle>
            <a:lvl1pPr algn="ctr">
              <a:buNone/>
              <a:defRPr>
                <a:solidFill>
                  <a:schemeClr val="bg1"/>
                </a:solidFill>
              </a:defRPr>
            </a:lvl1pPr>
            <a:lvl2pPr algn="ctr">
              <a:buNone/>
              <a:defRPr>
                <a:solidFill>
                  <a:schemeClr val="bg1"/>
                </a:solidFill>
              </a:defRPr>
            </a:lvl2pPr>
            <a:lvl3pPr algn="ctr">
              <a:buNone/>
              <a:defRPr>
                <a:solidFill>
                  <a:schemeClr val="bg1"/>
                </a:solidFill>
              </a:defRPr>
            </a:lvl3pPr>
            <a:lvl4pPr algn="ctr">
              <a:buNone/>
              <a:defRPr>
                <a:solidFill>
                  <a:schemeClr val="bg1"/>
                </a:solidFill>
              </a:defRPr>
            </a:lvl4pPr>
            <a:lvl5pPr algn="ctr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R"/>
          </a:p>
        </p:txBody>
      </p:sp>
      <p:sp>
        <p:nvSpPr>
          <p:cNvPr id="15" name="Content Placeholder 14">
            <a:extLst>
              <a:ext uri="{FF2B5EF4-FFF2-40B4-BE49-F238E27FC236}">
                <a16:creationId xmlns:a16="http://schemas.microsoft.com/office/drawing/2014/main" id="{1F3DE329-877B-464C-A2CA-3A68FDD366AD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515937" y="1628775"/>
            <a:ext cx="3240000" cy="2308225"/>
          </a:xfrm>
          <a:solidFill>
            <a:schemeClr val="bg1"/>
          </a:solidFill>
        </p:spPr>
        <p:txBody>
          <a:bodyPr/>
          <a:lstStyle>
            <a:lvl1pPr>
              <a:buNone/>
              <a:defRPr/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CR" dirty="0"/>
          </a:p>
        </p:txBody>
      </p:sp>
      <p:sp>
        <p:nvSpPr>
          <p:cNvPr id="16" name="Content Placeholder 14">
            <a:extLst>
              <a:ext uri="{FF2B5EF4-FFF2-40B4-BE49-F238E27FC236}">
                <a16:creationId xmlns:a16="http://schemas.microsoft.com/office/drawing/2014/main" id="{760B2128-4A76-5D42-A9CA-4CA53C7F61D1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4476000" y="1628775"/>
            <a:ext cx="3240000" cy="2308225"/>
          </a:xfrm>
          <a:solidFill>
            <a:schemeClr val="bg1"/>
          </a:solidFill>
        </p:spPr>
        <p:txBody>
          <a:bodyPr/>
          <a:lstStyle>
            <a:lvl1pPr>
              <a:buNone/>
              <a:defRPr/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R"/>
          </a:p>
        </p:txBody>
      </p:sp>
      <p:sp>
        <p:nvSpPr>
          <p:cNvPr id="18" name="Content Placeholder 14">
            <a:extLst>
              <a:ext uri="{FF2B5EF4-FFF2-40B4-BE49-F238E27FC236}">
                <a16:creationId xmlns:a16="http://schemas.microsoft.com/office/drawing/2014/main" id="{DA3D99B3-A00E-DC44-9BBE-66A159933819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8436063" y="1628775"/>
            <a:ext cx="3240000" cy="2308225"/>
          </a:xfrm>
          <a:solidFill>
            <a:schemeClr val="bg1"/>
          </a:solidFill>
        </p:spPr>
        <p:txBody>
          <a:bodyPr/>
          <a:lstStyle>
            <a:lvl1pPr>
              <a:buNone/>
              <a:defRPr/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CR" dirty="0"/>
          </a:p>
        </p:txBody>
      </p:sp>
      <p:sp>
        <p:nvSpPr>
          <p:cNvPr id="20" name="Text Placeholder 10">
            <a:extLst>
              <a:ext uri="{FF2B5EF4-FFF2-40B4-BE49-F238E27FC236}">
                <a16:creationId xmlns:a16="http://schemas.microsoft.com/office/drawing/2014/main" id="{7D90E241-718D-7B4F-95F3-45EF1551CFA8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476001" y="4068762"/>
            <a:ext cx="3239999" cy="2420938"/>
          </a:xfrm>
        </p:spPr>
        <p:txBody>
          <a:bodyPr anchor="t"/>
          <a:lstStyle>
            <a:lvl1pPr algn="ctr">
              <a:buNone/>
              <a:defRPr>
                <a:solidFill>
                  <a:schemeClr val="bg1"/>
                </a:solidFill>
              </a:defRPr>
            </a:lvl1pPr>
            <a:lvl2pPr algn="ctr">
              <a:buNone/>
              <a:defRPr>
                <a:solidFill>
                  <a:schemeClr val="bg1"/>
                </a:solidFill>
              </a:defRPr>
            </a:lvl2pPr>
            <a:lvl3pPr algn="ctr">
              <a:buNone/>
              <a:defRPr>
                <a:solidFill>
                  <a:schemeClr val="bg1"/>
                </a:solidFill>
              </a:defRPr>
            </a:lvl3pPr>
            <a:lvl4pPr algn="ctr">
              <a:buNone/>
              <a:defRPr>
                <a:solidFill>
                  <a:schemeClr val="bg1"/>
                </a:solidFill>
              </a:defRPr>
            </a:lvl4pPr>
            <a:lvl5pPr algn="ctr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R"/>
          </a:p>
        </p:txBody>
      </p:sp>
      <p:sp>
        <p:nvSpPr>
          <p:cNvPr id="21" name="Text Placeholder 10">
            <a:extLst>
              <a:ext uri="{FF2B5EF4-FFF2-40B4-BE49-F238E27FC236}">
                <a16:creationId xmlns:a16="http://schemas.microsoft.com/office/drawing/2014/main" id="{9D1FC3AD-DABD-CD4A-8DB6-38D0ACF1B91B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8436064" y="4068762"/>
            <a:ext cx="3239999" cy="2420938"/>
          </a:xfrm>
        </p:spPr>
        <p:txBody>
          <a:bodyPr anchor="t"/>
          <a:lstStyle>
            <a:lvl1pPr algn="ctr">
              <a:buNone/>
              <a:defRPr>
                <a:solidFill>
                  <a:schemeClr val="bg1"/>
                </a:solidFill>
              </a:defRPr>
            </a:lvl1pPr>
            <a:lvl2pPr algn="ctr">
              <a:buNone/>
              <a:defRPr>
                <a:solidFill>
                  <a:schemeClr val="bg1"/>
                </a:solidFill>
              </a:defRPr>
            </a:lvl2pPr>
            <a:lvl3pPr algn="ctr">
              <a:buNone/>
              <a:defRPr>
                <a:solidFill>
                  <a:schemeClr val="bg1"/>
                </a:solidFill>
              </a:defRPr>
            </a:lvl3pPr>
            <a:lvl4pPr algn="ctr">
              <a:buNone/>
              <a:defRPr>
                <a:solidFill>
                  <a:schemeClr val="bg1"/>
                </a:solidFill>
              </a:defRPr>
            </a:lvl4pPr>
            <a:lvl5pPr algn="ctr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R"/>
          </a:p>
        </p:txBody>
      </p:sp>
    </p:spTree>
    <p:extLst>
      <p:ext uri="{BB962C8B-B14F-4D97-AF65-F5344CB8AC3E}">
        <p14:creationId xmlns:p14="http://schemas.microsoft.com/office/powerpoint/2010/main" val="18375665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>
            <a:extLst>
              <a:ext uri="{FF2B5EF4-FFF2-40B4-BE49-F238E27FC236}">
                <a16:creationId xmlns:a16="http://schemas.microsoft.com/office/drawing/2014/main" id="{EE891474-F266-7E41-A874-6FD6DB692A1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614E732D-C81A-264F-96B6-55F4140ABB3D}"/>
              </a:ext>
            </a:extLst>
          </p:cNvPr>
          <p:cNvSpPr txBox="1"/>
          <p:nvPr userDrawn="1"/>
        </p:nvSpPr>
        <p:spPr>
          <a:xfrm>
            <a:off x="9589054" y="6581960"/>
            <a:ext cx="2087007" cy="24622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r"/>
            <a:r>
              <a:rPr lang="en-CR" sz="1000" dirty="0">
                <a:solidFill>
                  <a:srgbClr val="004C94"/>
                </a:solidFill>
                <a:latin typeface="Century Gothic" panose="020B0502020202020204" pitchFamily="34" charset="0"/>
              </a:rPr>
              <a:t>www.colypro.com</a:t>
            </a: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102C43C5-7061-EF4C-9DE9-4878DF50443F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4843085" y="2552700"/>
            <a:ext cx="2505830" cy="20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92161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298D1D05-0E8B-8342-BA86-03EF24E61F2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4F048300-35C2-5540-96FE-E282604F8E4A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10718078" y="152929"/>
            <a:ext cx="1154594" cy="935920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7AB3ABC2-AECB-654A-B99E-8FED5352F452}"/>
              </a:ext>
            </a:extLst>
          </p:cNvPr>
          <p:cNvSpPr txBox="1"/>
          <p:nvPr userDrawn="1"/>
        </p:nvSpPr>
        <p:spPr>
          <a:xfrm>
            <a:off x="9589054" y="6581960"/>
            <a:ext cx="2087007" cy="24622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r"/>
            <a:r>
              <a:rPr lang="en-CR" sz="1000" dirty="0">
                <a:solidFill>
                  <a:srgbClr val="004C94"/>
                </a:solidFill>
                <a:latin typeface="Century Gothic" panose="020B0502020202020204" pitchFamily="34" charset="0"/>
              </a:rPr>
              <a:t>www.colypro.com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937" y="1628776"/>
            <a:ext cx="11160125" cy="486092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428591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>
            <a:extLst>
              <a:ext uri="{FF2B5EF4-FFF2-40B4-BE49-F238E27FC236}">
                <a16:creationId xmlns:a16="http://schemas.microsoft.com/office/drawing/2014/main" id="{122615A9-1723-7242-85C0-25FF53F5A5B1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938" y="2328862"/>
            <a:ext cx="11160125" cy="2233613"/>
          </a:xfrm>
        </p:spPr>
        <p:txBody>
          <a:bodyPr anchor="b"/>
          <a:lstStyle>
            <a:lvl1pPr algn="ctr"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5181600"/>
            <a:ext cx="10515600" cy="1278731"/>
          </a:xfrm>
        </p:spPr>
        <p:txBody>
          <a:bodyPr anchor="ctr"/>
          <a:lstStyle>
            <a:lvl1pPr marL="0" indent="0" algn="ctr"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6DDDDBD2-B981-9248-ABB7-79549273C248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5185189" y="397669"/>
            <a:ext cx="1821621" cy="14771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49223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BC82DE93-9208-B140-9592-728241234B64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D7EFF57C-1E7F-E548-BD02-B829EAFE32EC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10718078" y="152929"/>
            <a:ext cx="1154594" cy="935920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B676076F-3DF2-BF43-90A7-61F130050257}"/>
              </a:ext>
            </a:extLst>
          </p:cNvPr>
          <p:cNvSpPr txBox="1"/>
          <p:nvPr userDrawn="1"/>
        </p:nvSpPr>
        <p:spPr>
          <a:xfrm>
            <a:off x="9589054" y="6581960"/>
            <a:ext cx="2087007" cy="24622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r"/>
            <a:r>
              <a:rPr lang="en-CR" sz="1000" dirty="0">
                <a:solidFill>
                  <a:srgbClr val="004C94"/>
                </a:solidFill>
                <a:latin typeface="Century Gothic" panose="020B0502020202020204" pitchFamily="34" charset="0"/>
              </a:rPr>
              <a:t>www.colypro.com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5938" y="1628774"/>
            <a:ext cx="5400672" cy="48609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75388" y="1628775"/>
            <a:ext cx="5400672" cy="486092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7346411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>
            <a:extLst>
              <a:ext uri="{FF2B5EF4-FFF2-40B4-BE49-F238E27FC236}">
                <a16:creationId xmlns:a16="http://schemas.microsoft.com/office/drawing/2014/main" id="{25C58B6E-A790-D94F-B7A7-67D13C419B27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A1213C51-9E59-664F-8492-C8AA02C9DF54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10718078" y="152929"/>
            <a:ext cx="1154594" cy="935920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E0D2A82A-1A90-5D4D-AE42-8B617CAE0921}"/>
              </a:ext>
            </a:extLst>
          </p:cNvPr>
          <p:cNvSpPr txBox="1"/>
          <p:nvPr userDrawn="1"/>
        </p:nvSpPr>
        <p:spPr>
          <a:xfrm>
            <a:off x="9589054" y="6581960"/>
            <a:ext cx="2087007" cy="24622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r"/>
            <a:r>
              <a:rPr lang="en-CR" sz="1000" dirty="0">
                <a:solidFill>
                  <a:srgbClr val="004C94"/>
                </a:solidFill>
                <a:latin typeface="Century Gothic" panose="020B0502020202020204" pitchFamily="34" charset="0"/>
              </a:rPr>
              <a:t>www.colypro.com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0C9AE29-EEA9-6242-8FC5-08A885803657}" type="datetimeFigureOut">
              <a:rPr lang="en-US" smtClean="0"/>
              <a:t>4/19/2026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6DFC556-FB85-434B-A2F7-2F6D2EF7456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05063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9D87C7D1-5BC0-0544-BD61-D10B9DFF0AE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57C51003-7632-E249-9879-590D689D5187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10718078" y="152929"/>
            <a:ext cx="1154594" cy="935920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AAC24113-0FDF-B74E-A814-AB881F5DD788}"/>
              </a:ext>
            </a:extLst>
          </p:cNvPr>
          <p:cNvSpPr txBox="1"/>
          <p:nvPr userDrawn="1"/>
        </p:nvSpPr>
        <p:spPr>
          <a:xfrm>
            <a:off x="9589054" y="6581960"/>
            <a:ext cx="2087007" cy="24622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r"/>
            <a:r>
              <a:rPr lang="en-CR" sz="1000" dirty="0">
                <a:solidFill>
                  <a:srgbClr val="004C94"/>
                </a:solidFill>
                <a:latin typeface="Century Gothic" panose="020B0502020202020204" pitchFamily="34" charset="0"/>
              </a:rPr>
              <a:t>www.colypro.com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8522668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>
            <a:extLst>
              <a:ext uri="{FF2B5EF4-FFF2-40B4-BE49-F238E27FC236}">
                <a16:creationId xmlns:a16="http://schemas.microsoft.com/office/drawing/2014/main" id="{20252DEA-2A47-2A4C-AB2B-43D113BDB19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429B4296-0B7B-5246-A0F8-1F3C85555BBB}"/>
              </a:ext>
            </a:extLst>
          </p:cNvPr>
          <p:cNvSpPr txBox="1"/>
          <p:nvPr userDrawn="1"/>
        </p:nvSpPr>
        <p:spPr>
          <a:xfrm>
            <a:off x="9589054" y="6581960"/>
            <a:ext cx="2087007" cy="24622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r"/>
            <a:r>
              <a:rPr lang="en-CR" sz="1000" dirty="0">
                <a:solidFill>
                  <a:schemeClr val="bg1"/>
                </a:solidFill>
                <a:latin typeface="Century Gothic" panose="020B0502020202020204" pitchFamily="34" charset="0"/>
              </a:rPr>
              <a:t>www.colypro.com</a:t>
            </a:r>
          </a:p>
        </p:txBody>
      </p:sp>
      <p:sp>
        <p:nvSpPr>
          <p:cNvPr id="8" name="Picture Placeholder 19">
            <a:extLst>
              <a:ext uri="{FF2B5EF4-FFF2-40B4-BE49-F238E27FC236}">
                <a16:creationId xmlns:a16="http://schemas.microsoft.com/office/drawing/2014/main" id="{945AD5DC-2AB4-F94A-B14F-DCA602B4E3BE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7392248" y="0"/>
            <a:ext cx="4799752" cy="6522322"/>
          </a:xfrm>
          <a:custGeom>
            <a:avLst/>
            <a:gdLst>
              <a:gd name="connsiteX0" fmla="*/ 1665491 w 4224339"/>
              <a:gd name="connsiteY0" fmla="*/ 0 h 5740400"/>
              <a:gd name="connsiteX1" fmla="*/ 4224339 w 4224339"/>
              <a:gd name="connsiteY1" fmla="*/ 0 h 5740400"/>
              <a:gd name="connsiteX2" fmla="*/ 4224339 w 4224339"/>
              <a:gd name="connsiteY2" fmla="*/ 5740400 h 5740400"/>
              <a:gd name="connsiteX3" fmla="*/ 1665488 w 4224339"/>
              <a:gd name="connsiteY3" fmla="*/ 5740400 h 5740400"/>
              <a:gd name="connsiteX4" fmla="*/ 1459554 w 4224339"/>
              <a:gd name="connsiteY4" fmla="*/ 5615292 h 5740400"/>
              <a:gd name="connsiteX5" fmla="*/ 0 w 4224339"/>
              <a:gd name="connsiteY5" fmla="*/ 2870201 h 5740400"/>
              <a:gd name="connsiteX6" fmla="*/ 1459554 w 4224339"/>
              <a:gd name="connsiteY6" fmla="*/ 125110 h 5740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224339" h="5740400">
                <a:moveTo>
                  <a:pt x="1665491" y="0"/>
                </a:moveTo>
                <a:lnTo>
                  <a:pt x="4224339" y="0"/>
                </a:lnTo>
                <a:lnTo>
                  <a:pt x="4224339" y="5740400"/>
                </a:lnTo>
                <a:lnTo>
                  <a:pt x="1665488" y="5740400"/>
                </a:lnTo>
                <a:lnTo>
                  <a:pt x="1459554" y="5615292"/>
                </a:lnTo>
                <a:cubicBezTo>
                  <a:pt x="578964" y="5020377"/>
                  <a:pt x="0" y="4012901"/>
                  <a:pt x="0" y="2870201"/>
                </a:cubicBezTo>
                <a:cubicBezTo>
                  <a:pt x="0" y="1727501"/>
                  <a:pt x="578964" y="720025"/>
                  <a:pt x="1459554" y="125110"/>
                </a:cubicBezTo>
                <a:close/>
              </a:path>
            </a:pathLst>
          </a:custGeom>
          <a:noFill/>
          <a:ln w="0">
            <a:noFill/>
          </a:ln>
        </p:spPr>
        <p:txBody>
          <a:bodyPr wrap="square" anchor="ctr">
            <a:noAutofit/>
          </a:bodyPr>
          <a:lstStyle>
            <a:lvl1pPr marL="0" indent="0" algn="ctr">
              <a:buNone/>
              <a:defRPr/>
            </a:lvl1pPr>
          </a:lstStyle>
          <a:p>
            <a:endParaRPr lang="en-US"/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A48C3EA4-4C46-2C47-9E92-61845944020F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515939" y="3073400"/>
            <a:ext cx="5668961" cy="3416300"/>
          </a:xfrm>
        </p:spPr>
        <p:txBody>
          <a:bodyPr/>
          <a:lstStyle>
            <a:lvl1pPr>
              <a:buNone/>
              <a:defRPr/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CR" dirty="0"/>
          </a:p>
        </p:txBody>
      </p:sp>
      <p:sp>
        <p:nvSpPr>
          <p:cNvPr id="13" name="Title 12">
            <a:extLst>
              <a:ext uri="{FF2B5EF4-FFF2-40B4-BE49-F238E27FC236}">
                <a16:creationId xmlns:a16="http://schemas.microsoft.com/office/drawing/2014/main" id="{BDFEF617-BC18-1844-870F-44B5EBC4A1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5938" y="728662"/>
            <a:ext cx="5400675" cy="2090737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CR"/>
          </a:p>
        </p:txBody>
      </p:sp>
    </p:spTree>
    <p:extLst>
      <p:ext uri="{BB962C8B-B14F-4D97-AF65-F5344CB8AC3E}">
        <p14:creationId xmlns:p14="http://schemas.microsoft.com/office/powerpoint/2010/main" val="3331569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CB01500-DEBD-4649-AA62-F4FDC6C5B3A7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7261BDB1-0CE2-DE43-9DCD-4672D706A907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10718078" y="152929"/>
            <a:ext cx="1154594" cy="935920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B1B9AD56-3A37-844F-A405-EE5FCD4A5B1D}"/>
              </a:ext>
            </a:extLst>
          </p:cNvPr>
          <p:cNvSpPr txBox="1"/>
          <p:nvPr userDrawn="1"/>
        </p:nvSpPr>
        <p:spPr>
          <a:xfrm>
            <a:off x="9589054" y="6581960"/>
            <a:ext cx="2087007" cy="24622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r"/>
            <a:r>
              <a:rPr lang="en-CR" sz="1000" dirty="0">
                <a:solidFill>
                  <a:srgbClr val="004C94"/>
                </a:solidFill>
                <a:latin typeface="Century Gothic" panose="020B0502020202020204" pitchFamily="34" charset="0"/>
              </a:rPr>
              <a:t>www.colypro.com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938" y="728663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37462" y="1628775"/>
            <a:ext cx="7054537" cy="4619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15938" y="2692400"/>
            <a:ext cx="3932237" cy="3797299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8784194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>
            <a:extLst>
              <a:ext uri="{FF2B5EF4-FFF2-40B4-BE49-F238E27FC236}">
                <a16:creationId xmlns:a16="http://schemas.microsoft.com/office/drawing/2014/main" id="{8DC7B354-5530-9640-833A-32E6FD2620C3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7D77CF20-A96B-3C40-9ADF-ACE85A95DA3B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10718078" y="152929"/>
            <a:ext cx="1154594" cy="935920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268DA2F9-7382-E449-BBD1-A41E551DAE32}"/>
              </a:ext>
            </a:extLst>
          </p:cNvPr>
          <p:cNvSpPr txBox="1"/>
          <p:nvPr userDrawn="1"/>
        </p:nvSpPr>
        <p:spPr>
          <a:xfrm>
            <a:off x="9589054" y="6581960"/>
            <a:ext cx="2087007" cy="24622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r"/>
            <a:r>
              <a:rPr lang="en-CR" sz="1000" dirty="0">
                <a:solidFill>
                  <a:srgbClr val="004C94"/>
                </a:solidFill>
                <a:latin typeface="Century Gothic" panose="020B0502020202020204" pitchFamily="34" charset="0"/>
              </a:rPr>
              <a:t>www.colypro.com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0062" y="736415"/>
            <a:ext cx="8923338" cy="531998"/>
          </a:xfrm>
        </p:spPr>
        <p:txBody>
          <a:bodyPr anchor="b"/>
          <a:lstStyle>
            <a:lvl1pPr>
              <a:defRPr sz="3200">
                <a:solidFill>
                  <a:srgbClr val="C6D420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5939" y="1628775"/>
            <a:ext cx="11160124" cy="4860925"/>
          </a:xfrm>
        </p:spPr>
        <p:txBody>
          <a:bodyPr anchor="ctr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36613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5938" y="728663"/>
            <a:ext cx="8041654" cy="5397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5937" y="1635538"/>
            <a:ext cx="11160125" cy="485416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1656272" y="-923026"/>
            <a:ext cx="569343" cy="569343"/>
          </a:xfrm>
          <a:prstGeom prst="rect">
            <a:avLst/>
          </a:prstGeom>
          <a:solidFill>
            <a:srgbClr val="4BA6D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Century Gothic" charset="0"/>
              <a:ea typeface="Century Gothic" charset="0"/>
              <a:cs typeface="Century Gothic" charset="0"/>
            </a:endParaRPr>
          </a:p>
        </p:txBody>
      </p:sp>
      <p:sp>
        <p:nvSpPr>
          <p:cNvPr id="9" name="Rectangle 8"/>
          <p:cNvSpPr/>
          <p:nvPr userDrawn="1"/>
        </p:nvSpPr>
        <p:spPr>
          <a:xfrm>
            <a:off x="2493034" y="-923026"/>
            <a:ext cx="569343" cy="569343"/>
          </a:xfrm>
          <a:prstGeom prst="rect">
            <a:avLst/>
          </a:prstGeom>
          <a:solidFill>
            <a:srgbClr val="C6D42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Century Gothic" charset="0"/>
              <a:ea typeface="Century Gothic" charset="0"/>
              <a:cs typeface="Century Gothic" charset="0"/>
            </a:endParaRPr>
          </a:p>
        </p:txBody>
      </p:sp>
      <p:sp>
        <p:nvSpPr>
          <p:cNvPr id="10" name="Rectangle 9"/>
          <p:cNvSpPr/>
          <p:nvPr userDrawn="1"/>
        </p:nvSpPr>
        <p:spPr>
          <a:xfrm>
            <a:off x="3433313" y="-923026"/>
            <a:ext cx="569343" cy="569343"/>
          </a:xfrm>
          <a:prstGeom prst="rect">
            <a:avLst/>
          </a:prstGeom>
          <a:solidFill>
            <a:srgbClr val="727B7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Century Gothic" charset="0"/>
              <a:ea typeface="Century Gothic" charset="0"/>
              <a:cs typeface="Century Gothic" charset="0"/>
            </a:endParaRPr>
          </a:p>
        </p:txBody>
      </p:sp>
      <p:sp>
        <p:nvSpPr>
          <p:cNvPr id="11" name="Rectangle 10"/>
          <p:cNvSpPr/>
          <p:nvPr userDrawn="1"/>
        </p:nvSpPr>
        <p:spPr>
          <a:xfrm>
            <a:off x="4261449" y="-923026"/>
            <a:ext cx="569343" cy="569343"/>
          </a:xfrm>
          <a:prstGeom prst="rect">
            <a:avLst/>
          </a:prstGeom>
          <a:solidFill>
            <a:srgbClr val="004C9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Century Gothic" charset="0"/>
              <a:ea typeface="Century Gothic" charset="0"/>
              <a:cs typeface="Century Gothic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427637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rgbClr val="004C94"/>
          </a:solidFill>
          <a:latin typeface="Century Gothic" charset="0"/>
          <a:ea typeface="Century Gothic" charset="0"/>
          <a:cs typeface="Century Gothic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1800" kern="1200">
          <a:solidFill>
            <a:schemeClr val="tx1"/>
          </a:solidFill>
          <a:latin typeface="Century Gothic" charset="0"/>
          <a:ea typeface="Century Gothic" charset="0"/>
          <a:cs typeface="Century Gothic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Century Gothic" charset="0"/>
          <a:ea typeface="Century Gothic" charset="0"/>
          <a:cs typeface="Century Gothic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Century Gothic" charset="0"/>
          <a:ea typeface="Century Gothic" charset="0"/>
          <a:cs typeface="Century Gothic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Century Gothic" charset="0"/>
          <a:ea typeface="Century Gothic" charset="0"/>
          <a:cs typeface="Century Gothic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Century Gothic" charset="0"/>
          <a:ea typeface="Century Gothic" charset="0"/>
          <a:cs typeface="Century Gothic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3840" userDrawn="1">
          <p15:clr>
            <a:srgbClr val="F26B43"/>
          </p15:clr>
        </p15:guide>
        <p15:guide id="3" orient="horz" pos="459" userDrawn="1">
          <p15:clr>
            <a:srgbClr val="F26B43"/>
          </p15:clr>
        </p15:guide>
        <p15:guide id="4" orient="horz" pos="4088" userDrawn="1">
          <p15:clr>
            <a:srgbClr val="F26B43"/>
          </p15:clr>
        </p15:guide>
        <p15:guide id="5" pos="325" userDrawn="1">
          <p15:clr>
            <a:srgbClr val="F26B43"/>
          </p15:clr>
        </p15:guide>
        <p15:guide id="6" pos="7355" userDrawn="1">
          <p15:clr>
            <a:srgbClr val="F26B43"/>
          </p15:clr>
        </p15:guide>
        <p15:guide id="7" pos="3727" userDrawn="1">
          <p15:clr>
            <a:srgbClr val="F26B43"/>
          </p15:clr>
        </p15:guide>
        <p15:guide id="8" pos="3953" userDrawn="1">
          <p15:clr>
            <a:srgbClr val="F26B43"/>
          </p15:clr>
        </p15:guide>
        <p15:guide id="9" orient="horz" pos="799" userDrawn="1">
          <p15:clr>
            <a:srgbClr val="F26B43"/>
          </p15:clr>
        </p15:guide>
        <p15:guide id="10" orient="horz" pos="1026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11BC3A0-431F-4A2D-5077-D5E7A944061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969" y="2478162"/>
            <a:ext cx="9144000" cy="2387600"/>
          </a:xfrm>
        </p:spPr>
        <p:txBody>
          <a:bodyPr>
            <a:normAutofit fontScale="90000"/>
          </a:bodyPr>
          <a:lstStyle/>
          <a:p>
            <a:r>
              <a:rPr lang="es-ES_tradnl" dirty="0"/>
              <a:t>INFORME DE TESORERÍA</a:t>
            </a:r>
            <a:br>
              <a:rPr lang="es-ES_tradnl" dirty="0"/>
            </a:br>
            <a:r>
              <a:rPr lang="es-ES_tradnl" dirty="0"/>
              <a:t>JUNTA REGIONAL DE LIMÓN</a:t>
            </a:r>
            <a:br>
              <a:rPr lang="es-ES_tradnl" dirty="0"/>
            </a:br>
            <a:r>
              <a:rPr lang="es-ES_tradnl" dirty="0"/>
              <a:t>2025-2026</a:t>
            </a:r>
          </a:p>
        </p:txBody>
      </p:sp>
    </p:spTree>
    <p:extLst>
      <p:ext uri="{BB962C8B-B14F-4D97-AF65-F5344CB8AC3E}">
        <p14:creationId xmlns:p14="http://schemas.microsoft.com/office/powerpoint/2010/main" val="19422615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3">
            <a:extLst>
              <a:ext uri="{FF2B5EF4-FFF2-40B4-BE49-F238E27FC236}">
                <a16:creationId xmlns:a16="http://schemas.microsoft.com/office/drawing/2014/main" id="{06E56DAC-A3E6-D830-FCE0-0CBEC288BF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0063" y="736600"/>
            <a:ext cx="8923337" cy="531813"/>
          </a:xfrm>
        </p:spPr>
        <p:txBody>
          <a:bodyPr>
            <a:normAutofit fontScale="90000"/>
          </a:bodyPr>
          <a:lstStyle/>
          <a:p>
            <a:pPr algn="ctr"/>
            <a:r>
              <a:rPr lang="es-ES_tradnl" sz="3600" dirty="0"/>
              <a:t>RESUMEN PRESUPUESTARIO JUNTA REGIONAL DE LIMÓN 2025-2026</a:t>
            </a:r>
            <a:endParaRPr lang="es-ES_tradnl" dirty="0"/>
          </a:p>
        </p:txBody>
      </p:sp>
      <p:graphicFrame>
        <p:nvGraphicFramePr>
          <p:cNvPr id="7" name="Marcador de contenido 1">
            <a:extLst>
              <a:ext uri="{FF2B5EF4-FFF2-40B4-BE49-F238E27FC236}">
                <a16:creationId xmlns:a16="http://schemas.microsoft.com/office/drawing/2014/main" id="{4F152265-FB3F-121F-509C-CEC8249D1A0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94172228"/>
              </p:ext>
            </p:extLst>
          </p:nvPr>
        </p:nvGraphicFramePr>
        <p:xfrm>
          <a:off x="428264" y="2303361"/>
          <a:ext cx="11458937" cy="278949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98765">
                  <a:extLst>
                    <a:ext uri="{9D8B030D-6E8A-4147-A177-3AD203B41FA5}">
                      <a16:colId xmlns:a16="http://schemas.microsoft.com/office/drawing/2014/main" val="540772363"/>
                    </a:ext>
                  </a:extLst>
                </a:gridCol>
                <a:gridCol w="1965664">
                  <a:extLst>
                    <a:ext uri="{9D8B030D-6E8A-4147-A177-3AD203B41FA5}">
                      <a16:colId xmlns:a16="http://schemas.microsoft.com/office/drawing/2014/main" val="1602316197"/>
                    </a:ext>
                  </a:extLst>
                </a:gridCol>
                <a:gridCol w="2524680">
                  <a:extLst>
                    <a:ext uri="{9D8B030D-6E8A-4147-A177-3AD203B41FA5}">
                      <a16:colId xmlns:a16="http://schemas.microsoft.com/office/drawing/2014/main" val="3271061138"/>
                    </a:ext>
                  </a:extLst>
                </a:gridCol>
                <a:gridCol w="2023932">
                  <a:extLst>
                    <a:ext uri="{9D8B030D-6E8A-4147-A177-3AD203B41FA5}">
                      <a16:colId xmlns:a16="http://schemas.microsoft.com/office/drawing/2014/main" val="1393753615"/>
                    </a:ext>
                  </a:extLst>
                </a:gridCol>
                <a:gridCol w="1956560">
                  <a:extLst>
                    <a:ext uri="{9D8B030D-6E8A-4147-A177-3AD203B41FA5}">
                      <a16:colId xmlns:a16="http://schemas.microsoft.com/office/drawing/2014/main" val="2625455725"/>
                    </a:ext>
                  </a:extLst>
                </a:gridCol>
                <a:gridCol w="1989336">
                  <a:extLst>
                    <a:ext uri="{9D8B030D-6E8A-4147-A177-3AD203B41FA5}">
                      <a16:colId xmlns:a16="http://schemas.microsoft.com/office/drawing/2014/main" val="1019683093"/>
                    </a:ext>
                  </a:extLst>
                </a:gridCol>
              </a:tblGrid>
              <a:tr h="73908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s-ES" sz="1600" dirty="0" err="1">
                          <a:effectLst/>
                        </a:rPr>
                        <a:t>Nº</a:t>
                      </a:r>
                      <a:r>
                        <a:rPr lang="es-ES" sz="1600" dirty="0">
                          <a:effectLst/>
                        </a:rPr>
                        <a:t> de Partida</a:t>
                      </a:r>
                      <a:endParaRPr lang="es-C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819" marR="2881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s-ES" sz="1600" dirty="0">
                          <a:effectLst/>
                        </a:rPr>
                        <a:t>Nombre de la Partida</a:t>
                      </a:r>
                      <a:endParaRPr lang="es-C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819" marR="2881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s-ES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Presupuesto aprobado</a:t>
                      </a:r>
                      <a:endParaRPr lang="es-C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819" marR="2881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s-ES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Porcentaje ejecutado</a:t>
                      </a:r>
                      <a:endParaRPr lang="es-C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819" marR="2881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s-ES" sz="1600" dirty="0">
                          <a:effectLst/>
                        </a:rPr>
                        <a:t>Diferencia por ejecutar</a:t>
                      </a:r>
                      <a:endParaRPr lang="es-C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819" marR="2881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s-ES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Porcentaje por ejecutar</a:t>
                      </a:r>
                      <a:endParaRPr lang="es-C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819" marR="28819" marT="0" marB="0"/>
                </a:tc>
                <a:extLst>
                  <a:ext uri="{0D108BD9-81ED-4DB2-BD59-A6C34878D82A}">
                    <a16:rowId xmlns:a16="http://schemas.microsoft.com/office/drawing/2014/main" val="226406422"/>
                  </a:ext>
                </a:extLst>
              </a:tr>
              <a:tr h="205041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s-ES" sz="1600" dirty="0">
                          <a:effectLst/>
                        </a:rPr>
                        <a:t> </a:t>
                      </a:r>
                      <a:endParaRPr lang="es-CR" sz="1600" dirty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s-ES" sz="1600" dirty="0">
                          <a:effectLst/>
                        </a:rPr>
                        <a:t> </a:t>
                      </a:r>
                      <a:endParaRPr lang="es-CR" sz="1600" dirty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s-ES" sz="1600" dirty="0">
                          <a:effectLst/>
                        </a:rPr>
                        <a:t> 5.5.1.9</a:t>
                      </a:r>
                      <a:endParaRPr lang="es-C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819" marR="2881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s-ES" sz="1600" dirty="0">
                          <a:effectLst/>
                        </a:rPr>
                        <a:t> </a:t>
                      </a:r>
                      <a:endParaRPr lang="es-CR" sz="1600" dirty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s-ES" sz="1600" dirty="0">
                          <a:effectLst/>
                        </a:rPr>
                        <a:t> </a:t>
                      </a:r>
                      <a:endParaRPr lang="es-CR" sz="1600" dirty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s-ES" sz="1600" dirty="0">
                          <a:effectLst/>
                        </a:rPr>
                        <a:t> Internet para sesiones de la Junta Regional</a:t>
                      </a:r>
                      <a:endParaRPr lang="es-C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819" marR="2881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s-ES" sz="1600" dirty="0">
                          <a:effectLst/>
                        </a:rPr>
                        <a:t> </a:t>
                      </a:r>
                      <a:endParaRPr lang="es-CR" sz="1600" dirty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s-ES" sz="1600" dirty="0">
                          <a:effectLst/>
                        </a:rPr>
                        <a:t> </a:t>
                      </a:r>
                      <a:endParaRPr lang="es-CR" sz="1600" dirty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s-ES" sz="1600" dirty="0">
                          <a:effectLst/>
                        </a:rPr>
                        <a:t> ₡ 780,000  </a:t>
                      </a:r>
                      <a:endParaRPr lang="es-C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819" marR="2881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s-ES" sz="1600" dirty="0">
                          <a:effectLst/>
                        </a:rPr>
                        <a:t> </a:t>
                      </a:r>
                      <a:endParaRPr lang="es-CR" sz="1600" dirty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s-ES" sz="1600" dirty="0">
                          <a:effectLst/>
                        </a:rPr>
                        <a:t> </a:t>
                      </a:r>
                      <a:endParaRPr lang="es-CR" sz="1600" dirty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s-ES" sz="1600" dirty="0">
                          <a:effectLst/>
                        </a:rPr>
                        <a:t> 95,42%</a:t>
                      </a:r>
                      <a:endParaRPr lang="es-C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819" marR="2881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tabLst>
                          <a:tab pos="567690" algn="ctr"/>
                        </a:tabLst>
                      </a:pPr>
                      <a:r>
                        <a:rPr lang="es-ES" sz="1600" dirty="0">
                          <a:effectLst/>
                        </a:rPr>
                        <a:t> </a:t>
                      </a:r>
                      <a:endParaRPr lang="es-CR" sz="1600" dirty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s-ES" sz="1600" dirty="0">
                          <a:effectLst/>
                        </a:rPr>
                        <a:t> </a:t>
                      </a:r>
                      <a:endParaRPr lang="es-CR" sz="1600" dirty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s-ES" sz="1600" dirty="0">
                          <a:effectLst/>
                        </a:rPr>
                        <a:t>₡ 35 750,00 </a:t>
                      </a:r>
                      <a:endParaRPr lang="es-CR" sz="1600" dirty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s-ES" sz="1600" dirty="0">
                          <a:effectLst/>
                        </a:rPr>
                        <a:t> </a:t>
                      </a:r>
                      <a:endParaRPr lang="es-CR" sz="1600" dirty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s-ES" sz="1600" dirty="0">
                          <a:effectLst/>
                        </a:rPr>
                        <a:t> </a:t>
                      </a:r>
                      <a:endParaRPr lang="es-C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819" marR="2881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s-ES" sz="1600" dirty="0">
                          <a:effectLst/>
                        </a:rPr>
                        <a:t> </a:t>
                      </a:r>
                      <a:endParaRPr lang="es-CR" sz="1600" dirty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endParaRPr lang="es-ES" sz="1600" dirty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s-ES" sz="1600" dirty="0">
                          <a:effectLst/>
                        </a:rPr>
                        <a:t>4,58% </a:t>
                      </a:r>
                      <a:endParaRPr lang="es-CR" sz="1600" dirty="0">
                        <a:effectLst/>
                      </a:endParaRPr>
                    </a:p>
                  </a:txBody>
                  <a:tcPr marL="28819" marR="28819" marT="0" marB="0"/>
                </a:tc>
                <a:extLst>
                  <a:ext uri="{0D108BD9-81ED-4DB2-BD59-A6C34878D82A}">
                    <a16:rowId xmlns:a16="http://schemas.microsoft.com/office/drawing/2014/main" val="223052685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2091097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ítulo 14">
            <a:extLst>
              <a:ext uri="{FF2B5EF4-FFF2-40B4-BE49-F238E27FC236}">
                <a16:creationId xmlns:a16="http://schemas.microsoft.com/office/drawing/2014/main" id="{337AF3CC-8F10-C5B2-C7B6-876C612D13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5840" y="625507"/>
            <a:ext cx="8042275" cy="12557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_tradnl" dirty="0">
                <a:solidFill>
                  <a:schemeClr val="accent1">
                    <a:lumMod val="75000"/>
                  </a:schemeClr>
                </a:solidFill>
                <a:latin typeface="Century Gothic" panose="020B0502020202020204" pitchFamily="34" charset="0"/>
              </a:rPr>
              <a:t>RESUMEN  PRESUPUESTARIO JUNTA REGIONAL DE LIMÓN 2025-2026</a:t>
            </a:r>
            <a:br>
              <a:rPr lang="en-US" dirty="0">
                <a:solidFill>
                  <a:schemeClr val="accent1">
                    <a:lumMod val="75000"/>
                  </a:schemeClr>
                </a:solidFill>
              </a:rPr>
            </a:br>
            <a:endParaRPr lang="en-US" dirty="0">
              <a:solidFill>
                <a:schemeClr val="accent1">
                  <a:lumMod val="75000"/>
                </a:schemeClr>
              </a:solidFill>
            </a:endParaRPr>
          </a:p>
        </p:txBody>
      </p:sp>
      <p:graphicFrame>
        <p:nvGraphicFramePr>
          <p:cNvPr id="16" name="Marcador de contenido 1">
            <a:extLst>
              <a:ext uri="{FF2B5EF4-FFF2-40B4-BE49-F238E27FC236}">
                <a16:creationId xmlns:a16="http://schemas.microsoft.com/office/drawing/2014/main" id="{8A2257D6-5D37-F753-AA91-688809CC877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12114147"/>
              </p:ext>
            </p:extLst>
          </p:nvPr>
        </p:nvGraphicFramePr>
        <p:xfrm>
          <a:off x="428264" y="2303361"/>
          <a:ext cx="11458937" cy="278949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98765">
                  <a:extLst>
                    <a:ext uri="{9D8B030D-6E8A-4147-A177-3AD203B41FA5}">
                      <a16:colId xmlns:a16="http://schemas.microsoft.com/office/drawing/2014/main" val="540772363"/>
                    </a:ext>
                  </a:extLst>
                </a:gridCol>
                <a:gridCol w="1965664">
                  <a:extLst>
                    <a:ext uri="{9D8B030D-6E8A-4147-A177-3AD203B41FA5}">
                      <a16:colId xmlns:a16="http://schemas.microsoft.com/office/drawing/2014/main" val="1602316197"/>
                    </a:ext>
                  </a:extLst>
                </a:gridCol>
                <a:gridCol w="2524680">
                  <a:extLst>
                    <a:ext uri="{9D8B030D-6E8A-4147-A177-3AD203B41FA5}">
                      <a16:colId xmlns:a16="http://schemas.microsoft.com/office/drawing/2014/main" val="3271061138"/>
                    </a:ext>
                  </a:extLst>
                </a:gridCol>
                <a:gridCol w="2023932">
                  <a:extLst>
                    <a:ext uri="{9D8B030D-6E8A-4147-A177-3AD203B41FA5}">
                      <a16:colId xmlns:a16="http://schemas.microsoft.com/office/drawing/2014/main" val="1393753615"/>
                    </a:ext>
                  </a:extLst>
                </a:gridCol>
                <a:gridCol w="1956560">
                  <a:extLst>
                    <a:ext uri="{9D8B030D-6E8A-4147-A177-3AD203B41FA5}">
                      <a16:colId xmlns:a16="http://schemas.microsoft.com/office/drawing/2014/main" val="2625455725"/>
                    </a:ext>
                  </a:extLst>
                </a:gridCol>
                <a:gridCol w="1989336">
                  <a:extLst>
                    <a:ext uri="{9D8B030D-6E8A-4147-A177-3AD203B41FA5}">
                      <a16:colId xmlns:a16="http://schemas.microsoft.com/office/drawing/2014/main" val="1019683093"/>
                    </a:ext>
                  </a:extLst>
                </a:gridCol>
              </a:tblGrid>
              <a:tr h="73908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s-ES" sz="1600" dirty="0" err="1">
                          <a:effectLst/>
                        </a:rPr>
                        <a:t>Nº</a:t>
                      </a:r>
                      <a:r>
                        <a:rPr lang="es-ES" sz="1600" dirty="0">
                          <a:effectLst/>
                        </a:rPr>
                        <a:t> de Partida</a:t>
                      </a:r>
                      <a:endParaRPr lang="es-C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819" marR="2881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s-ES" sz="1600" dirty="0">
                          <a:effectLst/>
                        </a:rPr>
                        <a:t>Nombre de la Partida</a:t>
                      </a:r>
                      <a:endParaRPr lang="es-C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819" marR="2881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s-ES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Presupuesto aprobado</a:t>
                      </a:r>
                      <a:endParaRPr lang="es-C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819" marR="2881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s-ES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Porcentaje ejecutado</a:t>
                      </a:r>
                      <a:endParaRPr lang="es-C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819" marR="2881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s-ES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Diferencia por ejecutar</a:t>
                      </a:r>
                      <a:endParaRPr lang="es-C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819" marR="2881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s-ES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Porcentaje por ejecutar</a:t>
                      </a:r>
                      <a:endParaRPr lang="es-C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819" marR="28819" marT="0" marB="0"/>
                </a:tc>
                <a:extLst>
                  <a:ext uri="{0D108BD9-81ED-4DB2-BD59-A6C34878D82A}">
                    <a16:rowId xmlns:a16="http://schemas.microsoft.com/office/drawing/2014/main" val="226406422"/>
                  </a:ext>
                </a:extLst>
              </a:tr>
              <a:tr h="205041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s-ES" sz="1600" dirty="0">
                          <a:effectLst/>
                        </a:rPr>
                        <a:t> </a:t>
                      </a:r>
                      <a:endParaRPr lang="es-CR" sz="1600" dirty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s-ES" sz="1600" dirty="0">
                          <a:effectLst/>
                        </a:rPr>
                        <a:t> </a:t>
                      </a:r>
                      <a:endParaRPr lang="es-CR" sz="1600" dirty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s-ES" sz="1600" dirty="0">
                          <a:effectLst/>
                        </a:rPr>
                        <a:t> 5.5.1.10</a:t>
                      </a:r>
                      <a:endParaRPr lang="es-C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819" marR="2881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s-ES" sz="1600" dirty="0">
                          <a:effectLst/>
                        </a:rPr>
                        <a:t> </a:t>
                      </a:r>
                      <a:endParaRPr lang="es-CR" sz="1600" dirty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s-ES" sz="1600" dirty="0">
                          <a:effectLst/>
                        </a:rPr>
                        <a:t> </a:t>
                      </a:r>
                      <a:endParaRPr lang="es-CR" sz="1600" dirty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s-ES" sz="1600" dirty="0">
                          <a:effectLst/>
                        </a:rPr>
                        <a:t> Papelería</a:t>
                      </a:r>
                      <a:r>
                        <a:rPr lang="es-ES" sz="1600" baseline="0" dirty="0">
                          <a:effectLst/>
                        </a:rPr>
                        <a:t> y  empaste de documentos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endParaRPr lang="es-C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819" marR="2881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s-ES" sz="1600" dirty="0">
                          <a:effectLst/>
                        </a:rPr>
                        <a:t> </a:t>
                      </a:r>
                      <a:endParaRPr lang="es-CR" sz="1600" dirty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endParaRPr lang="es-ES" sz="1600" dirty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s-ES" sz="1600" dirty="0">
                          <a:effectLst/>
                        </a:rPr>
                        <a:t>₡ 16 950,80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s-ES" sz="1600" dirty="0">
                          <a:effectLst/>
                        </a:rPr>
                        <a:t>  </a:t>
                      </a:r>
                      <a:endParaRPr lang="es-CR" sz="1600" dirty="0">
                        <a:effectLst/>
                      </a:endParaRPr>
                    </a:p>
                  </a:txBody>
                  <a:tcPr marL="28819" marR="2881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s-ES" sz="1600" dirty="0">
                          <a:effectLst/>
                        </a:rPr>
                        <a:t> </a:t>
                      </a:r>
                      <a:endParaRPr lang="es-CR" sz="1600" dirty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s-ES" sz="1600" dirty="0">
                          <a:effectLst/>
                        </a:rPr>
                        <a:t> </a:t>
                      </a:r>
                      <a:endParaRPr lang="es-CR" sz="1600" dirty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s-ES" sz="1600" dirty="0">
                          <a:effectLst/>
                        </a:rPr>
                        <a:t> 100%</a:t>
                      </a:r>
                      <a:endParaRPr lang="es-C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819" marR="2881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tabLst>
                          <a:tab pos="567690" algn="ctr"/>
                        </a:tabLst>
                      </a:pPr>
                      <a:r>
                        <a:rPr lang="es-ES" sz="1600" dirty="0">
                          <a:effectLst/>
                        </a:rPr>
                        <a:t> </a:t>
                      </a:r>
                      <a:endParaRPr lang="es-CR" sz="1600" dirty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s-ES" sz="1600" dirty="0">
                          <a:effectLst/>
                        </a:rPr>
                        <a:t> </a:t>
                      </a:r>
                      <a:endParaRPr lang="es-CR" sz="1600" dirty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s-ES" sz="1600" dirty="0">
                          <a:effectLst/>
                        </a:rPr>
                        <a:t> 0,00</a:t>
                      </a:r>
                      <a:endParaRPr lang="es-CR" sz="1600" dirty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s-ES" sz="1600" dirty="0">
                          <a:effectLst/>
                        </a:rPr>
                        <a:t> </a:t>
                      </a:r>
                      <a:endParaRPr lang="es-CR" sz="1600" dirty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s-ES" sz="1600" dirty="0">
                          <a:effectLst/>
                        </a:rPr>
                        <a:t> </a:t>
                      </a:r>
                      <a:endParaRPr lang="es-C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819" marR="2881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s-ES" sz="1600" dirty="0">
                          <a:effectLst/>
                        </a:rPr>
                        <a:t> </a:t>
                      </a:r>
                      <a:endParaRPr lang="es-CR" sz="1600" dirty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endParaRPr lang="es-ES" sz="1600" dirty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s-ES" sz="1600" dirty="0">
                          <a:effectLst/>
                        </a:rPr>
                        <a:t>0,00% </a:t>
                      </a:r>
                      <a:endParaRPr lang="es-CR" sz="1600" dirty="0">
                        <a:effectLst/>
                      </a:endParaRPr>
                    </a:p>
                  </a:txBody>
                  <a:tcPr marL="28819" marR="28819" marT="0" marB="0"/>
                </a:tc>
                <a:extLst>
                  <a:ext uri="{0D108BD9-81ED-4DB2-BD59-A6C34878D82A}">
                    <a16:rowId xmlns:a16="http://schemas.microsoft.com/office/drawing/2014/main" val="223052685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5767898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68E7188-190C-B237-49B2-613269B914B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>
            <a:extLst>
              <a:ext uri="{FF2B5EF4-FFF2-40B4-BE49-F238E27FC236}">
                <a16:creationId xmlns:a16="http://schemas.microsoft.com/office/drawing/2014/main" id="{9A3AD9A0-506C-5B34-FAA0-AAB1C3115E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39423" y="178831"/>
            <a:ext cx="8042275" cy="7571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_tradnl" sz="2400" b="1" dirty="0">
                <a:solidFill>
                  <a:schemeClr val="accent1">
                    <a:lumMod val="75000"/>
                  </a:schemeClr>
                </a:solidFill>
                <a:latin typeface="Century Gothic" panose="020B0502020202020204" pitchFamily="34" charset="0"/>
                <a:ea typeface="+mj-ea"/>
                <a:cs typeface="+mj-cs"/>
              </a:rPr>
              <a:t>RESUMEN  PRESUPUESTARIO JUNTA REGIONAL DE LIMÓN ACTIVIDADES DESARROLLADOS </a:t>
            </a:r>
            <a:r>
              <a:rPr lang="es-ES_tradnl" sz="2400" dirty="0">
                <a:solidFill>
                  <a:schemeClr val="accent1">
                    <a:lumMod val="75000"/>
                  </a:schemeClr>
                </a:solidFill>
                <a:latin typeface="Century Gothic" panose="020B0502020202020204" pitchFamily="34" charset="0"/>
              </a:rPr>
              <a:t>2025-2026</a:t>
            </a:r>
            <a:endParaRPr lang="en-US" sz="2400" dirty="0">
              <a:solidFill>
                <a:schemeClr val="accent1">
                  <a:lumMod val="75000"/>
                </a:schemeClr>
              </a:solidFill>
            </a:endParaRPr>
          </a:p>
        </p:txBody>
      </p:sp>
      <p:graphicFrame>
        <p:nvGraphicFramePr>
          <p:cNvPr id="4" name="Tabla 3">
            <a:extLst>
              <a:ext uri="{FF2B5EF4-FFF2-40B4-BE49-F238E27FC236}">
                <a16:creationId xmlns:a16="http://schemas.microsoft.com/office/drawing/2014/main" id="{44CFB4E1-6E23-CDFD-27B5-C47AA9182AB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59218724"/>
              </p:ext>
            </p:extLst>
          </p:nvPr>
        </p:nvGraphicFramePr>
        <p:xfrm>
          <a:off x="244947" y="1148439"/>
          <a:ext cx="11042646" cy="529619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57032">
                  <a:extLst>
                    <a:ext uri="{9D8B030D-6E8A-4147-A177-3AD203B41FA5}">
                      <a16:colId xmlns:a16="http://schemas.microsoft.com/office/drawing/2014/main" val="3375806302"/>
                    </a:ext>
                  </a:extLst>
                </a:gridCol>
                <a:gridCol w="3260027">
                  <a:extLst>
                    <a:ext uri="{9D8B030D-6E8A-4147-A177-3AD203B41FA5}">
                      <a16:colId xmlns:a16="http://schemas.microsoft.com/office/drawing/2014/main" val="2450108017"/>
                    </a:ext>
                  </a:extLst>
                </a:gridCol>
                <a:gridCol w="2208529">
                  <a:extLst>
                    <a:ext uri="{9D8B030D-6E8A-4147-A177-3AD203B41FA5}">
                      <a16:colId xmlns:a16="http://schemas.microsoft.com/office/drawing/2014/main" val="2986996037"/>
                    </a:ext>
                  </a:extLst>
                </a:gridCol>
                <a:gridCol w="2208529">
                  <a:extLst>
                    <a:ext uri="{9D8B030D-6E8A-4147-A177-3AD203B41FA5}">
                      <a16:colId xmlns:a16="http://schemas.microsoft.com/office/drawing/2014/main" val="4222742455"/>
                    </a:ext>
                  </a:extLst>
                </a:gridCol>
                <a:gridCol w="2208529">
                  <a:extLst>
                    <a:ext uri="{9D8B030D-6E8A-4147-A177-3AD203B41FA5}">
                      <a16:colId xmlns:a16="http://schemas.microsoft.com/office/drawing/2014/main" val="3199608560"/>
                    </a:ext>
                  </a:extLst>
                </a:gridCol>
              </a:tblGrid>
              <a:tr h="54688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600" dirty="0" err="1">
                          <a:effectLst/>
                        </a:rPr>
                        <a:t>Nº</a:t>
                      </a:r>
                      <a:r>
                        <a:rPr lang="es-ES" sz="1600" dirty="0">
                          <a:effectLst/>
                        </a:rPr>
                        <a:t> de Partida</a:t>
                      </a:r>
                      <a:endParaRPr lang="es-C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</a:t>
                      </a:r>
                      <a:r>
                        <a:rPr lang="es-CR" sz="16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ombre</a:t>
                      </a:r>
                      <a:r>
                        <a:rPr lang="es-CR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de la actividad</a:t>
                      </a:r>
                    </a:p>
                    <a:p>
                      <a:endParaRPr lang="es-C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Presupuesto aprobado</a:t>
                      </a:r>
                      <a:endParaRPr lang="es-C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endParaRPr lang="es-C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</a:t>
                      </a:r>
                      <a:r>
                        <a:rPr lang="es-CR" sz="16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orcentaje</a:t>
                      </a:r>
                      <a:r>
                        <a:rPr lang="es-CR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ejecutado</a:t>
                      </a:r>
                    </a:p>
                    <a:p>
                      <a:endParaRPr lang="es-C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Observaciones</a:t>
                      </a:r>
                      <a:endParaRPr lang="es-C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endParaRPr lang="es-CR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8240422"/>
                  </a:ext>
                </a:extLst>
              </a:tr>
              <a:tr h="1232014">
                <a:tc>
                  <a:txBody>
                    <a:bodyPr/>
                    <a:lstStyle/>
                    <a:p>
                      <a:r>
                        <a:rPr lang="es-CR" dirty="0"/>
                        <a:t>5.5.1.1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 algn="just">
                        <a:lnSpc>
                          <a:spcPct val="115000"/>
                        </a:lnSpc>
                        <a:spcAft>
                          <a:spcPts val="800"/>
                        </a:spcAft>
                        <a:buFont typeface="Wingdings" panose="05000000000000000000" pitchFamily="2" charset="2"/>
                        <a:buChar char="Ø"/>
                      </a:pPr>
                      <a:r>
                        <a:rPr lang="es-ES" sz="1400" dirty="0">
                          <a:effectLst/>
                        </a:rPr>
                        <a:t>Tres Talleres “Estrategias prácticas para la relajación y el control de estrés en docente”</a:t>
                      </a:r>
                    </a:p>
                    <a:p>
                      <a:pPr marL="285750" indent="-285750" algn="just">
                        <a:lnSpc>
                          <a:spcPct val="115000"/>
                        </a:lnSpc>
                        <a:spcAft>
                          <a:spcPts val="800"/>
                        </a:spcAft>
                        <a:buFont typeface="Wingdings" panose="05000000000000000000" pitchFamily="2" charset="2"/>
                        <a:buChar char="Ø"/>
                      </a:pPr>
                      <a:r>
                        <a:rPr lang="es-ES" sz="1400" dirty="0">
                          <a:effectLst/>
                        </a:rPr>
                        <a:t>Dos Talleres Auto cuidado en docente.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800" dirty="0">
                          <a:effectLst/>
                        </a:rPr>
                        <a:t>₡ 3059 915,06</a:t>
                      </a:r>
                    </a:p>
                    <a:p>
                      <a:endParaRPr lang="es-C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800" dirty="0">
                          <a:effectLst/>
                        </a:rPr>
                        <a:t>100 %</a:t>
                      </a:r>
                    </a:p>
                    <a:p>
                      <a:pPr algn="ctr"/>
                      <a:endParaRPr lang="es-C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R" dirty="0"/>
                        <a:t>Realizado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30664640"/>
                  </a:ext>
                </a:extLst>
              </a:tr>
              <a:tr h="95974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R" dirty="0"/>
                        <a:t>5.5.1.2</a:t>
                      </a:r>
                    </a:p>
                    <a:p>
                      <a:endParaRPr lang="es-C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marR="0" lvl="0" indent="-285750" algn="just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lang="es-ES" sz="1400" dirty="0">
                          <a:effectLst/>
                        </a:rPr>
                        <a:t>Cuatro Talleres de Zumba Neón</a:t>
                      </a:r>
                    </a:p>
                    <a:p>
                      <a:pPr marL="285750" marR="0" lvl="0" indent="-285750" algn="just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lang="es-ES" sz="1400" dirty="0">
                          <a:effectLst/>
                        </a:rPr>
                        <a:t>Dia de la confraternidad</a:t>
                      </a:r>
                    </a:p>
                    <a:p>
                      <a:pPr marL="285750" marR="0" lvl="0" indent="-285750" algn="just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lang="es-ES" sz="1400" dirty="0">
                          <a:effectLst/>
                        </a:rPr>
                        <a:t>Convivio fin de ano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1800" dirty="0">
                          <a:effectLst/>
                        </a:rPr>
                        <a:t>₡</a:t>
                      </a:r>
                      <a:r>
                        <a:rPr lang="es-CR" dirty="0"/>
                        <a:t>7973 828,98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800" dirty="0">
                          <a:effectLst/>
                        </a:rPr>
                        <a:t>94,99 %</a:t>
                      </a:r>
                    </a:p>
                    <a:p>
                      <a:pPr algn="ctr"/>
                      <a:endParaRPr lang="es-C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R" dirty="0"/>
                        <a:t>Realizado</a:t>
                      </a:r>
                    </a:p>
                    <a:p>
                      <a:pPr algn="ctr"/>
                      <a:endParaRPr lang="es-C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65707495"/>
                  </a:ext>
                </a:extLst>
              </a:tr>
              <a:tr h="86795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R" dirty="0"/>
                        <a:t>5.5.1.3</a:t>
                      </a:r>
                    </a:p>
                    <a:p>
                      <a:endParaRPr lang="es-C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marR="0" lvl="0" indent="-285750" algn="just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lang="es-ES" sz="1400" dirty="0">
                          <a:effectLst/>
                        </a:rPr>
                        <a:t>Talleres de maderas exóticas, </a:t>
                      </a:r>
                      <a:r>
                        <a:rPr lang="es-ES" sz="1400" dirty="0" err="1">
                          <a:effectLst/>
                        </a:rPr>
                        <a:t>Buho</a:t>
                      </a:r>
                      <a:r>
                        <a:rPr lang="es-ES" sz="1400" dirty="0">
                          <a:effectLst/>
                        </a:rPr>
                        <a:t>”</a:t>
                      </a:r>
                    </a:p>
                    <a:p>
                      <a:pPr marL="285750" marR="0" lvl="0" indent="-285750" algn="just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lang="es-ES" sz="1400" dirty="0">
                          <a:effectLst/>
                        </a:rPr>
                        <a:t>Convivio Dia de Jubilado </a:t>
                      </a:r>
                      <a:endParaRPr lang="es-CR" sz="1400" dirty="0"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800" dirty="0">
                          <a:effectLst/>
                        </a:rPr>
                        <a:t>₡2 300 011,99</a:t>
                      </a:r>
                    </a:p>
                    <a:p>
                      <a:endParaRPr lang="es-C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800" dirty="0">
                          <a:effectLst/>
                        </a:rPr>
                        <a:t>84,56 %</a:t>
                      </a:r>
                    </a:p>
                    <a:p>
                      <a:pPr algn="ctr"/>
                      <a:endParaRPr lang="es-C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R" dirty="0"/>
                        <a:t>Realizado</a:t>
                      </a:r>
                    </a:p>
                    <a:p>
                      <a:pPr algn="ctr"/>
                      <a:endParaRPr lang="es-C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34335237"/>
                  </a:ext>
                </a:extLst>
              </a:tr>
              <a:tr h="160078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R" dirty="0"/>
                        <a:t>5.5.1.4</a:t>
                      </a:r>
                    </a:p>
                    <a:p>
                      <a:endParaRPr lang="es-C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marR="0" lvl="0" indent="-285750" algn="just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lang="es-CR" sz="1400" dirty="0">
                          <a:effectLst/>
                        </a:rPr>
                        <a:t>Dos  Talleres  como aprenden los adultos.</a:t>
                      </a:r>
                    </a:p>
                    <a:p>
                      <a:pPr marL="285750" marR="0" lvl="0" indent="-285750" algn="just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lang="es-CR" sz="1400" dirty="0">
                          <a:effectLst/>
                        </a:rPr>
                        <a:t>Dos Talleres  Estrategia ,para las dificultades en lectoescritura y un acercamiento al </a:t>
                      </a:r>
                      <a:r>
                        <a:rPr lang="es-CR" sz="1400" dirty="0" err="1">
                          <a:effectLst/>
                        </a:rPr>
                        <a:t>Dua</a:t>
                      </a:r>
                      <a:r>
                        <a:rPr lang="es-CR" sz="1400" dirty="0">
                          <a:effectLst/>
                        </a:rPr>
                        <a:t>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1800" dirty="0">
                          <a:effectLst/>
                        </a:rPr>
                        <a:t>₡1 731 736,54</a:t>
                      </a:r>
                      <a:endParaRPr lang="es-C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800" dirty="0">
                          <a:effectLst/>
                        </a:rPr>
                        <a:t>100 %</a:t>
                      </a:r>
                    </a:p>
                    <a:p>
                      <a:pPr algn="ctr"/>
                      <a:endParaRPr lang="es-C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R" dirty="0"/>
                        <a:t>Realizado</a:t>
                      </a:r>
                    </a:p>
                    <a:p>
                      <a:pPr algn="ctr"/>
                      <a:endParaRPr lang="es-C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6189842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6778619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F677939-249A-9960-1458-9D691103BB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0751" y="608742"/>
            <a:ext cx="8041654" cy="539750"/>
          </a:xfrm>
        </p:spPr>
        <p:txBody>
          <a:bodyPr>
            <a:normAutofit fontScale="90000"/>
          </a:bodyPr>
          <a:lstStyle/>
          <a:p>
            <a:r>
              <a:rPr lang="es-ES_tradnl" dirty="0">
                <a:solidFill>
                  <a:schemeClr val="accent1">
                    <a:lumMod val="75000"/>
                  </a:schemeClr>
                </a:solidFill>
                <a:latin typeface="Century Gothic" panose="020B0502020202020204" pitchFamily="34" charset="0"/>
              </a:rPr>
              <a:t>RESUMEN  PRESUPUESTARIO JUNTA REGIONAL DE LIMÓN ACTIVIDADES DEASARROLLADS 2025-2026</a:t>
            </a:r>
            <a:endParaRPr lang="es-CR" dirty="0"/>
          </a:p>
        </p:txBody>
      </p:sp>
      <p:graphicFrame>
        <p:nvGraphicFramePr>
          <p:cNvPr id="9" name="Tabla 8">
            <a:extLst>
              <a:ext uri="{FF2B5EF4-FFF2-40B4-BE49-F238E27FC236}">
                <a16:creationId xmlns:a16="http://schemas.microsoft.com/office/drawing/2014/main" id="{DE79706D-ED8C-B6BD-BC52-3EA36705E6F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19949469"/>
              </p:ext>
            </p:extLst>
          </p:nvPr>
        </p:nvGraphicFramePr>
        <p:xfrm>
          <a:off x="263160" y="1451389"/>
          <a:ext cx="10874530" cy="494461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04107">
                  <a:extLst>
                    <a:ext uri="{9D8B030D-6E8A-4147-A177-3AD203B41FA5}">
                      <a16:colId xmlns:a16="http://schemas.microsoft.com/office/drawing/2014/main" val="2458052560"/>
                    </a:ext>
                  </a:extLst>
                </a:gridCol>
                <a:gridCol w="2545705">
                  <a:extLst>
                    <a:ext uri="{9D8B030D-6E8A-4147-A177-3AD203B41FA5}">
                      <a16:colId xmlns:a16="http://schemas.microsoft.com/office/drawing/2014/main" val="222739802"/>
                    </a:ext>
                  </a:extLst>
                </a:gridCol>
                <a:gridCol w="2174906">
                  <a:extLst>
                    <a:ext uri="{9D8B030D-6E8A-4147-A177-3AD203B41FA5}">
                      <a16:colId xmlns:a16="http://schemas.microsoft.com/office/drawing/2014/main" val="4039661286"/>
                    </a:ext>
                  </a:extLst>
                </a:gridCol>
                <a:gridCol w="2174906">
                  <a:extLst>
                    <a:ext uri="{9D8B030D-6E8A-4147-A177-3AD203B41FA5}">
                      <a16:colId xmlns:a16="http://schemas.microsoft.com/office/drawing/2014/main" val="2341818251"/>
                    </a:ext>
                  </a:extLst>
                </a:gridCol>
                <a:gridCol w="2174906">
                  <a:extLst>
                    <a:ext uri="{9D8B030D-6E8A-4147-A177-3AD203B41FA5}">
                      <a16:colId xmlns:a16="http://schemas.microsoft.com/office/drawing/2014/main" val="104981892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800" dirty="0" err="1">
                          <a:effectLst/>
                        </a:rPr>
                        <a:t>Nº</a:t>
                      </a:r>
                      <a:r>
                        <a:rPr lang="es-ES" sz="1800" dirty="0">
                          <a:effectLst/>
                        </a:rPr>
                        <a:t> de Partida</a:t>
                      </a:r>
                      <a:endParaRPr lang="es-CR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es-C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R" dirty="0"/>
                        <a:t>Mes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Presupuesto aprobado</a:t>
                      </a:r>
                      <a:endParaRPr lang="es-CR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es-C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R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Total Ejecutado</a:t>
                      </a:r>
                    </a:p>
                    <a:p>
                      <a:pPr algn="ctr"/>
                      <a:endParaRPr lang="es-C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Porcentaje  ejecutado</a:t>
                      </a:r>
                      <a:endParaRPr lang="es-CR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es-C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0417037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6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5.5.1. 1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800" dirty="0">
                          <a:effectLst/>
                        </a:rPr>
                        <a:t>Mayo y Octubre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800" dirty="0">
                          <a:effectLst/>
                        </a:rPr>
                        <a:t>₡ 3059 915,06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800" dirty="0">
                          <a:effectLst/>
                        </a:rPr>
                        <a:t>₡3059 914,80</a:t>
                      </a:r>
                      <a:endParaRPr lang="es-CR" sz="1800" dirty="0"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R" sz="1800" dirty="0">
                          <a:effectLst/>
                        </a:rPr>
                        <a:t>100%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78474086"/>
                  </a:ext>
                </a:extLst>
              </a:tr>
              <a:tr h="427415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6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5.5.1. 2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R" sz="1800" dirty="0">
                          <a:effectLst/>
                        </a:rPr>
                        <a:t>Setiembre, octubre noviembre y Diciembre.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800" dirty="0">
                          <a:effectLst/>
                        </a:rPr>
                        <a:t>₡7973 828 ,98</a:t>
                      </a:r>
                    </a:p>
                    <a:p>
                      <a:pPr algn="ctr"/>
                      <a:endParaRPr lang="es-C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800" dirty="0">
                          <a:effectLst/>
                        </a:rPr>
                        <a:t>₡7574 045,35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800" dirty="0">
                          <a:effectLst/>
                        </a:rPr>
                        <a:t>94,99%</a:t>
                      </a:r>
                    </a:p>
                    <a:p>
                      <a:pPr algn="ctr"/>
                      <a:endParaRPr lang="es-C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0294626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6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5.5.1. 3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R" sz="1800" dirty="0">
                          <a:effectLst/>
                        </a:rPr>
                        <a:t>Mayo y Octubre.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800" dirty="0">
                          <a:effectLst/>
                        </a:rPr>
                        <a:t>₡2300 011,99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800" dirty="0">
                          <a:effectLst/>
                        </a:rPr>
                        <a:t>₡1945 000,00  </a:t>
                      </a:r>
                      <a:endParaRPr lang="es-C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R" sz="1800" dirty="0">
                          <a:effectLst/>
                        </a:rPr>
                        <a:t>84,56%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9184851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6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5.5.1. 4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R" sz="1800" dirty="0">
                          <a:effectLst/>
                        </a:rPr>
                        <a:t>Setiembre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800" dirty="0">
                          <a:effectLst/>
                        </a:rPr>
                        <a:t>₡1731 736,54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800" dirty="0">
                          <a:effectLst/>
                        </a:rPr>
                        <a:t>₡1723 185,10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R" sz="1800" dirty="0">
                          <a:effectLst/>
                        </a:rPr>
                        <a:t>99,51%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3687445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6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5.5.1. 5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R" sz="1800" dirty="0">
                          <a:effectLst/>
                        </a:rPr>
                        <a:t>Mayo.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800" dirty="0">
                          <a:effectLst/>
                        </a:rPr>
                        <a:t> ₡6582 300,00</a:t>
                      </a:r>
                      <a:endParaRPr lang="es-C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800" dirty="0">
                          <a:effectLst/>
                        </a:rPr>
                        <a:t>₡6582  250,00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R" sz="1800" dirty="0">
                          <a:effectLst/>
                        </a:rPr>
                        <a:t> 100%</a:t>
                      </a:r>
                      <a:endParaRPr lang="es-C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4372302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6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5.5.1. 6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R" sz="1800" dirty="0">
                          <a:effectLst/>
                        </a:rPr>
                        <a:t>Todo el año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800" dirty="0">
                          <a:effectLst/>
                        </a:rPr>
                        <a:t>₡13 541 760,00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800" dirty="0">
                          <a:effectLst/>
                        </a:rPr>
                        <a:t>    ₡12 978 576,00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R" sz="1800" dirty="0">
                          <a:effectLst/>
                        </a:rPr>
                        <a:t>95,84%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6859567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6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5.5.1. 7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R" sz="1800" dirty="0">
                          <a:effectLst/>
                        </a:rPr>
                        <a:t>Todo el año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800" dirty="0">
                          <a:effectLst/>
                        </a:rPr>
                        <a:t>₡879 656,08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800" dirty="0">
                          <a:effectLst/>
                        </a:rPr>
                        <a:t>₡633 020,04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R" sz="1800" dirty="0">
                          <a:effectLst/>
                        </a:rPr>
                        <a:t>71.96%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3622229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5.5.1. 8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R" sz="1800" dirty="0">
                          <a:effectLst/>
                        </a:rPr>
                        <a:t>Junio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800" dirty="0">
                          <a:effectLst/>
                        </a:rPr>
                        <a:t>₡16 950,00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800" dirty="0">
                          <a:effectLst/>
                        </a:rPr>
                        <a:t>₡16 950,00  </a:t>
                      </a:r>
                      <a:endParaRPr lang="es-C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R" sz="1800" dirty="0">
                          <a:effectLst/>
                        </a:rPr>
                        <a:t>0,00%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231187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5.5.1. 9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R" dirty="0"/>
                        <a:t>Anual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800" dirty="0">
                          <a:effectLst/>
                        </a:rPr>
                        <a:t> ₡780 000,00</a:t>
                      </a:r>
                      <a:endParaRPr lang="es-C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800" dirty="0">
                          <a:effectLst/>
                        </a:rPr>
                        <a:t>₡</a:t>
                      </a:r>
                      <a:r>
                        <a:rPr lang="es-ES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744 250,00</a:t>
                      </a:r>
                      <a:endParaRPr lang="es-C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R" sz="1800" dirty="0">
                          <a:effectLst/>
                        </a:rPr>
                        <a:t>95,42%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0289572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5.5.1. 10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R" dirty="0"/>
                        <a:t>Anual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800" dirty="0">
                          <a:effectLst/>
                        </a:rPr>
                        <a:t>₡16 950,80</a:t>
                      </a:r>
                      <a:endParaRPr lang="es-C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800" dirty="0">
                          <a:effectLst/>
                        </a:rPr>
                        <a:t>₡</a:t>
                      </a:r>
                      <a:r>
                        <a:rPr lang="es-ES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16 950,00</a:t>
                      </a:r>
                      <a:endParaRPr lang="es-C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R" sz="1800" dirty="0">
                          <a:effectLst/>
                        </a:rPr>
                        <a:t>100%</a:t>
                      </a:r>
                      <a:endParaRPr lang="es-C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7126258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8526969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>
            <a:extLst>
              <a:ext uri="{FF2B5EF4-FFF2-40B4-BE49-F238E27FC236}">
                <a16:creationId xmlns:a16="http://schemas.microsoft.com/office/drawing/2014/main" id="{EB0E5065-22AD-5798-097B-7D5F84477175}"/>
              </a:ext>
            </a:extLst>
          </p:cNvPr>
          <p:cNvSpPr/>
          <p:nvPr/>
        </p:nvSpPr>
        <p:spPr>
          <a:xfrm>
            <a:off x="4707362" y="1168515"/>
            <a:ext cx="272529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b="1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GRACIAS</a:t>
            </a:r>
          </a:p>
        </p:txBody>
      </p:sp>
    </p:spTree>
    <p:extLst>
      <p:ext uri="{BB962C8B-B14F-4D97-AF65-F5344CB8AC3E}">
        <p14:creationId xmlns:p14="http://schemas.microsoft.com/office/powerpoint/2010/main" val="7549778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>
            <a:extLst>
              <a:ext uri="{FF2B5EF4-FFF2-40B4-BE49-F238E27FC236}">
                <a16:creationId xmlns:a16="http://schemas.microsoft.com/office/drawing/2014/main" id="{57F28637-AC98-72A7-26FB-9AABD3B3BB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5781" y="623732"/>
            <a:ext cx="8042275" cy="539750"/>
          </a:xfrm>
        </p:spPr>
        <p:txBody>
          <a:bodyPr>
            <a:normAutofit fontScale="90000"/>
          </a:bodyPr>
          <a:lstStyle/>
          <a:p>
            <a:pPr algn="ctr"/>
            <a:r>
              <a:rPr lang="es-ES_tradnl" sz="3600" dirty="0"/>
              <a:t>RESUMEN PRESUPUESTARIOJUNTA REGIONAL DE LIM</a:t>
            </a:r>
            <a:r>
              <a:rPr lang="es-ES_tradnl" dirty="0"/>
              <a:t>Ó</a:t>
            </a:r>
            <a:r>
              <a:rPr lang="es-ES_tradnl" sz="3600" dirty="0"/>
              <a:t>N 2025-2026</a:t>
            </a:r>
            <a:endParaRPr lang="es-ES_tradnl" dirty="0"/>
          </a:p>
        </p:txBody>
      </p:sp>
      <p:graphicFrame>
        <p:nvGraphicFramePr>
          <p:cNvPr id="5" name="Marcador de contenido 1">
            <a:extLst>
              <a:ext uri="{FF2B5EF4-FFF2-40B4-BE49-F238E27FC236}">
                <a16:creationId xmlns:a16="http://schemas.microsoft.com/office/drawing/2014/main" id="{A8FD01F5-5695-B585-5BED-4D43EB1CFCC6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3438426583"/>
              </p:ext>
            </p:extLst>
          </p:nvPr>
        </p:nvGraphicFramePr>
        <p:xfrm>
          <a:off x="233392" y="2331635"/>
          <a:ext cx="11262165" cy="340402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81614">
                  <a:extLst>
                    <a:ext uri="{9D8B030D-6E8A-4147-A177-3AD203B41FA5}">
                      <a16:colId xmlns:a16="http://schemas.microsoft.com/office/drawing/2014/main" val="540772363"/>
                    </a:ext>
                  </a:extLst>
                </a:gridCol>
                <a:gridCol w="1931910">
                  <a:extLst>
                    <a:ext uri="{9D8B030D-6E8A-4147-A177-3AD203B41FA5}">
                      <a16:colId xmlns:a16="http://schemas.microsoft.com/office/drawing/2014/main" val="1602316197"/>
                    </a:ext>
                  </a:extLst>
                </a:gridCol>
                <a:gridCol w="2481327">
                  <a:extLst>
                    <a:ext uri="{9D8B030D-6E8A-4147-A177-3AD203B41FA5}">
                      <a16:colId xmlns:a16="http://schemas.microsoft.com/office/drawing/2014/main" val="3271061138"/>
                    </a:ext>
                  </a:extLst>
                </a:gridCol>
                <a:gridCol w="1989177">
                  <a:extLst>
                    <a:ext uri="{9D8B030D-6E8A-4147-A177-3AD203B41FA5}">
                      <a16:colId xmlns:a16="http://schemas.microsoft.com/office/drawing/2014/main" val="1393753615"/>
                    </a:ext>
                  </a:extLst>
                </a:gridCol>
                <a:gridCol w="1922962">
                  <a:extLst>
                    <a:ext uri="{9D8B030D-6E8A-4147-A177-3AD203B41FA5}">
                      <a16:colId xmlns:a16="http://schemas.microsoft.com/office/drawing/2014/main" val="2625455725"/>
                    </a:ext>
                  </a:extLst>
                </a:gridCol>
                <a:gridCol w="1955175">
                  <a:extLst>
                    <a:ext uri="{9D8B030D-6E8A-4147-A177-3AD203B41FA5}">
                      <a16:colId xmlns:a16="http://schemas.microsoft.com/office/drawing/2014/main" val="1019683093"/>
                    </a:ext>
                  </a:extLst>
                </a:gridCol>
              </a:tblGrid>
              <a:tr h="84802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s-ES" sz="1600" dirty="0" err="1">
                          <a:effectLst/>
                        </a:rPr>
                        <a:t>Nº</a:t>
                      </a:r>
                      <a:r>
                        <a:rPr lang="es-ES" sz="1600" dirty="0">
                          <a:effectLst/>
                        </a:rPr>
                        <a:t> de Partida</a:t>
                      </a:r>
                      <a:endParaRPr lang="es-C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819" marR="2881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s-ES" sz="1600" dirty="0">
                          <a:effectLst/>
                        </a:rPr>
                        <a:t>Nombre de la Partida</a:t>
                      </a:r>
                      <a:endParaRPr lang="es-C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819" marR="2881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s-ES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Presupuesto aprobado</a:t>
                      </a:r>
                      <a:endParaRPr lang="es-C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819" marR="2881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s-ES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Porcentaje ejecutado</a:t>
                      </a:r>
                      <a:endParaRPr lang="es-C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819" marR="2881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s-ES" sz="1600" dirty="0">
                          <a:effectLst/>
                        </a:rPr>
                        <a:t>Diferencia por ejecutar</a:t>
                      </a:r>
                      <a:endParaRPr lang="es-C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819" marR="2881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s-ES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Porcentaje por ejecutar</a:t>
                      </a:r>
                      <a:endParaRPr lang="es-C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819" marR="28819" marT="0" marB="0"/>
                </a:tc>
                <a:extLst>
                  <a:ext uri="{0D108BD9-81ED-4DB2-BD59-A6C34878D82A}">
                    <a16:rowId xmlns:a16="http://schemas.microsoft.com/office/drawing/2014/main" val="226406422"/>
                  </a:ext>
                </a:extLst>
              </a:tr>
              <a:tr h="247390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s-ES" sz="1600" dirty="0">
                          <a:effectLst/>
                        </a:rPr>
                        <a:t> </a:t>
                      </a:r>
                      <a:endParaRPr lang="es-CR" sz="1600" dirty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s-ES" sz="1600" dirty="0">
                          <a:effectLst/>
                        </a:rPr>
                        <a:t> </a:t>
                      </a:r>
                      <a:endParaRPr lang="es-CR" sz="1600" dirty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s-ES" sz="1600" dirty="0">
                          <a:effectLst/>
                        </a:rPr>
                        <a:t> 5.5.1.1</a:t>
                      </a:r>
                      <a:endParaRPr lang="es-C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819" marR="2881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endParaRPr lang="es-ES" sz="1600" dirty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endParaRPr lang="es-ES" sz="1600" dirty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s-ES" sz="1600" dirty="0">
                          <a:effectLst/>
                        </a:rPr>
                        <a:t> Desarrollo Personal (talleres y charlas)</a:t>
                      </a:r>
                      <a:endParaRPr lang="es-C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819" marR="2881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endParaRPr lang="es-ES" sz="1600" dirty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endParaRPr lang="es-ES" sz="1600" dirty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s-ES" sz="1600" dirty="0">
                          <a:effectLst/>
                        </a:rPr>
                        <a:t>₡ 3.059 915,06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endParaRPr lang="es-ES" sz="1600" dirty="0"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endParaRPr lang="es-C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endParaRPr lang="es-C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endParaRPr lang="es-C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819" marR="28819" marT="0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100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" sz="1600" dirty="0">
                        <a:effectLst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" sz="1600" dirty="0">
                        <a:effectLst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819" marR="2881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tabLst>
                          <a:tab pos="567690" algn="ctr"/>
                        </a:tabLst>
                      </a:pPr>
                      <a:endParaRPr lang="es-ES" sz="1600" dirty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tabLst>
                          <a:tab pos="567690" algn="ctr"/>
                        </a:tabLst>
                      </a:pPr>
                      <a:endParaRPr lang="es-ES" sz="1600" dirty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tabLst>
                          <a:tab pos="567690" algn="ctr"/>
                        </a:tabLst>
                      </a:pPr>
                      <a:r>
                        <a:rPr lang="es-ES" sz="1600" dirty="0">
                          <a:effectLst/>
                        </a:rPr>
                        <a:t>₡ 0,00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tabLst>
                          <a:tab pos="567690" algn="ctr"/>
                        </a:tabLst>
                      </a:pPr>
                      <a:endParaRPr lang="es-ES" sz="1600" dirty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tabLst>
                          <a:tab pos="567690" algn="ctr"/>
                        </a:tabLst>
                      </a:pPr>
                      <a:endParaRPr lang="es-ES" sz="1600" dirty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tabLst>
                          <a:tab pos="567690" algn="ctr"/>
                        </a:tabLst>
                      </a:pPr>
                      <a:r>
                        <a:rPr lang="es-ES" sz="1600" dirty="0">
                          <a:effectLst/>
                        </a:rPr>
                        <a:t> </a:t>
                      </a:r>
                    </a:p>
                  </a:txBody>
                  <a:tcPr marL="28819" marR="28819" marT="0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" sz="1600" dirty="0">
                        <a:effectLst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" sz="1600" dirty="0">
                        <a:effectLst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600" dirty="0">
                          <a:effectLst/>
                        </a:rPr>
                        <a:t>0,00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endParaRPr lang="es-ES" sz="1600" dirty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endParaRPr lang="es-ES" sz="1600" dirty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s-ES" sz="1600" dirty="0">
                          <a:effectLst/>
                        </a:rPr>
                        <a:t> </a:t>
                      </a:r>
                    </a:p>
                  </a:txBody>
                  <a:tcPr marL="28819" marR="28819" marT="0" marB="0"/>
                </a:tc>
                <a:extLst>
                  <a:ext uri="{0D108BD9-81ED-4DB2-BD59-A6C34878D82A}">
                    <a16:rowId xmlns:a16="http://schemas.microsoft.com/office/drawing/2014/main" val="223052685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015431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228A17B-E3DB-7BB5-071F-1CD794956EF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3">
            <a:extLst>
              <a:ext uri="{FF2B5EF4-FFF2-40B4-BE49-F238E27FC236}">
                <a16:creationId xmlns:a16="http://schemas.microsoft.com/office/drawing/2014/main" id="{97742261-769A-6CDB-C29D-D95FE42AE2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5938" y="728663"/>
            <a:ext cx="8042275" cy="539750"/>
          </a:xfrm>
        </p:spPr>
        <p:txBody>
          <a:bodyPr>
            <a:normAutofit fontScale="90000"/>
          </a:bodyPr>
          <a:lstStyle/>
          <a:p>
            <a:pPr algn="ctr"/>
            <a:r>
              <a:rPr lang="es-ES_tradnl" sz="3600" dirty="0"/>
              <a:t>RESUMEN PRESUPUESTARIOJUNTA REGIONAL DE LIM</a:t>
            </a:r>
            <a:r>
              <a:rPr lang="es-ES_tradnl" dirty="0"/>
              <a:t>Ó</a:t>
            </a:r>
            <a:r>
              <a:rPr lang="es-ES_tradnl" sz="3600" dirty="0"/>
              <a:t>N 2025-2026</a:t>
            </a:r>
            <a:endParaRPr lang="es-ES_tradnl" dirty="0"/>
          </a:p>
        </p:txBody>
      </p:sp>
      <p:graphicFrame>
        <p:nvGraphicFramePr>
          <p:cNvPr id="14" name="Marcador de contenido 1">
            <a:extLst>
              <a:ext uri="{FF2B5EF4-FFF2-40B4-BE49-F238E27FC236}">
                <a16:creationId xmlns:a16="http://schemas.microsoft.com/office/drawing/2014/main" id="{1D990C4F-1A48-5A11-7ED4-B9949B8DB6AB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1068119739"/>
              </p:ext>
            </p:extLst>
          </p:nvPr>
        </p:nvGraphicFramePr>
        <p:xfrm>
          <a:off x="366531" y="2058917"/>
          <a:ext cx="11458937" cy="340901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98765">
                  <a:extLst>
                    <a:ext uri="{9D8B030D-6E8A-4147-A177-3AD203B41FA5}">
                      <a16:colId xmlns:a16="http://schemas.microsoft.com/office/drawing/2014/main" val="540772363"/>
                    </a:ext>
                  </a:extLst>
                </a:gridCol>
                <a:gridCol w="1965664">
                  <a:extLst>
                    <a:ext uri="{9D8B030D-6E8A-4147-A177-3AD203B41FA5}">
                      <a16:colId xmlns:a16="http://schemas.microsoft.com/office/drawing/2014/main" val="1602316197"/>
                    </a:ext>
                  </a:extLst>
                </a:gridCol>
                <a:gridCol w="2524680">
                  <a:extLst>
                    <a:ext uri="{9D8B030D-6E8A-4147-A177-3AD203B41FA5}">
                      <a16:colId xmlns:a16="http://schemas.microsoft.com/office/drawing/2014/main" val="3271061138"/>
                    </a:ext>
                  </a:extLst>
                </a:gridCol>
                <a:gridCol w="2023932">
                  <a:extLst>
                    <a:ext uri="{9D8B030D-6E8A-4147-A177-3AD203B41FA5}">
                      <a16:colId xmlns:a16="http://schemas.microsoft.com/office/drawing/2014/main" val="1393753615"/>
                    </a:ext>
                  </a:extLst>
                </a:gridCol>
                <a:gridCol w="1956560">
                  <a:extLst>
                    <a:ext uri="{9D8B030D-6E8A-4147-A177-3AD203B41FA5}">
                      <a16:colId xmlns:a16="http://schemas.microsoft.com/office/drawing/2014/main" val="2625455725"/>
                    </a:ext>
                  </a:extLst>
                </a:gridCol>
                <a:gridCol w="1989336">
                  <a:extLst>
                    <a:ext uri="{9D8B030D-6E8A-4147-A177-3AD203B41FA5}">
                      <a16:colId xmlns:a16="http://schemas.microsoft.com/office/drawing/2014/main" val="1019683093"/>
                    </a:ext>
                  </a:extLst>
                </a:gridCol>
              </a:tblGrid>
              <a:tr h="85301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s-ES" sz="1600" dirty="0" err="1">
                          <a:effectLst/>
                        </a:rPr>
                        <a:t>Nº</a:t>
                      </a:r>
                      <a:r>
                        <a:rPr lang="es-ES" sz="1600" dirty="0">
                          <a:effectLst/>
                        </a:rPr>
                        <a:t> de Partida</a:t>
                      </a:r>
                      <a:endParaRPr lang="es-C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819" marR="2881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s-ES" sz="1600" dirty="0">
                          <a:effectLst/>
                        </a:rPr>
                        <a:t>Nombre de la Partida</a:t>
                      </a:r>
                      <a:endParaRPr lang="es-C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819" marR="2881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s-ES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Presupuesto aprobado</a:t>
                      </a:r>
                      <a:endParaRPr lang="es-C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819" marR="2881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s-ES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Porcentaje ejecutado</a:t>
                      </a:r>
                      <a:endParaRPr lang="es-C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819" marR="2881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s-ES" sz="1600" dirty="0">
                          <a:effectLst/>
                        </a:rPr>
                        <a:t>Diferencia por ejecutar</a:t>
                      </a:r>
                      <a:endParaRPr lang="es-C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819" marR="2881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s-ES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Porcentaje por ejecutar</a:t>
                      </a:r>
                      <a:endParaRPr lang="es-C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819" marR="28819" marT="0" marB="0"/>
                </a:tc>
                <a:extLst>
                  <a:ext uri="{0D108BD9-81ED-4DB2-BD59-A6C34878D82A}">
                    <a16:rowId xmlns:a16="http://schemas.microsoft.com/office/drawing/2014/main" val="226406422"/>
                  </a:ext>
                </a:extLst>
              </a:tr>
              <a:tr h="245677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s-ES" sz="1600" dirty="0">
                          <a:effectLst/>
                        </a:rPr>
                        <a:t> </a:t>
                      </a:r>
                      <a:endParaRPr lang="es-CR" sz="1600" dirty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s-ES" sz="1600" dirty="0">
                          <a:effectLst/>
                        </a:rPr>
                        <a:t> </a:t>
                      </a:r>
                      <a:endParaRPr lang="es-CR" sz="1600" dirty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s-ES" sz="1600" dirty="0">
                          <a:effectLst/>
                        </a:rPr>
                        <a:t> 5.5.1.2</a:t>
                      </a:r>
                      <a:endParaRPr lang="es-C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819" marR="2881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s-ES" sz="1600" dirty="0"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endParaRPr lang="es-ES" sz="1600" dirty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s-ES" sz="1600" dirty="0">
                          <a:effectLst/>
                        </a:rPr>
                        <a:t>Actividades culturales, deportivas  y recreativas.</a:t>
                      </a:r>
                      <a:endParaRPr lang="es-C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819" marR="2881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endParaRPr lang="es-ES" sz="1600" dirty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endParaRPr lang="es-ES" sz="1600" dirty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s-ES" sz="1600" dirty="0">
                          <a:effectLst/>
                        </a:rPr>
                        <a:t>₡ 7973 828,98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endParaRPr lang="es-ES" sz="1600" dirty="0"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endParaRPr lang="es-C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endParaRPr lang="es-C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endParaRPr lang="es-C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819" marR="28819" marT="0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94,99%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" sz="1600" dirty="0">
                        <a:effectLst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" sz="1600" dirty="0">
                        <a:effectLst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819" marR="2881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tabLst>
                          <a:tab pos="567690" algn="ctr"/>
                        </a:tabLst>
                      </a:pPr>
                      <a:endParaRPr lang="es-ES" sz="1600" dirty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tabLst>
                          <a:tab pos="567690" algn="ctr"/>
                        </a:tabLst>
                      </a:pPr>
                      <a:endParaRPr lang="es-ES" sz="1600" dirty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tabLst>
                          <a:tab pos="567690" algn="ctr"/>
                        </a:tabLst>
                      </a:pPr>
                      <a:r>
                        <a:rPr lang="es-ES" sz="1600" dirty="0">
                          <a:effectLst/>
                        </a:rPr>
                        <a:t>₡ 326.238,88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tabLst>
                          <a:tab pos="567690" algn="ctr"/>
                        </a:tabLst>
                      </a:pPr>
                      <a:endParaRPr lang="es-ES" sz="1600" dirty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tabLst>
                          <a:tab pos="567690" algn="ctr"/>
                        </a:tabLst>
                      </a:pPr>
                      <a:endParaRPr lang="es-ES" sz="1600" dirty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tabLst>
                          <a:tab pos="567690" algn="ctr"/>
                        </a:tabLst>
                      </a:pPr>
                      <a:r>
                        <a:rPr lang="es-ES" sz="1600" dirty="0">
                          <a:effectLst/>
                        </a:rPr>
                        <a:t> </a:t>
                      </a:r>
                    </a:p>
                  </a:txBody>
                  <a:tcPr marL="28819" marR="28819" marT="0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" sz="1600" dirty="0">
                        <a:effectLst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" sz="1600" dirty="0">
                        <a:effectLst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600" dirty="0">
                          <a:effectLst/>
                        </a:rPr>
                        <a:t>5,01%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endParaRPr lang="es-ES" sz="1600" dirty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endParaRPr lang="es-ES" sz="1600" dirty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s-ES" sz="1600" dirty="0">
                          <a:effectLst/>
                        </a:rPr>
                        <a:t> </a:t>
                      </a:r>
                    </a:p>
                  </a:txBody>
                  <a:tcPr marL="28819" marR="28819" marT="0" marB="0"/>
                </a:tc>
                <a:extLst>
                  <a:ext uri="{0D108BD9-81ED-4DB2-BD59-A6C34878D82A}">
                    <a16:rowId xmlns:a16="http://schemas.microsoft.com/office/drawing/2014/main" val="223052685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469412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>
            <a:extLst>
              <a:ext uri="{FF2B5EF4-FFF2-40B4-BE49-F238E27FC236}">
                <a16:creationId xmlns:a16="http://schemas.microsoft.com/office/drawing/2014/main" id="{E7554580-1FB9-7993-128B-84536282CC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5938" y="728663"/>
            <a:ext cx="8042275" cy="539750"/>
          </a:xfrm>
        </p:spPr>
        <p:txBody>
          <a:bodyPr>
            <a:normAutofit fontScale="90000"/>
          </a:bodyPr>
          <a:lstStyle/>
          <a:p>
            <a:pPr algn="ctr"/>
            <a:r>
              <a:rPr lang="es-ES_tradnl" sz="3600" dirty="0"/>
              <a:t>RESUMEN </a:t>
            </a:r>
            <a:r>
              <a:rPr lang="es-ES_tradnl" dirty="0"/>
              <a:t>PRESUPUESTARIO</a:t>
            </a:r>
            <a:r>
              <a:rPr lang="es-ES_tradnl" sz="3600" dirty="0"/>
              <a:t> JUNTA REGIONAL DE LIMÓN 2025-2026</a:t>
            </a:r>
            <a:endParaRPr lang="es-ES_tradnl" dirty="0"/>
          </a:p>
        </p:txBody>
      </p:sp>
      <p:graphicFrame>
        <p:nvGraphicFramePr>
          <p:cNvPr id="5" name="Marcador de contenido 1">
            <a:extLst>
              <a:ext uri="{FF2B5EF4-FFF2-40B4-BE49-F238E27FC236}">
                <a16:creationId xmlns:a16="http://schemas.microsoft.com/office/drawing/2014/main" id="{98037E18-0361-8E48-D4A6-140DAF675EC4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2100583463"/>
              </p:ext>
            </p:extLst>
          </p:nvPr>
        </p:nvGraphicFramePr>
        <p:xfrm>
          <a:off x="515938" y="1927415"/>
          <a:ext cx="9167151" cy="420192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99012">
                  <a:extLst>
                    <a:ext uri="{9D8B030D-6E8A-4147-A177-3AD203B41FA5}">
                      <a16:colId xmlns:a16="http://schemas.microsoft.com/office/drawing/2014/main" val="540772363"/>
                    </a:ext>
                  </a:extLst>
                </a:gridCol>
                <a:gridCol w="1572532">
                  <a:extLst>
                    <a:ext uri="{9D8B030D-6E8A-4147-A177-3AD203B41FA5}">
                      <a16:colId xmlns:a16="http://schemas.microsoft.com/office/drawing/2014/main" val="1602316197"/>
                    </a:ext>
                  </a:extLst>
                </a:gridCol>
                <a:gridCol w="2019744">
                  <a:extLst>
                    <a:ext uri="{9D8B030D-6E8A-4147-A177-3AD203B41FA5}">
                      <a16:colId xmlns:a16="http://schemas.microsoft.com/office/drawing/2014/main" val="3271061138"/>
                    </a:ext>
                  </a:extLst>
                </a:gridCol>
                <a:gridCol w="1619145">
                  <a:extLst>
                    <a:ext uri="{9D8B030D-6E8A-4147-A177-3AD203B41FA5}">
                      <a16:colId xmlns:a16="http://schemas.microsoft.com/office/drawing/2014/main" val="1393753615"/>
                    </a:ext>
                  </a:extLst>
                </a:gridCol>
                <a:gridCol w="1565248">
                  <a:extLst>
                    <a:ext uri="{9D8B030D-6E8A-4147-A177-3AD203B41FA5}">
                      <a16:colId xmlns:a16="http://schemas.microsoft.com/office/drawing/2014/main" val="2625455725"/>
                    </a:ext>
                  </a:extLst>
                </a:gridCol>
                <a:gridCol w="1591470">
                  <a:extLst>
                    <a:ext uri="{9D8B030D-6E8A-4147-A177-3AD203B41FA5}">
                      <a16:colId xmlns:a16="http://schemas.microsoft.com/office/drawing/2014/main" val="1019683093"/>
                    </a:ext>
                  </a:extLst>
                </a:gridCol>
              </a:tblGrid>
              <a:tr h="52818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s-ES" sz="1600" dirty="0" err="1">
                          <a:effectLst/>
                        </a:rPr>
                        <a:t>Nº</a:t>
                      </a:r>
                      <a:r>
                        <a:rPr lang="es-ES" sz="1600" dirty="0">
                          <a:effectLst/>
                        </a:rPr>
                        <a:t> de Partida</a:t>
                      </a:r>
                      <a:endParaRPr lang="es-C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819" marR="2881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s-ES" sz="1600" dirty="0">
                          <a:effectLst/>
                        </a:rPr>
                        <a:t>Nombre de la Partida</a:t>
                      </a:r>
                      <a:endParaRPr lang="es-C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819" marR="2881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s-ES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Presupuesto aprobado</a:t>
                      </a:r>
                      <a:endParaRPr lang="es-C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819" marR="2881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s-ES" sz="1600" dirty="0">
                          <a:effectLst/>
                        </a:rPr>
                        <a:t>Porcentaje ejecutado</a:t>
                      </a:r>
                      <a:endParaRPr lang="es-C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819" marR="2881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s-ES" sz="1600" dirty="0">
                          <a:effectLst/>
                        </a:rPr>
                        <a:t>Diferencia por ejecutar</a:t>
                      </a:r>
                      <a:endParaRPr lang="es-C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819" marR="2881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s-ES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Porcentaje por ejecutar</a:t>
                      </a:r>
                      <a:endParaRPr lang="es-C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819" marR="28819" marT="0" marB="0"/>
                </a:tc>
                <a:extLst>
                  <a:ext uri="{0D108BD9-81ED-4DB2-BD59-A6C34878D82A}">
                    <a16:rowId xmlns:a16="http://schemas.microsoft.com/office/drawing/2014/main" val="226406422"/>
                  </a:ext>
                </a:extLst>
              </a:tr>
              <a:tr h="354915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s-ES" sz="1600" dirty="0">
                          <a:effectLst/>
                        </a:rPr>
                        <a:t> </a:t>
                      </a:r>
                      <a:endParaRPr lang="es-CR" sz="1600" dirty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s-ES" sz="1600" dirty="0">
                          <a:effectLst/>
                        </a:rPr>
                        <a:t> </a:t>
                      </a:r>
                      <a:endParaRPr lang="es-CR" sz="1600" dirty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s-ES" sz="1600" dirty="0"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s-ES" sz="1600" dirty="0">
                          <a:effectLst/>
                        </a:rPr>
                        <a:t>5.5.1.3</a:t>
                      </a:r>
                      <a:endParaRPr lang="es-C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819" marR="2881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s-ES" sz="1600" dirty="0">
                          <a:effectLst/>
                        </a:rPr>
                        <a:t> </a:t>
                      </a:r>
                      <a:endParaRPr lang="es-CR" sz="1600" dirty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s-ES" sz="1600" dirty="0"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endParaRPr lang="es-ES" sz="1600" dirty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s-ES" sz="1600" dirty="0">
                          <a:effectLst/>
                        </a:rPr>
                        <a:t> Jubilados</a:t>
                      </a:r>
                      <a:endParaRPr lang="es-C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819" marR="2881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endParaRPr lang="es-ES" sz="1600" dirty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endParaRPr lang="es-ES" sz="1600" dirty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endParaRPr lang="es-ES" sz="1600" dirty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s-ES" sz="1600" dirty="0">
                          <a:effectLst/>
                        </a:rPr>
                        <a:t>₡ 2300 011,99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endParaRPr lang="es-E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s-ES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</a:t>
                      </a:r>
                      <a:endParaRPr lang="es-C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819" marR="28819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" sz="1600" dirty="0">
                        <a:effectLst/>
                      </a:endParaRPr>
                    </a:p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" sz="1600" b="0" i="0" u="none" strike="noStrike" dirty="0">
                        <a:solidFill>
                          <a:srgbClr val="262626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" sz="1600" b="0" i="0" u="none" strike="noStrike" dirty="0">
                        <a:solidFill>
                          <a:srgbClr val="262626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" sz="1600" b="0" i="0" u="none" strike="noStrike" dirty="0">
                        <a:solidFill>
                          <a:srgbClr val="262626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" sz="1600" b="0" i="0" u="none" strike="noStrike" dirty="0">
                        <a:solidFill>
                          <a:srgbClr val="262626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600" b="0" i="0" u="none" strike="noStrike" dirty="0">
                          <a:solidFill>
                            <a:srgbClr val="262626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84,56%</a:t>
                      </a:r>
                    </a:p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" sz="1600" b="0" i="0" u="none" strike="noStrike" dirty="0">
                        <a:solidFill>
                          <a:srgbClr val="262626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" sz="1600" b="0" i="0" u="none" strike="noStrike" dirty="0">
                        <a:solidFill>
                          <a:srgbClr val="262626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" sz="1600" b="0" i="0" u="none" strike="noStrike" dirty="0">
                        <a:solidFill>
                          <a:srgbClr val="262626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" sz="1600" dirty="0">
                        <a:effectLst/>
                      </a:endParaRPr>
                    </a:p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" sz="1600" b="0" i="0" u="none" strike="noStrike" dirty="0">
                        <a:solidFill>
                          <a:srgbClr val="262626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" sz="1600" b="0" i="0" u="none" strike="noStrike" dirty="0">
                        <a:solidFill>
                          <a:srgbClr val="262626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" sz="1600" b="0" i="0" u="none" strike="noStrike" dirty="0">
                        <a:solidFill>
                          <a:srgbClr val="262626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" sz="1600" b="0" i="0" u="none" strike="noStrike" dirty="0">
                        <a:solidFill>
                          <a:srgbClr val="262626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" sz="1600" b="0" i="0" u="none" strike="noStrike" dirty="0">
                        <a:solidFill>
                          <a:srgbClr val="262626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tabLst>
                          <a:tab pos="567690" algn="ctr"/>
                        </a:tabLst>
                      </a:pPr>
                      <a:r>
                        <a:rPr lang="es-ES" sz="1600" dirty="0"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tabLst>
                          <a:tab pos="567690" algn="ctr"/>
                        </a:tabLst>
                      </a:pPr>
                      <a:endParaRPr lang="es-ES" sz="1600" dirty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tabLst>
                          <a:tab pos="567690" algn="ctr"/>
                        </a:tabLst>
                      </a:pPr>
                      <a:endParaRPr lang="es-ES" sz="1600" dirty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tabLst>
                          <a:tab pos="567690" algn="ctr"/>
                        </a:tabLst>
                      </a:pPr>
                      <a:r>
                        <a:rPr lang="es-ES" sz="1600" dirty="0">
                          <a:effectLst/>
                        </a:rPr>
                        <a:t> 355 011,99</a:t>
                      </a:r>
                      <a:endParaRPr lang="es-CR" sz="1600" dirty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s-ES" sz="1600" dirty="0">
                          <a:effectLst/>
                        </a:rPr>
                        <a:t> </a:t>
                      </a:r>
                      <a:endParaRPr lang="es-CR" sz="1600" dirty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endParaRPr lang="es-ES" sz="1600" dirty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endParaRPr lang="es-ES" sz="1600" dirty="0">
                        <a:effectLst/>
                      </a:endParaRPr>
                    </a:p>
                  </a:txBody>
                  <a:tcPr marL="28819" marR="28819" marT="0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600" dirty="0">
                          <a:effectLst/>
                        </a:rPr>
                        <a:t> 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" sz="1600" dirty="0">
                        <a:effectLst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" sz="1600" dirty="0">
                        <a:effectLst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600" dirty="0">
                          <a:effectLst/>
                        </a:rPr>
                        <a:t>15,44%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endParaRPr lang="es-C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819" marR="28819" marT="0" marB="0"/>
                </a:tc>
                <a:extLst>
                  <a:ext uri="{0D108BD9-81ED-4DB2-BD59-A6C34878D82A}">
                    <a16:rowId xmlns:a16="http://schemas.microsoft.com/office/drawing/2014/main" val="223052685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133528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3">
            <a:extLst>
              <a:ext uri="{FF2B5EF4-FFF2-40B4-BE49-F238E27FC236}">
                <a16:creationId xmlns:a16="http://schemas.microsoft.com/office/drawing/2014/main" id="{65893EA0-0585-EB20-1DBB-9A79489D56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5938" y="728663"/>
            <a:ext cx="8042275" cy="539750"/>
          </a:xfrm>
        </p:spPr>
        <p:txBody>
          <a:bodyPr>
            <a:normAutofit fontScale="90000"/>
          </a:bodyPr>
          <a:lstStyle/>
          <a:p>
            <a:pPr algn="ctr"/>
            <a:r>
              <a:rPr lang="es-ES_tradnl" sz="3600" dirty="0"/>
              <a:t>RESUMEN PRESUPUESTARIOJUNTA REGIONAL DE LIMÓN 2025-2026</a:t>
            </a:r>
            <a:endParaRPr lang="es-ES_tradnl" dirty="0"/>
          </a:p>
        </p:txBody>
      </p:sp>
      <p:graphicFrame>
        <p:nvGraphicFramePr>
          <p:cNvPr id="6" name="Marcador de contenido 1">
            <a:extLst>
              <a:ext uri="{FF2B5EF4-FFF2-40B4-BE49-F238E27FC236}">
                <a16:creationId xmlns:a16="http://schemas.microsoft.com/office/drawing/2014/main" id="{C6904249-AB08-EF1B-59B9-C8319AA17757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1409906523"/>
              </p:ext>
            </p:extLst>
          </p:nvPr>
        </p:nvGraphicFramePr>
        <p:xfrm>
          <a:off x="366531" y="2303361"/>
          <a:ext cx="11458937" cy="291306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98765">
                  <a:extLst>
                    <a:ext uri="{9D8B030D-6E8A-4147-A177-3AD203B41FA5}">
                      <a16:colId xmlns:a16="http://schemas.microsoft.com/office/drawing/2014/main" val="540772363"/>
                    </a:ext>
                  </a:extLst>
                </a:gridCol>
                <a:gridCol w="1965664">
                  <a:extLst>
                    <a:ext uri="{9D8B030D-6E8A-4147-A177-3AD203B41FA5}">
                      <a16:colId xmlns:a16="http://schemas.microsoft.com/office/drawing/2014/main" val="1602316197"/>
                    </a:ext>
                  </a:extLst>
                </a:gridCol>
                <a:gridCol w="2524680">
                  <a:extLst>
                    <a:ext uri="{9D8B030D-6E8A-4147-A177-3AD203B41FA5}">
                      <a16:colId xmlns:a16="http://schemas.microsoft.com/office/drawing/2014/main" val="3271061138"/>
                    </a:ext>
                  </a:extLst>
                </a:gridCol>
                <a:gridCol w="2023932">
                  <a:extLst>
                    <a:ext uri="{9D8B030D-6E8A-4147-A177-3AD203B41FA5}">
                      <a16:colId xmlns:a16="http://schemas.microsoft.com/office/drawing/2014/main" val="1393753615"/>
                    </a:ext>
                  </a:extLst>
                </a:gridCol>
                <a:gridCol w="1956560">
                  <a:extLst>
                    <a:ext uri="{9D8B030D-6E8A-4147-A177-3AD203B41FA5}">
                      <a16:colId xmlns:a16="http://schemas.microsoft.com/office/drawing/2014/main" val="2625455725"/>
                    </a:ext>
                  </a:extLst>
                </a:gridCol>
                <a:gridCol w="1989336">
                  <a:extLst>
                    <a:ext uri="{9D8B030D-6E8A-4147-A177-3AD203B41FA5}">
                      <a16:colId xmlns:a16="http://schemas.microsoft.com/office/drawing/2014/main" val="1019683093"/>
                    </a:ext>
                  </a:extLst>
                </a:gridCol>
              </a:tblGrid>
              <a:tr h="73908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s-ES" sz="1600" dirty="0" err="1">
                          <a:effectLst/>
                        </a:rPr>
                        <a:t>Nº</a:t>
                      </a:r>
                      <a:r>
                        <a:rPr lang="es-ES" sz="1600" dirty="0">
                          <a:effectLst/>
                        </a:rPr>
                        <a:t> de Partida</a:t>
                      </a:r>
                      <a:endParaRPr lang="es-C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819" marR="2881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s-ES" sz="1600" dirty="0">
                          <a:effectLst/>
                        </a:rPr>
                        <a:t>Nombre de la Partida</a:t>
                      </a:r>
                      <a:endParaRPr lang="es-C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819" marR="2881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s-ES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Presupuesto aprobado</a:t>
                      </a:r>
                      <a:endParaRPr lang="es-C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819" marR="2881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s-ES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Porcentaje ejecutado</a:t>
                      </a:r>
                      <a:endParaRPr lang="es-C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819" marR="2881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s-ES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Diferencia por ejecutar</a:t>
                      </a:r>
                      <a:endParaRPr lang="es-C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819" marR="2881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s-ES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Porcentaje por ejecutar</a:t>
                      </a:r>
                      <a:endParaRPr lang="es-C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819" marR="28819" marT="0" marB="0"/>
                </a:tc>
                <a:extLst>
                  <a:ext uri="{0D108BD9-81ED-4DB2-BD59-A6C34878D82A}">
                    <a16:rowId xmlns:a16="http://schemas.microsoft.com/office/drawing/2014/main" val="226406422"/>
                  </a:ext>
                </a:extLst>
              </a:tr>
              <a:tr h="205041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s-ES" sz="1600" dirty="0">
                          <a:effectLst/>
                        </a:rPr>
                        <a:t> </a:t>
                      </a:r>
                      <a:endParaRPr lang="es-CR" sz="1600" dirty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s-ES" sz="1600" dirty="0">
                          <a:effectLst/>
                        </a:rPr>
                        <a:t> </a:t>
                      </a:r>
                      <a:endParaRPr lang="es-CR" sz="1600" dirty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s-ES" sz="1600" dirty="0">
                          <a:effectLst/>
                        </a:rPr>
                        <a:t> 5.5.1.4</a:t>
                      </a:r>
                      <a:endParaRPr lang="es-C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819" marR="2881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s-ES" sz="16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CR" sz="16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s-ES" sz="16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CR" sz="16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s-ES" sz="1600" dirty="0">
                          <a:solidFill>
                            <a:schemeClr val="tx1"/>
                          </a:solidFill>
                          <a:effectLst/>
                        </a:rPr>
                        <a:t>Desarrollo Profesional</a:t>
                      </a:r>
                      <a:endParaRPr lang="es-CR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819" marR="2881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s-ES" sz="1600" dirty="0">
                          <a:solidFill>
                            <a:schemeClr val="tx1"/>
                          </a:solidFill>
                          <a:effectLst/>
                        </a:rPr>
                        <a:t> 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s-ES" sz="1600" dirty="0"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s-ES" sz="1600" dirty="0">
                          <a:effectLst/>
                        </a:rPr>
                        <a:t>₡ 1731 736,54</a:t>
                      </a:r>
                      <a:endParaRPr lang="es-ES" sz="1600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28819" marR="2881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s-ES" sz="1600" dirty="0"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endParaRPr lang="es-ES" sz="1600" dirty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s-ES" sz="1600" dirty="0">
                          <a:effectLst/>
                        </a:rPr>
                        <a:t>100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endParaRPr lang="es-E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endParaRPr lang="es-E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endParaRPr lang="es-C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819" marR="2881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tabLst>
                          <a:tab pos="567690" algn="ctr"/>
                        </a:tabLst>
                      </a:pPr>
                      <a:r>
                        <a:rPr lang="es-ES" sz="1600" dirty="0">
                          <a:effectLst/>
                        </a:rPr>
                        <a:t>  </a:t>
                      </a:r>
                      <a:endParaRPr lang="es-CR" sz="1600" dirty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endParaRPr lang="es-ES" sz="1600" dirty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s-CR" sz="1600" dirty="0">
                          <a:effectLst/>
                        </a:rPr>
                        <a:t>0,00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600" dirty="0">
                          <a:effectLst/>
                        </a:rPr>
                        <a:t>  </a:t>
                      </a:r>
                      <a:endParaRPr lang="es-CR" sz="1600" dirty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s-ES" sz="1600" dirty="0">
                          <a:effectLst/>
                        </a:rPr>
                        <a:t> </a:t>
                      </a:r>
                      <a:endParaRPr lang="es-C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819" marR="2881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endParaRPr lang="es-ES" sz="1600" dirty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endParaRPr lang="es-ES" sz="1600" dirty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s-ES" sz="1600" dirty="0">
                          <a:effectLst/>
                        </a:rPr>
                        <a:t>0,00 </a:t>
                      </a:r>
                      <a:endParaRPr lang="es-E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endParaRPr lang="es-C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819" marR="28819" marT="0" marB="0"/>
                </a:tc>
                <a:extLst>
                  <a:ext uri="{0D108BD9-81ED-4DB2-BD59-A6C34878D82A}">
                    <a16:rowId xmlns:a16="http://schemas.microsoft.com/office/drawing/2014/main" val="223052685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656708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3">
            <a:extLst>
              <a:ext uri="{FF2B5EF4-FFF2-40B4-BE49-F238E27FC236}">
                <a16:creationId xmlns:a16="http://schemas.microsoft.com/office/drawing/2014/main" id="{049A74BE-7337-C974-F970-855CC6BF3D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0201" y="545007"/>
            <a:ext cx="10515600" cy="1325563"/>
          </a:xfrm>
        </p:spPr>
        <p:txBody>
          <a:bodyPr/>
          <a:lstStyle/>
          <a:p>
            <a:pPr algn="ctr"/>
            <a:r>
              <a:rPr lang="es-ES_tradnl" sz="3600" dirty="0"/>
              <a:t>RESUMEN PRESUPUESTARIO JUNTA REGIONAL DE LIMÓN 2025-2026</a:t>
            </a:r>
            <a:endParaRPr lang="es-ES_tradnl" dirty="0"/>
          </a:p>
        </p:txBody>
      </p:sp>
      <p:graphicFrame>
        <p:nvGraphicFramePr>
          <p:cNvPr id="8" name="Marcador de contenido 1">
            <a:extLst>
              <a:ext uri="{FF2B5EF4-FFF2-40B4-BE49-F238E27FC236}">
                <a16:creationId xmlns:a16="http://schemas.microsoft.com/office/drawing/2014/main" id="{3C66653D-F933-9BD0-6367-DC4DA2DB76B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67882063"/>
              </p:ext>
            </p:extLst>
          </p:nvPr>
        </p:nvGraphicFramePr>
        <p:xfrm>
          <a:off x="428264" y="2197932"/>
          <a:ext cx="11458937" cy="278949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98765">
                  <a:extLst>
                    <a:ext uri="{9D8B030D-6E8A-4147-A177-3AD203B41FA5}">
                      <a16:colId xmlns:a16="http://schemas.microsoft.com/office/drawing/2014/main" val="540772363"/>
                    </a:ext>
                  </a:extLst>
                </a:gridCol>
                <a:gridCol w="1965664">
                  <a:extLst>
                    <a:ext uri="{9D8B030D-6E8A-4147-A177-3AD203B41FA5}">
                      <a16:colId xmlns:a16="http://schemas.microsoft.com/office/drawing/2014/main" val="1602316197"/>
                    </a:ext>
                  </a:extLst>
                </a:gridCol>
                <a:gridCol w="2524680">
                  <a:extLst>
                    <a:ext uri="{9D8B030D-6E8A-4147-A177-3AD203B41FA5}">
                      <a16:colId xmlns:a16="http://schemas.microsoft.com/office/drawing/2014/main" val="3271061138"/>
                    </a:ext>
                  </a:extLst>
                </a:gridCol>
                <a:gridCol w="2023932">
                  <a:extLst>
                    <a:ext uri="{9D8B030D-6E8A-4147-A177-3AD203B41FA5}">
                      <a16:colId xmlns:a16="http://schemas.microsoft.com/office/drawing/2014/main" val="1393753615"/>
                    </a:ext>
                  </a:extLst>
                </a:gridCol>
                <a:gridCol w="1956560">
                  <a:extLst>
                    <a:ext uri="{9D8B030D-6E8A-4147-A177-3AD203B41FA5}">
                      <a16:colId xmlns:a16="http://schemas.microsoft.com/office/drawing/2014/main" val="2625455725"/>
                    </a:ext>
                  </a:extLst>
                </a:gridCol>
                <a:gridCol w="1989336">
                  <a:extLst>
                    <a:ext uri="{9D8B030D-6E8A-4147-A177-3AD203B41FA5}">
                      <a16:colId xmlns:a16="http://schemas.microsoft.com/office/drawing/2014/main" val="1019683093"/>
                    </a:ext>
                  </a:extLst>
                </a:gridCol>
              </a:tblGrid>
              <a:tr h="73908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s-ES" sz="1600" dirty="0" err="1">
                          <a:effectLst/>
                        </a:rPr>
                        <a:t>Nº</a:t>
                      </a:r>
                      <a:r>
                        <a:rPr lang="es-ES" sz="1600" dirty="0">
                          <a:effectLst/>
                        </a:rPr>
                        <a:t> de Partida</a:t>
                      </a:r>
                      <a:endParaRPr lang="es-C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819" marR="2881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s-ES" sz="1600" dirty="0">
                          <a:effectLst/>
                        </a:rPr>
                        <a:t>Nombre de la Partida</a:t>
                      </a:r>
                      <a:endParaRPr lang="es-C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819" marR="2881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s-ES" sz="1600" dirty="0">
                          <a:effectLst/>
                        </a:rPr>
                        <a:t>Presupuesto aprobado</a:t>
                      </a:r>
                      <a:endParaRPr lang="es-CR" sz="1600" dirty="0">
                        <a:effectLst/>
                      </a:endParaRPr>
                    </a:p>
                  </a:txBody>
                  <a:tcPr marL="28819" marR="2881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s-ES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Porcentaje ejecutado</a:t>
                      </a:r>
                      <a:endParaRPr lang="es-C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819" marR="2881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s-ES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Diferencia por ejecutar</a:t>
                      </a:r>
                      <a:endParaRPr lang="es-C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819" marR="2881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s-ES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Porcentaje por ejecutar</a:t>
                      </a:r>
                      <a:endParaRPr lang="es-C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819" marR="28819" marT="0" marB="0"/>
                </a:tc>
                <a:extLst>
                  <a:ext uri="{0D108BD9-81ED-4DB2-BD59-A6C34878D82A}">
                    <a16:rowId xmlns:a16="http://schemas.microsoft.com/office/drawing/2014/main" val="226406422"/>
                  </a:ext>
                </a:extLst>
              </a:tr>
              <a:tr h="205041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s-ES" sz="1600" dirty="0">
                          <a:effectLst/>
                        </a:rPr>
                        <a:t> </a:t>
                      </a:r>
                      <a:endParaRPr lang="es-CR" sz="1600" dirty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s-ES" sz="1600" dirty="0">
                          <a:effectLst/>
                        </a:rPr>
                        <a:t> </a:t>
                      </a:r>
                      <a:endParaRPr lang="es-CR" sz="1600" dirty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s-ES" sz="1600" dirty="0">
                          <a:effectLst/>
                        </a:rPr>
                        <a:t> 5.5.1.5</a:t>
                      </a:r>
                      <a:endParaRPr lang="es-C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819" marR="2881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s-ES" sz="1600" dirty="0">
                          <a:effectLst/>
                        </a:rPr>
                        <a:t> </a:t>
                      </a:r>
                      <a:endParaRPr lang="es-CR" sz="1600" dirty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s-ES" sz="1600" dirty="0">
                          <a:effectLst/>
                        </a:rPr>
                        <a:t> </a:t>
                      </a:r>
                      <a:endParaRPr lang="es-CR" sz="1600" dirty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s-ES" sz="1600" dirty="0">
                          <a:effectLst/>
                        </a:rPr>
                        <a:t> Asamblea Anual</a:t>
                      </a:r>
                      <a:endParaRPr lang="es-C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819" marR="2881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s-ES" sz="1600" dirty="0">
                          <a:effectLst/>
                        </a:rPr>
                        <a:t> </a:t>
                      </a:r>
                      <a:endParaRPr lang="es-CR" sz="1600" dirty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s-ES" sz="1600" dirty="0">
                          <a:effectLst/>
                        </a:rPr>
                        <a:t> </a:t>
                      </a:r>
                      <a:endParaRPr lang="es-CR" sz="1600" dirty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s-ES" sz="1600" dirty="0">
                          <a:effectLst/>
                        </a:rPr>
                        <a:t>₡ 6582 300,00 </a:t>
                      </a:r>
                      <a:endParaRPr lang="es-C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819" marR="2881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s-ES" sz="1600" dirty="0">
                          <a:effectLst/>
                        </a:rPr>
                        <a:t> </a:t>
                      </a:r>
                      <a:endParaRPr lang="es-CR" sz="1600" dirty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s-ES" sz="1600" dirty="0">
                          <a:effectLst/>
                        </a:rPr>
                        <a:t> </a:t>
                      </a:r>
                      <a:endParaRPr lang="es-CR" sz="1600" dirty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s-ES" sz="1600" dirty="0">
                          <a:effectLst/>
                        </a:rPr>
                        <a:t> 100,00%</a:t>
                      </a:r>
                      <a:endParaRPr lang="es-C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819" marR="2881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tabLst>
                          <a:tab pos="567690" algn="ctr"/>
                        </a:tabLst>
                      </a:pPr>
                      <a:r>
                        <a:rPr lang="es-ES" sz="1600" dirty="0">
                          <a:effectLst/>
                        </a:rPr>
                        <a:t> </a:t>
                      </a:r>
                      <a:endParaRPr lang="es-CR" sz="1600" dirty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s-ES" sz="1600" dirty="0">
                          <a:effectLst/>
                        </a:rPr>
                        <a:t> </a:t>
                      </a:r>
                      <a:endParaRPr lang="es-CR" sz="1600" dirty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s-ES" sz="1600" dirty="0">
                          <a:effectLst/>
                        </a:rPr>
                        <a:t> 0,00 </a:t>
                      </a:r>
                      <a:endParaRPr lang="es-CR" sz="1600" dirty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s-ES" sz="1600" dirty="0">
                          <a:effectLst/>
                        </a:rPr>
                        <a:t> </a:t>
                      </a:r>
                      <a:endParaRPr lang="es-CR" sz="1600" dirty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s-ES" sz="1600" dirty="0">
                          <a:effectLst/>
                        </a:rPr>
                        <a:t> </a:t>
                      </a:r>
                      <a:endParaRPr lang="es-C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819" marR="2881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endParaRPr lang="es-ES" sz="1600" dirty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endParaRPr lang="es-CR" sz="1600" dirty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s-CR" sz="1600" dirty="0">
                          <a:effectLst/>
                        </a:rPr>
                        <a:t>0,00%</a:t>
                      </a:r>
                    </a:p>
                  </a:txBody>
                  <a:tcPr marL="28819" marR="28819" marT="0" marB="0"/>
                </a:tc>
                <a:extLst>
                  <a:ext uri="{0D108BD9-81ED-4DB2-BD59-A6C34878D82A}">
                    <a16:rowId xmlns:a16="http://schemas.microsoft.com/office/drawing/2014/main" val="223052685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371789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3">
            <a:extLst>
              <a:ext uri="{FF2B5EF4-FFF2-40B4-BE49-F238E27FC236}">
                <a16:creationId xmlns:a16="http://schemas.microsoft.com/office/drawing/2014/main" id="{20988D7C-26F9-1F1A-6E8D-EFFCFCF271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5938" y="728663"/>
            <a:ext cx="8042275" cy="539750"/>
          </a:xfrm>
        </p:spPr>
        <p:txBody>
          <a:bodyPr>
            <a:normAutofit fontScale="90000"/>
          </a:bodyPr>
          <a:lstStyle/>
          <a:p>
            <a:pPr algn="ctr"/>
            <a:r>
              <a:rPr lang="es-ES_tradnl" sz="3600" dirty="0"/>
              <a:t>RESUMEN PRESUPUE</a:t>
            </a:r>
            <a:r>
              <a:rPr lang="es-ES_tradnl" dirty="0"/>
              <a:t>STARIA</a:t>
            </a:r>
            <a:r>
              <a:rPr lang="es-ES_tradnl" sz="3600" dirty="0"/>
              <a:t> JUNTA REGIONAL DE LIMÓN 2025-2026</a:t>
            </a:r>
            <a:endParaRPr lang="es-ES_tradnl" dirty="0"/>
          </a:p>
        </p:txBody>
      </p:sp>
      <p:graphicFrame>
        <p:nvGraphicFramePr>
          <p:cNvPr id="4" name="Marcador de contenido 1">
            <a:extLst>
              <a:ext uri="{FF2B5EF4-FFF2-40B4-BE49-F238E27FC236}">
                <a16:creationId xmlns:a16="http://schemas.microsoft.com/office/drawing/2014/main" id="{347FA8E6-EB27-156A-0D85-0E1D10BA8EC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42353280"/>
              </p:ext>
            </p:extLst>
          </p:nvPr>
        </p:nvGraphicFramePr>
        <p:xfrm>
          <a:off x="364760" y="2034250"/>
          <a:ext cx="11458937" cy="278949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98765">
                  <a:extLst>
                    <a:ext uri="{9D8B030D-6E8A-4147-A177-3AD203B41FA5}">
                      <a16:colId xmlns:a16="http://schemas.microsoft.com/office/drawing/2014/main" val="540772363"/>
                    </a:ext>
                  </a:extLst>
                </a:gridCol>
                <a:gridCol w="1965664">
                  <a:extLst>
                    <a:ext uri="{9D8B030D-6E8A-4147-A177-3AD203B41FA5}">
                      <a16:colId xmlns:a16="http://schemas.microsoft.com/office/drawing/2014/main" val="1602316197"/>
                    </a:ext>
                  </a:extLst>
                </a:gridCol>
                <a:gridCol w="2524680">
                  <a:extLst>
                    <a:ext uri="{9D8B030D-6E8A-4147-A177-3AD203B41FA5}">
                      <a16:colId xmlns:a16="http://schemas.microsoft.com/office/drawing/2014/main" val="3271061138"/>
                    </a:ext>
                  </a:extLst>
                </a:gridCol>
                <a:gridCol w="2023932">
                  <a:extLst>
                    <a:ext uri="{9D8B030D-6E8A-4147-A177-3AD203B41FA5}">
                      <a16:colId xmlns:a16="http://schemas.microsoft.com/office/drawing/2014/main" val="1393753615"/>
                    </a:ext>
                  </a:extLst>
                </a:gridCol>
                <a:gridCol w="1956560">
                  <a:extLst>
                    <a:ext uri="{9D8B030D-6E8A-4147-A177-3AD203B41FA5}">
                      <a16:colId xmlns:a16="http://schemas.microsoft.com/office/drawing/2014/main" val="2625455725"/>
                    </a:ext>
                  </a:extLst>
                </a:gridCol>
                <a:gridCol w="1989336">
                  <a:extLst>
                    <a:ext uri="{9D8B030D-6E8A-4147-A177-3AD203B41FA5}">
                      <a16:colId xmlns:a16="http://schemas.microsoft.com/office/drawing/2014/main" val="1019683093"/>
                    </a:ext>
                  </a:extLst>
                </a:gridCol>
              </a:tblGrid>
              <a:tr h="73908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s-ES" sz="1600" dirty="0" err="1">
                          <a:effectLst/>
                        </a:rPr>
                        <a:t>Nº</a:t>
                      </a:r>
                      <a:r>
                        <a:rPr lang="es-ES" sz="1600" dirty="0">
                          <a:effectLst/>
                        </a:rPr>
                        <a:t> de Partida</a:t>
                      </a:r>
                      <a:endParaRPr lang="es-C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819" marR="2881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s-ES" sz="1600" dirty="0">
                          <a:effectLst/>
                        </a:rPr>
                        <a:t>Nombre de la Partida</a:t>
                      </a:r>
                      <a:endParaRPr lang="es-C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819" marR="2881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s-ES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Presupuesto aprobado</a:t>
                      </a:r>
                      <a:endParaRPr lang="es-C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819" marR="2881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s-ES" sz="1600" dirty="0">
                          <a:effectLst/>
                        </a:rPr>
                        <a:t>Porcentaje ejecutado</a:t>
                      </a:r>
                      <a:endParaRPr lang="es-C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819" marR="2881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s-ES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Diferencia por ejecutar</a:t>
                      </a:r>
                      <a:endParaRPr lang="es-C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819" marR="2881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s-ES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Porcentaje por ejecutar</a:t>
                      </a:r>
                      <a:endParaRPr lang="es-C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819" marR="28819" marT="0" marB="0"/>
                </a:tc>
                <a:extLst>
                  <a:ext uri="{0D108BD9-81ED-4DB2-BD59-A6C34878D82A}">
                    <a16:rowId xmlns:a16="http://schemas.microsoft.com/office/drawing/2014/main" val="226406422"/>
                  </a:ext>
                </a:extLst>
              </a:tr>
              <a:tr h="205041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s-ES" sz="1600" dirty="0">
                          <a:effectLst/>
                        </a:rPr>
                        <a:t> </a:t>
                      </a:r>
                      <a:endParaRPr lang="es-CR" sz="1600" dirty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s-ES" sz="1600" dirty="0">
                          <a:effectLst/>
                        </a:rPr>
                        <a:t> </a:t>
                      </a:r>
                      <a:endParaRPr lang="es-CR" sz="1600" dirty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s-ES" sz="1600" dirty="0">
                          <a:effectLst/>
                        </a:rPr>
                        <a:t> 5.5.1.6.</a:t>
                      </a:r>
                      <a:endParaRPr lang="es-C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819" marR="2881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s-ES" sz="1600" dirty="0">
                          <a:effectLst/>
                        </a:rPr>
                        <a:t> </a:t>
                      </a:r>
                      <a:endParaRPr lang="es-CR" sz="1600" dirty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s-ES" sz="1600" dirty="0">
                          <a:effectLst/>
                        </a:rPr>
                        <a:t>  Dietas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s-ES" sz="1600" dirty="0">
                          <a:effectLst/>
                        </a:rPr>
                        <a:t>(Atención a sesiones de la Junta Regional)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endParaRPr lang="es-C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819" marR="2881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endParaRPr lang="es-ES" sz="1600" dirty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endParaRPr lang="es-ES" sz="1600" dirty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s-ES" sz="1600" dirty="0">
                          <a:effectLst/>
                        </a:rPr>
                        <a:t> ₡ 13541 160,00 </a:t>
                      </a:r>
                      <a:endParaRPr lang="es-CR" sz="1600" dirty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s-ES" sz="1600" dirty="0">
                          <a:effectLst/>
                        </a:rPr>
                        <a:t> </a:t>
                      </a:r>
                      <a:endParaRPr lang="es-CR" sz="1600" dirty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s-ES" sz="1600" dirty="0">
                          <a:effectLst/>
                        </a:rPr>
                        <a:t> </a:t>
                      </a:r>
                      <a:endParaRPr lang="es-C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819" marR="2881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s-ES" sz="1600" dirty="0">
                          <a:effectLst/>
                        </a:rPr>
                        <a:t> </a:t>
                      </a:r>
                      <a:endParaRPr lang="es-CR" sz="1600" dirty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s-ES" sz="1600" dirty="0">
                          <a:effectLst/>
                        </a:rPr>
                        <a:t> </a:t>
                      </a:r>
                      <a:endParaRPr lang="es-CR" sz="1600" dirty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s-ES" sz="1600" dirty="0">
                          <a:effectLst/>
                        </a:rPr>
                        <a:t> 95,84%</a:t>
                      </a:r>
                      <a:endParaRPr lang="es-C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819" marR="2881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tabLst>
                          <a:tab pos="567690" algn="ctr"/>
                        </a:tabLst>
                      </a:pPr>
                      <a:r>
                        <a:rPr lang="es-ES" sz="1600" dirty="0">
                          <a:effectLst/>
                        </a:rPr>
                        <a:t> </a:t>
                      </a:r>
                      <a:endParaRPr lang="es-CR" sz="1600" dirty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s-ES" sz="1600" dirty="0">
                          <a:effectLst/>
                        </a:rPr>
                        <a:t> </a:t>
                      </a:r>
                      <a:endParaRPr lang="es-CR" sz="1600" dirty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s-ES" sz="1600" dirty="0">
                          <a:effectLst/>
                        </a:rPr>
                        <a:t>₡ 563 184,00</a:t>
                      </a:r>
                      <a:endParaRPr lang="es-CR" sz="1600" dirty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s-ES" sz="1600" dirty="0">
                          <a:effectLst/>
                        </a:rPr>
                        <a:t> </a:t>
                      </a:r>
                      <a:endParaRPr lang="es-CR" sz="1600" dirty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s-ES" sz="1600" dirty="0">
                          <a:effectLst/>
                        </a:rPr>
                        <a:t> </a:t>
                      </a:r>
                      <a:endParaRPr lang="es-C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819" marR="2881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s-ES" sz="1600" dirty="0">
                          <a:effectLst/>
                        </a:rPr>
                        <a:t> </a:t>
                      </a:r>
                      <a:endParaRPr lang="es-CR" sz="1600" dirty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s-ES" sz="1600" dirty="0">
                          <a:effectLst/>
                        </a:rPr>
                        <a:t> </a:t>
                      </a:r>
                      <a:endParaRPr lang="es-CR" sz="1600" dirty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s-ES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4,16%</a:t>
                      </a:r>
                      <a:endParaRPr lang="es-C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819" marR="28819" marT="0" marB="0"/>
                </a:tc>
                <a:extLst>
                  <a:ext uri="{0D108BD9-81ED-4DB2-BD59-A6C34878D82A}">
                    <a16:rowId xmlns:a16="http://schemas.microsoft.com/office/drawing/2014/main" val="223052685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558620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3">
            <a:extLst>
              <a:ext uri="{FF2B5EF4-FFF2-40B4-BE49-F238E27FC236}">
                <a16:creationId xmlns:a16="http://schemas.microsoft.com/office/drawing/2014/main" id="{D1CB4794-D6E1-9ACE-A88E-B9E3BF0425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59063" y="158750"/>
            <a:ext cx="8223796" cy="2090738"/>
          </a:xfrm>
        </p:spPr>
        <p:txBody>
          <a:bodyPr/>
          <a:lstStyle/>
          <a:p>
            <a:pPr algn="ctr"/>
            <a:r>
              <a:rPr lang="es-ES_tradnl" sz="3600" dirty="0"/>
              <a:t>RESUMEN PRESUPUESTARIO JUNTA REGIONAL DE LIMÓN 2025-2026</a:t>
            </a:r>
            <a:endParaRPr lang="es-ES_tradnl" dirty="0"/>
          </a:p>
        </p:txBody>
      </p:sp>
      <p:graphicFrame>
        <p:nvGraphicFramePr>
          <p:cNvPr id="8" name="Marcador de contenido 1">
            <a:extLst>
              <a:ext uri="{FF2B5EF4-FFF2-40B4-BE49-F238E27FC236}">
                <a16:creationId xmlns:a16="http://schemas.microsoft.com/office/drawing/2014/main" id="{F5EE5E28-F00F-7CF9-169A-D9D2B21D298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22188068"/>
              </p:ext>
            </p:extLst>
          </p:nvPr>
        </p:nvGraphicFramePr>
        <p:xfrm>
          <a:off x="428264" y="2303361"/>
          <a:ext cx="11458937" cy="278949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98765">
                  <a:extLst>
                    <a:ext uri="{9D8B030D-6E8A-4147-A177-3AD203B41FA5}">
                      <a16:colId xmlns:a16="http://schemas.microsoft.com/office/drawing/2014/main" val="540772363"/>
                    </a:ext>
                  </a:extLst>
                </a:gridCol>
                <a:gridCol w="1965664">
                  <a:extLst>
                    <a:ext uri="{9D8B030D-6E8A-4147-A177-3AD203B41FA5}">
                      <a16:colId xmlns:a16="http://schemas.microsoft.com/office/drawing/2014/main" val="1602316197"/>
                    </a:ext>
                  </a:extLst>
                </a:gridCol>
                <a:gridCol w="2524680">
                  <a:extLst>
                    <a:ext uri="{9D8B030D-6E8A-4147-A177-3AD203B41FA5}">
                      <a16:colId xmlns:a16="http://schemas.microsoft.com/office/drawing/2014/main" val="3271061138"/>
                    </a:ext>
                  </a:extLst>
                </a:gridCol>
                <a:gridCol w="2023932">
                  <a:extLst>
                    <a:ext uri="{9D8B030D-6E8A-4147-A177-3AD203B41FA5}">
                      <a16:colId xmlns:a16="http://schemas.microsoft.com/office/drawing/2014/main" val="1393753615"/>
                    </a:ext>
                  </a:extLst>
                </a:gridCol>
                <a:gridCol w="1956560">
                  <a:extLst>
                    <a:ext uri="{9D8B030D-6E8A-4147-A177-3AD203B41FA5}">
                      <a16:colId xmlns:a16="http://schemas.microsoft.com/office/drawing/2014/main" val="2625455725"/>
                    </a:ext>
                  </a:extLst>
                </a:gridCol>
                <a:gridCol w="1989336">
                  <a:extLst>
                    <a:ext uri="{9D8B030D-6E8A-4147-A177-3AD203B41FA5}">
                      <a16:colId xmlns:a16="http://schemas.microsoft.com/office/drawing/2014/main" val="1019683093"/>
                    </a:ext>
                  </a:extLst>
                </a:gridCol>
              </a:tblGrid>
              <a:tr h="73908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s-ES" sz="1600" dirty="0" err="1">
                          <a:effectLst/>
                        </a:rPr>
                        <a:t>Nº</a:t>
                      </a:r>
                      <a:r>
                        <a:rPr lang="es-ES" sz="1600" dirty="0">
                          <a:effectLst/>
                        </a:rPr>
                        <a:t> de Partida</a:t>
                      </a:r>
                      <a:endParaRPr lang="es-C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819" marR="2881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s-ES" sz="1600" dirty="0">
                          <a:effectLst/>
                        </a:rPr>
                        <a:t>Nombre de la Partida</a:t>
                      </a:r>
                      <a:endParaRPr lang="es-C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819" marR="2881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s-ES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Presupuesto aprobado</a:t>
                      </a:r>
                      <a:endParaRPr lang="es-C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819" marR="2881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s-ES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Porcentaje ejecutado</a:t>
                      </a:r>
                      <a:endParaRPr lang="es-C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819" marR="2881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s-ES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Diferencia por ejecutar</a:t>
                      </a:r>
                      <a:endParaRPr lang="es-C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819" marR="2881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s-ES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Porcentaje por ejecutar</a:t>
                      </a:r>
                      <a:endParaRPr lang="es-C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819" marR="28819" marT="0" marB="0"/>
                </a:tc>
                <a:extLst>
                  <a:ext uri="{0D108BD9-81ED-4DB2-BD59-A6C34878D82A}">
                    <a16:rowId xmlns:a16="http://schemas.microsoft.com/office/drawing/2014/main" val="226406422"/>
                  </a:ext>
                </a:extLst>
              </a:tr>
              <a:tr h="205041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s-ES" sz="1600" dirty="0">
                          <a:effectLst/>
                        </a:rPr>
                        <a:t> </a:t>
                      </a:r>
                      <a:endParaRPr lang="es-CR" sz="1600" dirty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s-ES" sz="1600" dirty="0">
                          <a:effectLst/>
                        </a:rPr>
                        <a:t> </a:t>
                      </a:r>
                      <a:endParaRPr lang="es-CR" sz="1600" dirty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s-ES" sz="1600" dirty="0">
                          <a:effectLst/>
                        </a:rPr>
                        <a:t> 5.5.1.7</a:t>
                      </a:r>
                      <a:endParaRPr lang="es-C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819" marR="2881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s-ES" sz="1600" dirty="0"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endParaRPr lang="es-ES" sz="1600" dirty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s-ES" sz="1600" dirty="0">
                          <a:effectLst/>
                        </a:rPr>
                        <a:t>Viáticos y Kilometraje de la Junta Regional</a:t>
                      </a:r>
                      <a:endParaRPr lang="es-C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819" marR="2881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s-ES" sz="1600" dirty="0"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endParaRPr lang="es-ES" sz="1600" dirty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s-ES" sz="1600" dirty="0">
                          <a:effectLst/>
                        </a:rPr>
                        <a:t>₡879 656,08 </a:t>
                      </a:r>
                      <a:endParaRPr lang="es-C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819" marR="2881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s-ES" sz="1600" dirty="0">
                          <a:effectLst/>
                        </a:rPr>
                        <a:t> </a:t>
                      </a:r>
                      <a:endParaRPr lang="es-CR" sz="1600" dirty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endParaRPr lang="es-ES" sz="1600" dirty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s-ES" sz="1600" dirty="0">
                          <a:effectLst/>
                        </a:rPr>
                        <a:t> 71,96%</a:t>
                      </a:r>
                      <a:endParaRPr lang="es-C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819" marR="2881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tabLst>
                          <a:tab pos="567690" algn="ctr"/>
                        </a:tabLst>
                      </a:pPr>
                      <a:r>
                        <a:rPr lang="es-ES" sz="1600" dirty="0">
                          <a:effectLst/>
                        </a:rPr>
                        <a:t> </a:t>
                      </a:r>
                      <a:endParaRPr lang="es-CR" sz="1600" dirty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endParaRPr lang="es-ES" sz="1600" dirty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s-ES" sz="1600" dirty="0">
                          <a:effectLst/>
                        </a:rPr>
                        <a:t>₡ 246,636,04</a:t>
                      </a:r>
                      <a:endParaRPr lang="es-CR" sz="1600" dirty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s-ES" sz="1600" dirty="0">
                          <a:effectLst/>
                        </a:rPr>
                        <a:t> </a:t>
                      </a:r>
                      <a:endParaRPr lang="es-CR" sz="1600" dirty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s-ES" sz="1600" dirty="0">
                          <a:effectLst/>
                        </a:rPr>
                        <a:t> </a:t>
                      </a:r>
                      <a:endParaRPr lang="es-C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819" marR="2881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s-ES" sz="1600" dirty="0">
                          <a:effectLst/>
                        </a:rPr>
                        <a:t> </a:t>
                      </a:r>
                      <a:endParaRPr lang="es-CR" sz="1600" dirty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endParaRPr lang="es-ES" sz="1600" dirty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s-ES" sz="1600" dirty="0">
                          <a:effectLst/>
                        </a:rPr>
                        <a:t>28,04% </a:t>
                      </a:r>
                      <a:endParaRPr lang="es-C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819" marR="28819" marT="0" marB="0"/>
                </a:tc>
                <a:extLst>
                  <a:ext uri="{0D108BD9-81ED-4DB2-BD59-A6C34878D82A}">
                    <a16:rowId xmlns:a16="http://schemas.microsoft.com/office/drawing/2014/main" val="223052685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00018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>
            <a:extLst>
              <a:ext uri="{FF2B5EF4-FFF2-40B4-BE49-F238E27FC236}">
                <a16:creationId xmlns:a16="http://schemas.microsoft.com/office/drawing/2014/main" id="{AC6C2296-599D-606E-4FD4-9345E9C43C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223338"/>
            <a:ext cx="3932237" cy="1600200"/>
          </a:xfrm>
        </p:spPr>
        <p:txBody>
          <a:bodyPr>
            <a:normAutofit fontScale="90000"/>
          </a:bodyPr>
          <a:lstStyle/>
          <a:p>
            <a:pPr algn="ctr"/>
            <a:r>
              <a:rPr lang="es-ES_tradnl" sz="3600" dirty="0"/>
              <a:t>RESUMEN </a:t>
            </a:r>
            <a:r>
              <a:rPr lang="es-ES_tradnl" dirty="0"/>
              <a:t>PRESUPUESTARIO</a:t>
            </a:r>
            <a:r>
              <a:rPr lang="es-ES_tradnl" sz="3600" dirty="0"/>
              <a:t> JUNTA REGIONAL DE LIMÓN 2025-2026</a:t>
            </a:r>
            <a:endParaRPr lang="es-ES_tradnl" dirty="0"/>
          </a:p>
        </p:txBody>
      </p:sp>
      <p:graphicFrame>
        <p:nvGraphicFramePr>
          <p:cNvPr id="5" name="Marcador de contenido 1">
            <a:extLst>
              <a:ext uri="{FF2B5EF4-FFF2-40B4-BE49-F238E27FC236}">
                <a16:creationId xmlns:a16="http://schemas.microsoft.com/office/drawing/2014/main" id="{991F74C3-227D-15BB-57DA-59D44AB43C5F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348973737"/>
              </p:ext>
            </p:extLst>
          </p:nvPr>
        </p:nvGraphicFramePr>
        <p:xfrm>
          <a:off x="428264" y="2845163"/>
          <a:ext cx="11458937" cy="278949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98765">
                  <a:extLst>
                    <a:ext uri="{9D8B030D-6E8A-4147-A177-3AD203B41FA5}">
                      <a16:colId xmlns:a16="http://schemas.microsoft.com/office/drawing/2014/main" val="540772363"/>
                    </a:ext>
                  </a:extLst>
                </a:gridCol>
                <a:gridCol w="1965664">
                  <a:extLst>
                    <a:ext uri="{9D8B030D-6E8A-4147-A177-3AD203B41FA5}">
                      <a16:colId xmlns:a16="http://schemas.microsoft.com/office/drawing/2014/main" val="1602316197"/>
                    </a:ext>
                  </a:extLst>
                </a:gridCol>
                <a:gridCol w="2524680">
                  <a:extLst>
                    <a:ext uri="{9D8B030D-6E8A-4147-A177-3AD203B41FA5}">
                      <a16:colId xmlns:a16="http://schemas.microsoft.com/office/drawing/2014/main" val="3271061138"/>
                    </a:ext>
                  </a:extLst>
                </a:gridCol>
                <a:gridCol w="2023932">
                  <a:extLst>
                    <a:ext uri="{9D8B030D-6E8A-4147-A177-3AD203B41FA5}">
                      <a16:colId xmlns:a16="http://schemas.microsoft.com/office/drawing/2014/main" val="1393753615"/>
                    </a:ext>
                  </a:extLst>
                </a:gridCol>
                <a:gridCol w="1956560">
                  <a:extLst>
                    <a:ext uri="{9D8B030D-6E8A-4147-A177-3AD203B41FA5}">
                      <a16:colId xmlns:a16="http://schemas.microsoft.com/office/drawing/2014/main" val="2625455725"/>
                    </a:ext>
                  </a:extLst>
                </a:gridCol>
                <a:gridCol w="1989336">
                  <a:extLst>
                    <a:ext uri="{9D8B030D-6E8A-4147-A177-3AD203B41FA5}">
                      <a16:colId xmlns:a16="http://schemas.microsoft.com/office/drawing/2014/main" val="1019683093"/>
                    </a:ext>
                  </a:extLst>
                </a:gridCol>
              </a:tblGrid>
              <a:tr h="73908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s-ES" sz="1600" dirty="0" err="1">
                          <a:effectLst/>
                        </a:rPr>
                        <a:t>Nº</a:t>
                      </a:r>
                      <a:r>
                        <a:rPr lang="es-ES" sz="1600" dirty="0">
                          <a:effectLst/>
                        </a:rPr>
                        <a:t> de Partida</a:t>
                      </a:r>
                      <a:endParaRPr lang="es-C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819" marR="2881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s-ES" sz="1600" dirty="0">
                          <a:effectLst/>
                        </a:rPr>
                        <a:t>Nombre de la Partida</a:t>
                      </a:r>
                      <a:endParaRPr lang="es-C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819" marR="2881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s-ES" sz="1600" dirty="0">
                          <a:effectLst/>
                        </a:rPr>
                        <a:t>Presupuesto aprobado</a:t>
                      </a:r>
                      <a:endParaRPr lang="es-CR" sz="1600" dirty="0">
                        <a:effectLst/>
                      </a:endParaRPr>
                    </a:p>
                  </a:txBody>
                  <a:tcPr marL="28819" marR="2881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s-ES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Porcentaje ejecutado</a:t>
                      </a:r>
                      <a:endParaRPr lang="es-C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819" marR="2881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s-ES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Diferencia por ejecutar</a:t>
                      </a:r>
                      <a:endParaRPr lang="es-C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819" marR="2881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s-ES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Porcentaje por ejecutar</a:t>
                      </a:r>
                      <a:endParaRPr lang="es-C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819" marR="28819" marT="0" marB="0"/>
                </a:tc>
                <a:extLst>
                  <a:ext uri="{0D108BD9-81ED-4DB2-BD59-A6C34878D82A}">
                    <a16:rowId xmlns:a16="http://schemas.microsoft.com/office/drawing/2014/main" val="226406422"/>
                  </a:ext>
                </a:extLst>
              </a:tr>
              <a:tr h="205041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s-ES" sz="1600" dirty="0">
                          <a:effectLst/>
                        </a:rPr>
                        <a:t> </a:t>
                      </a:r>
                      <a:endParaRPr lang="es-CR" sz="1600" dirty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s-ES" sz="1600" dirty="0">
                          <a:effectLst/>
                        </a:rPr>
                        <a:t> </a:t>
                      </a:r>
                      <a:endParaRPr lang="es-CR" sz="1600" dirty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s-ES" sz="1600" dirty="0">
                          <a:effectLst/>
                        </a:rPr>
                        <a:t> 5.5.1.8</a:t>
                      </a:r>
                      <a:endParaRPr lang="es-C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819" marR="2881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s-ES" sz="1600" dirty="0">
                          <a:effectLst/>
                        </a:rPr>
                        <a:t> </a:t>
                      </a:r>
                      <a:endParaRPr lang="es-CR" sz="1600" dirty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s-ES" sz="1600" dirty="0">
                          <a:effectLst/>
                        </a:rPr>
                        <a:t> </a:t>
                      </a:r>
                      <a:endParaRPr lang="es-CR" sz="1600" dirty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s-ES" sz="1600" dirty="0">
                          <a:effectLst/>
                        </a:rPr>
                        <a:t> Atención a sesiones</a:t>
                      </a:r>
                      <a:endParaRPr lang="es-C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819" marR="2881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s-ES" sz="1600" dirty="0">
                          <a:effectLst/>
                        </a:rPr>
                        <a:t> </a:t>
                      </a:r>
                      <a:endParaRPr lang="es-CR" sz="1600" dirty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s-ES" sz="1600" dirty="0">
                          <a:effectLst/>
                        </a:rPr>
                        <a:t> </a:t>
                      </a:r>
                      <a:endParaRPr lang="es-CR" sz="1600" dirty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s-ES" sz="1600" dirty="0">
                          <a:effectLst/>
                        </a:rPr>
                        <a:t> ₡ 16 950 </a:t>
                      </a:r>
                      <a:endParaRPr lang="es-C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819" marR="2881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s-ES" sz="1600" dirty="0">
                          <a:effectLst/>
                        </a:rPr>
                        <a:t> </a:t>
                      </a:r>
                      <a:endParaRPr lang="es-CR" sz="1600" dirty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s-ES" sz="1600" dirty="0">
                          <a:effectLst/>
                        </a:rPr>
                        <a:t> </a:t>
                      </a:r>
                      <a:endParaRPr lang="es-CR" sz="1600" dirty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s-ES" sz="1600" dirty="0">
                          <a:effectLst/>
                        </a:rPr>
                        <a:t> 100,00%</a:t>
                      </a:r>
                      <a:endParaRPr lang="es-C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819" marR="2881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tabLst>
                          <a:tab pos="567690" algn="ctr"/>
                        </a:tabLst>
                      </a:pPr>
                      <a:r>
                        <a:rPr lang="es-ES" sz="1600" dirty="0">
                          <a:effectLst/>
                        </a:rPr>
                        <a:t> </a:t>
                      </a:r>
                      <a:endParaRPr lang="es-CR" sz="1600" dirty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s-ES" sz="1600" dirty="0">
                          <a:effectLst/>
                        </a:rPr>
                        <a:t> </a:t>
                      </a:r>
                      <a:endParaRPr lang="es-CR" sz="1600" dirty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s-ES" sz="1600" dirty="0">
                          <a:effectLst/>
                        </a:rPr>
                        <a:t> 0,00</a:t>
                      </a:r>
                      <a:endParaRPr lang="es-CR" sz="1600" dirty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s-ES" sz="1600" dirty="0">
                          <a:effectLst/>
                        </a:rPr>
                        <a:t> </a:t>
                      </a:r>
                      <a:endParaRPr lang="es-CR" sz="1600" dirty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s-ES" sz="1600" dirty="0">
                          <a:effectLst/>
                        </a:rPr>
                        <a:t> </a:t>
                      </a:r>
                      <a:endParaRPr lang="es-C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819" marR="2881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s-ES" sz="1600" dirty="0">
                          <a:effectLst/>
                        </a:rPr>
                        <a:t> </a:t>
                      </a:r>
                      <a:endParaRPr lang="es-CR" sz="1600" dirty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s-ES" sz="1600" dirty="0">
                          <a:effectLst/>
                        </a:rPr>
                        <a:t> </a:t>
                      </a:r>
                      <a:endParaRPr lang="es-CR" sz="1600" dirty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s-ES" sz="1600" dirty="0">
                          <a:effectLst/>
                        </a:rPr>
                        <a:t> 0,00%</a:t>
                      </a:r>
                      <a:endParaRPr lang="es-C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819" marR="28819" marT="0" marB="0"/>
                </a:tc>
                <a:extLst>
                  <a:ext uri="{0D108BD9-81ED-4DB2-BD59-A6C34878D82A}">
                    <a16:rowId xmlns:a16="http://schemas.microsoft.com/office/drawing/2014/main" val="223052685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6327855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</TotalTime>
  <Words>811</Words>
  <Application>Microsoft Office PowerPoint</Application>
  <PresentationFormat>Panorámica</PresentationFormat>
  <Paragraphs>395</Paragraphs>
  <Slides>14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14</vt:i4>
      </vt:variant>
    </vt:vector>
  </HeadingPairs>
  <TitlesOfParts>
    <vt:vector size="19" baseType="lpstr">
      <vt:lpstr>Arial</vt:lpstr>
      <vt:lpstr>Calibri</vt:lpstr>
      <vt:lpstr>Century Gothic</vt:lpstr>
      <vt:lpstr>Wingdings</vt:lpstr>
      <vt:lpstr>Office Theme</vt:lpstr>
      <vt:lpstr>INFORME DE TESORERÍA JUNTA REGIONAL DE LIMÓN 2025-2026</vt:lpstr>
      <vt:lpstr>RESUMEN PRESUPUESTARIOJUNTA REGIONAL DE LIMÓN 2025-2026</vt:lpstr>
      <vt:lpstr>RESUMEN PRESUPUESTARIOJUNTA REGIONAL DE LIMÓN 2025-2026</vt:lpstr>
      <vt:lpstr>RESUMEN PRESUPUESTARIO JUNTA REGIONAL DE LIMÓN 2025-2026</vt:lpstr>
      <vt:lpstr>RESUMEN PRESUPUESTARIOJUNTA REGIONAL DE LIMÓN 2025-2026</vt:lpstr>
      <vt:lpstr>RESUMEN PRESUPUESTARIO JUNTA REGIONAL DE LIMÓN 2025-2026</vt:lpstr>
      <vt:lpstr>RESUMEN PRESUPUESTARIA JUNTA REGIONAL DE LIMÓN 2025-2026</vt:lpstr>
      <vt:lpstr>RESUMEN PRESUPUESTARIO JUNTA REGIONAL DE LIMÓN 2025-2026</vt:lpstr>
      <vt:lpstr>RESUMEN PRESUPUESTARIO JUNTA REGIONAL DE LIMÓN 2025-2026</vt:lpstr>
      <vt:lpstr>RESUMEN PRESUPUESTARIO JUNTA REGIONAL DE LIMÓN 2025-2026</vt:lpstr>
      <vt:lpstr>RESUMEN  PRESUPUESTARIO JUNTA REGIONAL DE LIMÓN 2025-2026 </vt:lpstr>
      <vt:lpstr>RESUMEN  PRESUPUESTARIO JUNTA REGIONAL DE LIMÓN ACTIVIDADES DESARROLLADOS 2025-2026</vt:lpstr>
      <vt:lpstr>RESUMEN  PRESUPUESTARIO JUNTA REGIONAL DE LIMÓN ACTIVIDADES DEASARROLLADS 2025-2026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luzmilda ricketts</cp:lastModifiedBy>
  <cp:revision>53</cp:revision>
  <dcterms:created xsi:type="dcterms:W3CDTF">2025-09-29T21:43:53Z</dcterms:created>
  <dcterms:modified xsi:type="dcterms:W3CDTF">2026-04-19T23:31:34Z</dcterms:modified>
</cp:coreProperties>
</file>