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57E7BD56-A313-487B-B8A9-358F3A555A7A}">
          <p14:sldIdLst>
            <p14:sldId id="256"/>
            <p14:sldId id="257"/>
          </p14:sldIdLst>
        </p14:section>
        <p14:section name="Sección sin título" id="{058FEAD0-97A1-4187-8FCF-2170D0C6A917}">
          <p14:sldIdLst>
            <p14:sldId id="258"/>
            <p14:sldId id="259"/>
            <p14:sldId id="260"/>
            <p14:sldId id="265"/>
            <p14:sldId id="266"/>
            <p14:sldId id="261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253159-9FB0-F2FA-ABB7-E21E40F6C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5A50ED-6ACD-7AEC-003F-9E4311B6C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EA4890-6DA6-5B7A-7D11-84A785480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3BD5C-A74A-2BEB-FC66-AC8A319B1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7A6E57-BA26-FED8-D26D-E5D122B5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8954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E8E36-C55C-3930-A234-BC0C3C607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D46B43-245E-7541-E16B-D1D6DCE99F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7CA12A-25C0-76B3-6ABB-D13712736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93B8F5-1460-E54C-5817-2CE31CAB0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B73C71-8E0D-3E60-B106-E6FE8EEC3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31811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9C5CE13-C142-A70D-FFB9-F338991FEF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125D3A-516B-1DCA-3DA9-6D6BB9836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966E17-A38D-0433-4599-39B20B6A1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0F911A-9DA4-6A73-84EA-172B91068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472E04-E257-9A4C-61EB-637BBEAE7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4383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773B65-F6DC-F5C5-D8AF-DA5D77990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8E0CA3-82A7-7D2C-599B-1F899FB26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4AFAAB-4289-A52A-F642-2D1CF89E2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55B36F-7D6E-707D-4B4F-44177CEE2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C70FBE-7F4E-54C6-0E70-B10F1BA4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86927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2E55EF-A65A-9DE0-2C45-5DBB37FD5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A14D64-43B6-862B-2052-724CEB9C9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3363E0-F353-CCD5-0C23-2E87C4028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A525E3-0CD6-DEAB-24CB-D6C97BF02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A0685C-0624-A941-48AD-7E37887C3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20974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9C2DEA-1814-38D9-70BC-9DD5181A0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9546FA-0644-8AED-86BC-D08C234AC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C57834-47F2-E624-40EE-F538B3DEE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E7960F1-CB87-F15C-D0D1-DFF3E5794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40A5A0-2518-2D55-82CB-A9C009ADF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352AF3-4CCC-CBC2-90FB-30A782A32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1478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D3834C-8D3A-4FFF-7C1D-DA60B564A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FFFB77-E09D-97DE-C3B5-8370150B6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860E212-D72D-684B-5B5B-CEAD5CF78B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B18E9AB-FD9C-FA3D-817E-A1B3F40FDE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FE0F69F-3CBC-0F63-6EED-2CC73D6AC9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A990D95-E4C4-B63F-47CC-C14391FFA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E897334-5E68-5F8F-7E33-EA6A6F478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837E7A1-A6C3-4777-B2EC-FA91C19A0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2408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EBDB26-9AB7-7EB1-CE4E-775061741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E545B4-8E0A-0CD1-BFB0-854F12A99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6DC6B5D-ABF6-1BEB-57C6-4715DAA7C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B35D5A6-903B-C322-D4FD-92E0B135C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4672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071BA59-51CE-6075-5B17-8F86C8609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B51FEE1-9F7D-50B2-9056-277B7D182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D9EC03-61F1-EBDE-E546-1070E907C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91910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3474D3-5D19-C488-26F3-EBCB14C04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8E611C-0E4E-5F97-119D-66D4886FD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E474ED4-42F0-3799-206B-EFCFAC189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4194B0-51CA-67A3-24DD-D84651651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D686E4-D31B-2286-A770-0658BEFA1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68298A-FD3A-1A89-3CDA-B6AE85C83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688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2F182B-8E54-86AF-533D-AF0CF7829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E243661-FBAC-D163-6A1C-7226BB7842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5CD3A6-729F-B442-E6B6-B8A83487F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3A68E3-2564-1BE4-DF81-975E88BF5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F62AF0-35B7-EBF7-5F41-94802FECE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A69054-7BD1-8828-D086-14B66D61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8351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0277A11-78F1-39C0-911B-EF440B5AC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248D34-815D-3EF2-4375-28F11A456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11A642-674A-018A-8F57-CE73E5EEB4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26BB73-8F72-429E-940F-E784041E6802}" type="datetimeFigureOut">
              <a:rPr lang="es-CR" smtClean="0"/>
              <a:t>19/4/2026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5F29DD-05D3-3A75-DDD1-5970C1AF9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850AAD-3226-C287-C538-86ECF2AC0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6B8279-B2DF-43B2-86CD-1ADB2CCA699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4599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anosanorequetesano.blogspot.com/2014/07/mira-profundamente-en-tu-corazon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39E03F-81ED-C9B5-53DD-61BE1E7D49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5847" y="20367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CR" dirty="0"/>
              <a:t>Informe de Tesorería 2025 </a:t>
            </a:r>
            <a:br>
              <a:rPr lang="es-CR" dirty="0"/>
            </a:br>
            <a:r>
              <a:rPr lang="es-CR" sz="5300" dirty="0"/>
              <a:t>Presupuesto para el periodo 2025</a:t>
            </a:r>
            <a:r>
              <a:rPr lang="es-CR" dirty="0"/>
              <a:t>	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E98F46-20DB-DCDB-1005-807AFB41E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36359"/>
            <a:ext cx="9144000" cy="1655762"/>
          </a:xfrm>
        </p:spPr>
        <p:txBody>
          <a:bodyPr/>
          <a:lstStyle/>
          <a:p>
            <a:r>
              <a:rPr lang="es-CR" dirty="0"/>
              <a:t>Junta Regional Guanacaste Altura y Upala </a:t>
            </a:r>
          </a:p>
          <a:p>
            <a:r>
              <a:rPr lang="es-CR" dirty="0"/>
              <a:t>Colorado de Abangares</a:t>
            </a:r>
          </a:p>
          <a:p>
            <a:r>
              <a:rPr lang="es-CR" dirty="0"/>
              <a:t>Abril 2026 </a:t>
            </a:r>
          </a:p>
          <a:p>
            <a:endParaRPr lang="es-CR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13A9C05-7028-615E-4FBD-26FED4AE6B1B}"/>
              </a:ext>
            </a:extLst>
          </p:cNvPr>
          <p:cNvSpPr txBox="1"/>
          <p:nvPr/>
        </p:nvSpPr>
        <p:spPr>
          <a:xfrm>
            <a:off x="138594" y="0"/>
            <a:ext cx="1189850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2000" dirty="0"/>
              <a:t>Colegio de Licenciados y Profesores en Letras, Filosofía, Ciencias y Artes.       </a:t>
            </a:r>
            <a:r>
              <a:rPr lang="es-CR" dirty="0"/>
              <a:t>	</a:t>
            </a:r>
          </a:p>
          <a:p>
            <a:r>
              <a:rPr lang="es-CR" dirty="0"/>
              <a:t>		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7CF4D61-5944-7F26-DE67-4E5090C482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669" y="189097"/>
            <a:ext cx="3708000" cy="139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889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55A91-75ED-31EF-957C-41B2497F2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F5FBAD-AF26-2899-63A7-7527FD713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5847" y="2036763"/>
            <a:ext cx="9144000" cy="2387600"/>
          </a:xfrm>
        </p:spPr>
        <p:txBody>
          <a:bodyPr>
            <a:normAutofit/>
          </a:bodyPr>
          <a:lstStyle/>
          <a:p>
            <a:r>
              <a:rPr lang="es-CR" dirty="0"/>
              <a:t>	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538825-5DA0-3F6E-F474-667D2B265A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4100" y="1208882"/>
            <a:ext cx="9144000" cy="1655762"/>
          </a:xfrm>
        </p:spPr>
        <p:txBody>
          <a:bodyPr>
            <a:normAutofit/>
          </a:bodyPr>
          <a:lstStyle/>
          <a:p>
            <a:endParaRPr lang="es-CR" sz="4800" dirty="0">
              <a:latin typeface="Calisto MT" panose="0204060305050503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08CBA44-D6A3-0F7F-1466-E5978906A05E}"/>
              </a:ext>
            </a:extLst>
          </p:cNvPr>
          <p:cNvSpPr txBox="1"/>
          <p:nvPr/>
        </p:nvSpPr>
        <p:spPr>
          <a:xfrm>
            <a:off x="138594" y="0"/>
            <a:ext cx="118985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R" sz="2400" dirty="0"/>
              <a:t>Colegio de Licenciados y Profesores en Letras, Filosofía, Ciencias y Artes.       </a:t>
            </a:r>
            <a:r>
              <a:rPr lang="es-CR" dirty="0"/>
              <a:t>	</a:t>
            </a:r>
          </a:p>
          <a:p>
            <a:r>
              <a:rPr lang="es-CR" dirty="0"/>
              <a:t>		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9D7AEA3-7F20-4B8A-547F-FD470A21E0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860" y="3997251"/>
            <a:ext cx="3708000" cy="13905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456316A-D383-1A7B-D5FD-72B4BE2AC0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19496830">
            <a:off x="2071518" y="1587043"/>
            <a:ext cx="4950009" cy="27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75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F6674-AA98-1C58-F89B-1A7CE2ABA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7009A-B47A-CEC6-FC2A-11871D80EF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1370"/>
            <a:ext cx="9144000" cy="995363"/>
          </a:xfrm>
        </p:spPr>
        <p:txBody>
          <a:bodyPr>
            <a:normAutofit fontScale="90000"/>
          </a:bodyPr>
          <a:lstStyle/>
          <a:p>
            <a:r>
              <a:rPr lang="es-CR" dirty="0"/>
              <a:t>I Trimestre 2025</a:t>
            </a:r>
            <a:br>
              <a:rPr lang="es-CR" dirty="0"/>
            </a:br>
            <a:r>
              <a:rPr lang="es-CR" dirty="0"/>
              <a:t>( Enero , febrero y marzo )</a:t>
            </a:r>
            <a:br>
              <a:rPr lang="es-CR" dirty="0"/>
            </a:b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92AAA1-17C6-08FA-9209-CE0FBF9FE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77165"/>
            <a:ext cx="9144000" cy="1164067"/>
          </a:xfrm>
        </p:spPr>
        <p:txBody>
          <a:bodyPr>
            <a:normAutofit fontScale="92500" lnSpcReduction="10000"/>
          </a:bodyPr>
          <a:lstStyle/>
          <a:p>
            <a:endParaRPr lang="es-CR" dirty="0"/>
          </a:p>
          <a:p>
            <a:endParaRPr lang="es-CR" dirty="0"/>
          </a:p>
          <a:p>
            <a:r>
              <a:rPr lang="es-CR" dirty="0"/>
              <a:t>Realizado : Por JR anterior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E20901-5B8D-4B29-CE88-981E43E644E8}"/>
              </a:ext>
            </a:extLst>
          </p:cNvPr>
          <p:cNvSpPr txBox="1"/>
          <p:nvPr/>
        </p:nvSpPr>
        <p:spPr>
          <a:xfrm>
            <a:off x="138594" y="0"/>
            <a:ext cx="1189850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2000" dirty="0"/>
              <a:t>Colegio de Licenciados y Profesores en Letras, Filosofía, Ciencias y Artes.       </a:t>
            </a:r>
            <a:r>
              <a:rPr lang="es-CR" dirty="0"/>
              <a:t>	</a:t>
            </a:r>
          </a:p>
          <a:p>
            <a:r>
              <a:rPr lang="es-CR" dirty="0"/>
              <a:t>		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B5D64134-A25B-AD77-9EE9-B10952820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406" y="89182"/>
            <a:ext cx="3708000" cy="13905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925C2D5-2649-341C-E22B-A1685744C6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912368"/>
              </p:ext>
            </p:extLst>
          </p:nvPr>
        </p:nvGraphicFramePr>
        <p:xfrm>
          <a:off x="138593" y="1768694"/>
          <a:ext cx="11898508" cy="43300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7232">
                  <a:extLst>
                    <a:ext uri="{9D8B030D-6E8A-4147-A177-3AD203B41FA5}">
                      <a16:colId xmlns:a16="http://schemas.microsoft.com/office/drawing/2014/main" val="3543974658"/>
                    </a:ext>
                  </a:extLst>
                </a:gridCol>
                <a:gridCol w="6394188">
                  <a:extLst>
                    <a:ext uri="{9D8B030D-6E8A-4147-A177-3AD203B41FA5}">
                      <a16:colId xmlns:a16="http://schemas.microsoft.com/office/drawing/2014/main" val="4085998520"/>
                    </a:ext>
                  </a:extLst>
                </a:gridCol>
                <a:gridCol w="2370745">
                  <a:extLst>
                    <a:ext uri="{9D8B030D-6E8A-4147-A177-3AD203B41FA5}">
                      <a16:colId xmlns:a16="http://schemas.microsoft.com/office/drawing/2014/main" val="2763728570"/>
                    </a:ext>
                  </a:extLst>
                </a:gridCol>
                <a:gridCol w="2066343">
                  <a:extLst>
                    <a:ext uri="{9D8B030D-6E8A-4147-A177-3AD203B41FA5}">
                      <a16:colId xmlns:a16="http://schemas.microsoft.com/office/drawing/2014/main" val="66769514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 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CONCEPTO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 Presupuesto 2025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Ejecución </a:t>
                      </a:r>
                    </a:p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I Trimestre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11876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5.1.1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sng" strike="noStrike" dirty="0">
                          <a:effectLst/>
                        </a:rPr>
                        <a:t>Proyectos</a:t>
                      </a:r>
                      <a:endParaRPr lang="es-CR" sz="18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sng" strike="noStrike" dirty="0">
                          <a:effectLst/>
                        </a:rPr>
                        <a:t> </a:t>
                      </a:r>
                      <a:endParaRPr lang="es-CR" sz="18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48152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5.1.1.1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 dirty="0">
                          <a:effectLst/>
                        </a:rPr>
                        <a:t>Desarrollo Personal (talleres, charlas, conferencias)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2 861 225,85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0,00 </a:t>
                      </a:r>
                      <a:endParaRPr lang="es-C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98641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5.1.1.2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 dirty="0">
                          <a:effectLst/>
                        </a:rPr>
                        <a:t>Actividades culturales, deportivas y recreativas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5 557 177,85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8167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5.1.1.3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Actividades Jubilados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1 716 735,51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86686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5.1.1.4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Desarrollo Profesional  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1 430 612,89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16295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5.1.1.5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Asamblea Anual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5 995 993,43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12750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5.1.1.6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Dietas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13 541 760,00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1 109 280,00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86345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5.1.1.7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>
                          <a:effectLst/>
                        </a:rPr>
                        <a:t>Viáticos y kilometraje Junta Regional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1 379 656,08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24867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5.1.1.8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Atención a Sesiones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1 200 000,00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64010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5.1.1.9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Internet</a:t>
                      </a:r>
                      <a:endParaRPr lang="es-C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780 000,00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65 000,00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92420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5.1.1.10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Papelería y Empastes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209 038,80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45679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 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u="none" strike="noStrike" dirty="0">
                          <a:effectLst/>
                        </a:rPr>
                        <a:t>Total  Junta Regional de </a:t>
                      </a:r>
                      <a:r>
                        <a:rPr lang="pt-BR" sz="1800" u="none" strike="noStrike" dirty="0" err="1">
                          <a:effectLst/>
                        </a:rPr>
                        <a:t>Guanacaste</a:t>
                      </a:r>
                      <a:r>
                        <a:rPr lang="pt-BR" sz="1800" u="none" strike="noStrike" dirty="0">
                          <a:effectLst/>
                        </a:rPr>
                        <a:t> Altura y </a:t>
                      </a:r>
                      <a:r>
                        <a:rPr lang="pt-BR" sz="1800" u="none" strike="noStrike" dirty="0" err="1">
                          <a:effectLst/>
                        </a:rPr>
                        <a:t>Upala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34 672 200,42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1 174 280,00 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6913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070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298A7A-DDEF-6A1D-58A0-8C91B8AC2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DA6817-DF94-6AAC-BB8C-F510623E4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1370"/>
            <a:ext cx="9144000" cy="995363"/>
          </a:xfrm>
        </p:spPr>
        <p:txBody>
          <a:bodyPr>
            <a:normAutofit fontScale="90000"/>
          </a:bodyPr>
          <a:lstStyle/>
          <a:p>
            <a:r>
              <a:rPr lang="es-CR" dirty="0"/>
              <a:t>II Trimestre 2025</a:t>
            </a:r>
            <a:br>
              <a:rPr lang="es-CR" dirty="0"/>
            </a:br>
            <a:r>
              <a:rPr lang="es-CR" dirty="0"/>
              <a:t>( Abril , mayo y junio )</a:t>
            </a:r>
            <a:br>
              <a:rPr lang="es-CR" dirty="0"/>
            </a:b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03A45B-6EE4-CD24-8071-680B5E308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77165"/>
            <a:ext cx="9144000" cy="1164067"/>
          </a:xfrm>
        </p:spPr>
        <p:txBody>
          <a:bodyPr>
            <a:normAutofit fontScale="92500" lnSpcReduction="10000"/>
          </a:bodyPr>
          <a:lstStyle/>
          <a:p>
            <a:endParaRPr lang="es-CR" dirty="0"/>
          </a:p>
          <a:p>
            <a:endParaRPr lang="es-CR" dirty="0"/>
          </a:p>
          <a:p>
            <a:r>
              <a:rPr lang="es-CR" dirty="0"/>
              <a:t>Realizado : Por JR anterior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D6C0969-3F4A-0AAF-FECF-D0485A582AAC}"/>
              </a:ext>
            </a:extLst>
          </p:cNvPr>
          <p:cNvSpPr txBox="1"/>
          <p:nvPr/>
        </p:nvSpPr>
        <p:spPr>
          <a:xfrm>
            <a:off x="138594" y="0"/>
            <a:ext cx="1189850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2000" dirty="0"/>
              <a:t>Colegio de Licenciados y Profesores en Letras, Filosofía, Ciencias y Artes.       </a:t>
            </a:r>
            <a:r>
              <a:rPr lang="es-CR" dirty="0"/>
              <a:t>	</a:t>
            </a:r>
          </a:p>
          <a:p>
            <a:r>
              <a:rPr lang="es-CR" dirty="0"/>
              <a:t>		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3508667-6CE5-A2F4-3DAB-2A3C27C9BA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406" y="89182"/>
            <a:ext cx="3708000" cy="13905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95B0E02-702A-DCC3-A819-764318F39A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070071"/>
              </p:ext>
            </p:extLst>
          </p:nvPr>
        </p:nvGraphicFramePr>
        <p:xfrm>
          <a:off x="138593" y="1768694"/>
          <a:ext cx="11898508" cy="43300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7232">
                  <a:extLst>
                    <a:ext uri="{9D8B030D-6E8A-4147-A177-3AD203B41FA5}">
                      <a16:colId xmlns:a16="http://schemas.microsoft.com/office/drawing/2014/main" val="3543974658"/>
                    </a:ext>
                  </a:extLst>
                </a:gridCol>
                <a:gridCol w="6394188">
                  <a:extLst>
                    <a:ext uri="{9D8B030D-6E8A-4147-A177-3AD203B41FA5}">
                      <a16:colId xmlns:a16="http://schemas.microsoft.com/office/drawing/2014/main" val="4085998520"/>
                    </a:ext>
                  </a:extLst>
                </a:gridCol>
                <a:gridCol w="2370745">
                  <a:extLst>
                    <a:ext uri="{9D8B030D-6E8A-4147-A177-3AD203B41FA5}">
                      <a16:colId xmlns:a16="http://schemas.microsoft.com/office/drawing/2014/main" val="2763728570"/>
                    </a:ext>
                  </a:extLst>
                </a:gridCol>
                <a:gridCol w="2066343">
                  <a:extLst>
                    <a:ext uri="{9D8B030D-6E8A-4147-A177-3AD203B41FA5}">
                      <a16:colId xmlns:a16="http://schemas.microsoft.com/office/drawing/2014/main" val="66769514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 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CONCEPTO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 Presupuesto 2025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Ejecución </a:t>
                      </a:r>
                    </a:p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II Trimestre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11876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5.1.1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sng" strike="noStrike" dirty="0">
                          <a:effectLst/>
                        </a:rPr>
                        <a:t>Proyectos</a:t>
                      </a:r>
                      <a:endParaRPr lang="es-CR" sz="18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sng" strike="noStrike" dirty="0">
                          <a:effectLst/>
                        </a:rPr>
                        <a:t> </a:t>
                      </a:r>
                      <a:endParaRPr lang="es-CR" sz="18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48152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5.1.1.1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 dirty="0">
                          <a:effectLst/>
                        </a:rPr>
                        <a:t>Desarrollo Personal (talleres, charlas, conferencias)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2 861 225,85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98641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5.1.1.2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 dirty="0">
                          <a:effectLst/>
                        </a:rPr>
                        <a:t>Actividades culturales, deportivas y recreativas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5 557 177,85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8167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5.1.1.3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Actividades Jubilados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1 716 735,51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86686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5.1.1.4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Desarrollo Profesional  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1 430 612,89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834 750,00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16295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5.1.1.5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Asamblea Anual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5 995 993,43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4 969 310,46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12750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5.1.1.6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Dietas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13 541 760,00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3 050 520,00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86345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5.1.1.7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>
                          <a:effectLst/>
                        </a:rPr>
                        <a:t>Viáticos y kilometraje Junta Regional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1 379 656,08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24867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5.1.1.8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Atención a Sesiones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1 200 000,00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64010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5.1.1.9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Internet</a:t>
                      </a:r>
                      <a:endParaRPr lang="es-C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780 000,00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178 750,00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92420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5.1.1.10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Papelería y Empastes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209 038,80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4567961"/>
                  </a:ext>
                </a:extLst>
              </a:tr>
              <a:tr h="373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 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u="none" strike="noStrike" dirty="0">
                          <a:effectLst/>
                        </a:rPr>
                        <a:t>Total  Junta Regional de </a:t>
                      </a:r>
                      <a:r>
                        <a:rPr lang="pt-BR" sz="1800" u="none" strike="noStrike" dirty="0" err="1">
                          <a:effectLst/>
                        </a:rPr>
                        <a:t>Guanacaste</a:t>
                      </a:r>
                      <a:r>
                        <a:rPr lang="pt-BR" sz="1800" u="none" strike="noStrike" dirty="0">
                          <a:effectLst/>
                        </a:rPr>
                        <a:t> Altura y </a:t>
                      </a:r>
                      <a:r>
                        <a:rPr lang="pt-BR" sz="1800" u="none" strike="noStrike" dirty="0" err="1">
                          <a:effectLst/>
                        </a:rPr>
                        <a:t>Upala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34 672 200,42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9 033 330,46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6913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477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AC86F-695D-7035-036D-6BDC1C38B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EB4B2C-890C-A329-C486-D98C0B92A6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1370"/>
            <a:ext cx="9144000" cy="995363"/>
          </a:xfrm>
        </p:spPr>
        <p:txBody>
          <a:bodyPr>
            <a:normAutofit fontScale="90000"/>
          </a:bodyPr>
          <a:lstStyle/>
          <a:p>
            <a:r>
              <a:rPr lang="es-CR" dirty="0"/>
              <a:t>III Trimestre 2025</a:t>
            </a:r>
            <a:br>
              <a:rPr lang="es-CR" dirty="0"/>
            </a:br>
            <a:r>
              <a:rPr lang="es-CR" dirty="0"/>
              <a:t>( Julio , agosto y septiembre)</a:t>
            </a:r>
            <a:br>
              <a:rPr lang="es-CR" dirty="0"/>
            </a:b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E021DEF-BA98-6C4E-F110-03E9A49144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77165"/>
            <a:ext cx="9144000" cy="1164067"/>
          </a:xfrm>
        </p:spPr>
        <p:txBody>
          <a:bodyPr>
            <a:normAutofit fontScale="92500" lnSpcReduction="10000"/>
          </a:bodyPr>
          <a:lstStyle/>
          <a:p>
            <a:endParaRPr lang="es-CR" dirty="0"/>
          </a:p>
          <a:p>
            <a:endParaRPr lang="es-CR" dirty="0"/>
          </a:p>
          <a:p>
            <a:r>
              <a:rPr lang="es-CR" dirty="0"/>
              <a:t>Realizado : Por JR anterior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799C297-75AB-0B32-00F8-A37BA9C1E897}"/>
              </a:ext>
            </a:extLst>
          </p:cNvPr>
          <p:cNvSpPr txBox="1"/>
          <p:nvPr/>
        </p:nvSpPr>
        <p:spPr>
          <a:xfrm>
            <a:off x="138594" y="0"/>
            <a:ext cx="1189850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2000" dirty="0"/>
              <a:t>Colegio de Licenciados y Profesores en Letras, Filosofía, Ciencias y Artes.       </a:t>
            </a:r>
            <a:r>
              <a:rPr lang="es-CR" dirty="0"/>
              <a:t>	</a:t>
            </a:r>
          </a:p>
          <a:p>
            <a:r>
              <a:rPr lang="es-CR" dirty="0"/>
              <a:t>		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A09DC2D-41AF-3332-602E-F4AF199B17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406" y="89182"/>
            <a:ext cx="3708000" cy="13905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84A20F9-16E4-71B8-4CE5-5112C517DF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185828"/>
              </p:ext>
            </p:extLst>
          </p:nvPr>
        </p:nvGraphicFramePr>
        <p:xfrm>
          <a:off x="138593" y="1768694"/>
          <a:ext cx="11898508" cy="43300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7232">
                  <a:extLst>
                    <a:ext uri="{9D8B030D-6E8A-4147-A177-3AD203B41FA5}">
                      <a16:colId xmlns:a16="http://schemas.microsoft.com/office/drawing/2014/main" val="3543974658"/>
                    </a:ext>
                  </a:extLst>
                </a:gridCol>
                <a:gridCol w="6394188">
                  <a:extLst>
                    <a:ext uri="{9D8B030D-6E8A-4147-A177-3AD203B41FA5}">
                      <a16:colId xmlns:a16="http://schemas.microsoft.com/office/drawing/2014/main" val="4085998520"/>
                    </a:ext>
                  </a:extLst>
                </a:gridCol>
                <a:gridCol w="2370745">
                  <a:extLst>
                    <a:ext uri="{9D8B030D-6E8A-4147-A177-3AD203B41FA5}">
                      <a16:colId xmlns:a16="http://schemas.microsoft.com/office/drawing/2014/main" val="2763728570"/>
                    </a:ext>
                  </a:extLst>
                </a:gridCol>
                <a:gridCol w="2066343">
                  <a:extLst>
                    <a:ext uri="{9D8B030D-6E8A-4147-A177-3AD203B41FA5}">
                      <a16:colId xmlns:a16="http://schemas.microsoft.com/office/drawing/2014/main" val="66769514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 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CONCEPTO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 Presupuesto 2025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Ejecución </a:t>
                      </a:r>
                    </a:p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III Trimestre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11876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5.1.1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sng" strike="noStrike" dirty="0">
                          <a:effectLst/>
                        </a:rPr>
                        <a:t>Proyectos</a:t>
                      </a:r>
                      <a:endParaRPr lang="es-CR" sz="18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sng" strike="noStrike" dirty="0">
                          <a:effectLst/>
                        </a:rPr>
                        <a:t> </a:t>
                      </a:r>
                      <a:endParaRPr lang="es-CR" sz="18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48152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5.1.1.1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 dirty="0">
                          <a:effectLst/>
                        </a:rPr>
                        <a:t>Desarrollo Personal (talleres, charlas, conferencias)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2 861 225,85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98641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5.1.1.2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 dirty="0">
                          <a:effectLst/>
                        </a:rPr>
                        <a:t>Actividades culturales, deportivas y recreativas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5 557 177,85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2 095 939,93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8167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5.1.1.3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Actividades Jubilados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1 716 735,51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86686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5.1.1.4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Desarrollo Profesional  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1 430 612,89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16295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5.1.1.5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Asamblea Anual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5 995 993,43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12750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5.1.1.6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Dietas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13 541 760,00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3 494 232,00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86345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5.1.1.7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>
                          <a:effectLst/>
                        </a:rPr>
                        <a:t>Viáticos y kilometraje Junta Regional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1 379 656,08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79 567,00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24867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5.1.1.8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Atención a Sesiones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1 200 000,00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28 000,00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64010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5.1.1.9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Internet</a:t>
                      </a:r>
                      <a:endParaRPr lang="es-C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780 000,00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188 500,00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92420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5.1.1.10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Papelería y Empastes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209 038,80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45679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 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u="none" strike="noStrike" dirty="0">
                          <a:effectLst/>
                        </a:rPr>
                        <a:t>Total  Junta Regional de </a:t>
                      </a:r>
                      <a:r>
                        <a:rPr lang="pt-BR" sz="1800" u="none" strike="noStrike" dirty="0" err="1">
                          <a:effectLst/>
                        </a:rPr>
                        <a:t>Guanacaste</a:t>
                      </a:r>
                      <a:r>
                        <a:rPr lang="pt-BR" sz="1800" u="none" strike="noStrike" dirty="0">
                          <a:effectLst/>
                        </a:rPr>
                        <a:t> Altura y </a:t>
                      </a:r>
                      <a:r>
                        <a:rPr lang="pt-BR" sz="1800" u="none" strike="noStrike" dirty="0" err="1">
                          <a:effectLst/>
                        </a:rPr>
                        <a:t>Upala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34 672 200,42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5 886 238,93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6913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591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66D33-73E4-B0F8-58CC-4CAA493A2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4DBF69-8658-E6AD-216F-79956FAB8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1370"/>
            <a:ext cx="9144000" cy="995363"/>
          </a:xfrm>
        </p:spPr>
        <p:txBody>
          <a:bodyPr>
            <a:normAutofit fontScale="90000"/>
          </a:bodyPr>
          <a:lstStyle/>
          <a:p>
            <a:r>
              <a:rPr lang="es-CR" dirty="0"/>
              <a:t>IV Trimestre 2025</a:t>
            </a:r>
            <a:br>
              <a:rPr lang="es-CR" dirty="0"/>
            </a:br>
            <a:r>
              <a:rPr lang="es-CR" dirty="0"/>
              <a:t>( </a:t>
            </a:r>
            <a:r>
              <a:rPr lang="es-CR" sz="5300" dirty="0"/>
              <a:t>Octubre , noviembre y diciembre </a:t>
            </a:r>
            <a:r>
              <a:rPr lang="es-CR" dirty="0"/>
              <a:t>)</a:t>
            </a:r>
            <a:br>
              <a:rPr lang="es-CR" dirty="0"/>
            </a:b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E7CE48-DA2D-FF35-BBB9-058D8D0BB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77165"/>
            <a:ext cx="9144000" cy="1164067"/>
          </a:xfrm>
        </p:spPr>
        <p:txBody>
          <a:bodyPr>
            <a:normAutofit fontScale="92500" lnSpcReduction="10000"/>
          </a:bodyPr>
          <a:lstStyle/>
          <a:p>
            <a:endParaRPr lang="es-CR" dirty="0"/>
          </a:p>
          <a:p>
            <a:endParaRPr lang="es-CR" dirty="0"/>
          </a:p>
          <a:p>
            <a:r>
              <a:rPr lang="es-CR" dirty="0"/>
              <a:t>Realizado : Por JR anterior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4845884-B77B-E345-F135-F93ED19FE951}"/>
              </a:ext>
            </a:extLst>
          </p:cNvPr>
          <p:cNvSpPr txBox="1"/>
          <p:nvPr/>
        </p:nvSpPr>
        <p:spPr>
          <a:xfrm>
            <a:off x="138594" y="0"/>
            <a:ext cx="1189850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2000" dirty="0"/>
              <a:t>Colegio de Licenciados y Profesores en Letras, Filosofía, Ciencias y Artes.       </a:t>
            </a:r>
            <a:r>
              <a:rPr lang="es-CR" dirty="0"/>
              <a:t>	</a:t>
            </a:r>
          </a:p>
          <a:p>
            <a:r>
              <a:rPr lang="es-CR" dirty="0"/>
              <a:t>		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43D48D2A-59DC-BCAB-E02C-9ECB2A45CE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406" y="89182"/>
            <a:ext cx="3708000" cy="13905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0F74E16-1308-F41F-ABE7-0746F2D2DC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369188"/>
              </p:ext>
            </p:extLst>
          </p:nvPr>
        </p:nvGraphicFramePr>
        <p:xfrm>
          <a:off x="138593" y="1768694"/>
          <a:ext cx="11898508" cy="43300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7232">
                  <a:extLst>
                    <a:ext uri="{9D8B030D-6E8A-4147-A177-3AD203B41FA5}">
                      <a16:colId xmlns:a16="http://schemas.microsoft.com/office/drawing/2014/main" val="3543974658"/>
                    </a:ext>
                  </a:extLst>
                </a:gridCol>
                <a:gridCol w="6394188">
                  <a:extLst>
                    <a:ext uri="{9D8B030D-6E8A-4147-A177-3AD203B41FA5}">
                      <a16:colId xmlns:a16="http://schemas.microsoft.com/office/drawing/2014/main" val="4085998520"/>
                    </a:ext>
                  </a:extLst>
                </a:gridCol>
                <a:gridCol w="2370745">
                  <a:extLst>
                    <a:ext uri="{9D8B030D-6E8A-4147-A177-3AD203B41FA5}">
                      <a16:colId xmlns:a16="http://schemas.microsoft.com/office/drawing/2014/main" val="2763728570"/>
                    </a:ext>
                  </a:extLst>
                </a:gridCol>
                <a:gridCol w="2066343">
                  <a:extLst>
                    <a:ext uri="{9D8B030D-6E8A-4147-A177-3AD203B41FA5}">
                      <a16:colId xmlns:a16="http://schemas.microsoft.com/office/drawing/2014/main" val="66769514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 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CONCEPTO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 Presupuesto 2025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Ejecución </a:t>
                      </a:r>
                    </a:p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III Trimestre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11876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5.1.1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sng" strike="noStrike" dirty="0">
                          <a:effectLst/>
                        </a:rPr>
                        <a:t>Proyectos</a:t>
                      </a:r>
                      <a:endParaRPr lang="es-CR" sz="18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sng" strike="noStrike" dirty="0">
                          <a:effectLst/>
                        </a:rPr>
                        <a:t> </a:t>
                      </a:r>
                      <a:endParaRPr lang="es-CR" sz="18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48152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5.1.1.1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 dirty="0">
                          <a:effectLst/>
                        </a:rPr>
                        <a:t>Desarrollo Personal (talleres, charlas, conferencias)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2 861 225,85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98641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5.1.1.2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 dirty="0">
                          <a:effectLst/>
                        </a:rPr>
                        <a:t>Actividades culturales, deportivas y recreativas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5 557 177,85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2 771 325,00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8167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5.1.1.3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Actividades Jubilados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1 716 735,51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1 898 965,00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86686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5.1.1.4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Desarrollo Profesional  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1 430 612,89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16295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5.1.1.5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Asamblea Anual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5 995 993,43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453 579,74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12750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5.1.1.6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Dietas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13 541 760,00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3 050 520,00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86345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5.1.1.7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>
                          <a:effectLst/>
                        </a:rPr>
                        <a:t>Viáticos y kilometraje Junta Regional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1 379 656,08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630 255 , 04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24867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5.1.1.8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Atención a Sesiones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1 200 000,00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28 000,00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64010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5.1.1.9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Internet</a:t>
                      </a:r>
                      <a:endParaRPr lang="es-C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780 000,00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126 750,00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92420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5.1.1.10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Papelería y Empastes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209 038,80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45679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 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u="none" strike="noStrike" dirty="0">
                          <a:effectLst/>
                        </a:rPr>
                        <a:t>Total  Junta Regional de </a:t>
                      </a:r>
                      <a:r>
                        <a:rPr lang="pt-BR" sz="1800" u="none" strike="noStrike" dirty="0" err="1">
                          <a:effectLst/>
                        </a:rPr>
                        <a:t>Guanacaste</a:t>
                      </a:r>
                      <a:r>
                        <a:rPr lang="pt-BR" sz="1800" u="none" strike="noStrike" dirty="0">
                          <a:effectLst/>
                        </a:rPr>
                        <a:t> Altura y </a:t>
                      </a:r>
                      <a:r>
                        <a:rPr lang="pt-BR" sz="1800" u="none" strike="noStrike" dirty="0" err="1">
                          <a:effectLst/>
                        </a:rPr>
                        <a:t>Upala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34 672 200,42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8 959 394,78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6913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705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A092D-9754-F421-9AB4-6894D1E24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FEB7C7-8DEE-8502-8B50-68A85BF60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4784" y="0"/>
            <a:ext cx="11202432" cy="2387600"/>
          </a:xfrm>
        </p:spPr>
        <p:txBody>
          <a:bodyPr>
            <a:normAutofit/>
          </a:bodyPr>
          <a:lstStyle/>
          <a:p>
            <a:pPr algn="l"/>
            <a:r>
              <a:rPr lang="es-CR" dirty="0"/>
              <a:t>Resumen Movimientos</a:t>
            </a:r>
            <a:br>
              <a:rPr lang="es-CR" dirty="0"/>
            </a:br>
            <a:r>
              <a:rPr lang="es-CR" dirty="0"/>
              <a:t>	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9251DF8-2744-E135-710C-80F9DD4DF77E}"/>
              </a:ext>
            </a:extLst>
          </p:cNvPr>
          <p:cNvSpPr txBox="1"/>
          <p:nvPr/>
        </p:nvSpPr>
        <p:spPr>
          <a:xfrm>
            <a:off x="138594" y="0"/>
            <a:ext cx="1189850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2000" dirty="0"/>
              <a:t>Colegio de Licenciados y Profesores en Letras, Filosofía, Ciencias y Artes.       </a:t>
            </a:r>
            <a:r>
              <a:rPr lang="es-CR" dirty="0"/>
              <a:t>	</a:t>
            </a:r>
          </a:p>
          <a:p>
            <a:r>
              <a:rPr lang="es-CR" dirty="0"/>
              <a:t>		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2B56DE8-EFAE-D5A1-3F9D-FC7182A4D2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69" y="59755"/>
            <a:ext cx="3708000" cy="1390500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91450219-2A9D-DBF6-B78D-56037690F0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919908"/>
              </p:ext>
            </p:extLst>
          </p:nvPr>
        </p:nvGraphicFramePr>
        <p:xfrm>
          <a:off x="494783" y="1510010"/>
          <a:ext cx="11092613" cy="4907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9776">
                  <a:extLst>
                    <a:ext uri="{9D8B030D-6E8A-4147-A177-3AD203B41FA5}">
                      <a16:colId xmlns:a16="http://schemas.microsoft.com/office/drawing/2014/main" val="2074848684"/>
                    </a:ext>
                  </a:extLst>
                </a:gridCol>
                <a:gridCol w="4472335">
                  <a:extLst>
                    <a:ext uri="{9D8B030D-6E8A-4147-A177-3AD203B41FA5}">
                      <a16:colId xmlns:a16="http://schemas.microsoft.com/office/drawing/2014/main" val="4130605490"/>
                    </a:ext>
                  </a:extLst>
                </a:gridCol>
                <a:gridCol w="1856904">
                  <a:extLst>
                    <a:ext uri="{9D8B030D-6E8A-4147-A177-3AD203B41FA5}">
                      <a16:colId xmlns:a16="http://schemas.microsoft.com/office/drawing/2014/main" val="614022239"/>
                    </a:ext>
                  </a:extLst>
                </a:gridCol>
                <a:gridCol w="1737197">
                  <a:extLst>
                    <a:ext uri="{9D8B030D-6E8A-4147-A177-3AD203B41FA5}">
                      <a16:colId xmlns:a16="http://schemas.microsoft.com/office/drawing/2014/main" val="2299422073"/>
                    </a:ext>
                  </a:extLst>
                </a:gridCol>
                <a:gridCol w="2146401">
                  <a:extLst>
                    <a:ext uri="{9D8B030D-6E8A-4147-A177-3AD203B41FA5}">
                      <a16:colId xmlns:a16="http://schemas.microsoft.com/office/drawing/2014/main" val="174521191"/>
                    </a:ext>
                  </a:extLst>
                </a:gridCol>
              </a:tblGrid>
              <a:tr h="27411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CONCEPTO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Total 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Modificaciones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Total Presupuesto 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3450083203"/>
                  </a:ext>
                </a:extLst>
              </a:tr>
              <a:tr h="27411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 Presupuesto 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Presupuestarias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Anual con MP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1323896818"/>
                  </a:ext>
                </a:extLst>
              </a:tr>
              <a:tr h="2949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sng" strike="noStrike" dirty="0">
                          <a:effectLst/>
                        </a:rPr>
                        <a:t> Juntas </a:t>
                      </a:r>
                      <a:r>
                        <a:rPr lang="pt-BR" sz="1600" u="sng" strike="noStrike" dirty="0" err="1">
                          <a:effectLst/>
                        </a:rPr>
                        <a:t>Regionales</a:t>
                      </a:r>
                      <a:r>
                        <a:rPr lang="pt-BR" sz="1600" u="sng" strike="noStrike" dirty="0">
                          <a:effectLst/>
                        </a:rPr>
                        <a:t> </a:t>
                      </a:r>
                      <a:endParaRPr lang="pt-BR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 </a:t>
                      </a:r>
                      <a:endParaRPr lang="es-CR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 </a:t>
                      </a:r>
                      <a:endParaRPr lang="es-CR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1001617983"/>
                  </a:ext>
                </a:extLst>
              </a:tr>
              <a:tr h="2949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sng" strike="noStrike" dirty="0">
                          <a:effectLst/>
                        </a:rPr>
                        <a:t> Junta Regional  de </a:t>
                      </a:r>
                      <a:r>
                        <a:rPr lang="pt-BR" sz="1600" u="sng" strike="noStrike" dirty="0" err="1">
                          <a:effectLst/>
                        </a:rPr>
                        <a:t>Guanacaste</a:t>
                      </a:r>
                      <a:r>
                        <a:rPr lang="pt-BR" sz="1600" u="sng" strike="noStrike" dirty="0">
                          <a:effectLst/>
                        </a:rPr>
                        <a:t> Altura</a:t>
                      </a:r>
                      <a:endParaRPr lang="pt-BR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 </a:t>
                      </a:r>
                      <a:endParaRPr lang="es-CR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 </a:t>
                      </a:r>
                      <a:endParaRPr lang="es-CR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4247296221"/>
                  </a:ext>
                </a:extLst>
              </a:tr>
              <a:tr h="2949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sng" strike="noStrike" dirty="0">
                          <a:effectLst/>
                        </a:rPr>
                        <a:t>Proyectos</a:t>
                      </a:r>
                      <a:endParaRPr lang="es-CR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 </a:t>
                      </a:r>
                      <a:endParaRPr lang="es-CR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2524926322"/>
                  </a:ext>
                </a:extLst>
              </a:tr>
              <a:tr h="17483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5.1.1.1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u="none" strike="noStrike" dirty="0">
                          <a:effectLst/>
                        </a:rPr>
                        <a:t>Desarrollo Personal (talleres, charlas, conferencias)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2 861 225,85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421 450,63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              3 282 676,48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ctr"/>
                </a:tc>
                <a:extLst>
                  <a:ext uri="{0D108BD9-81ED-4DB2-BD59-A6C34878D82A}">
                    <a16:rowId xmlns:a16="http://schemas.microsoft.com/office/drawing/2014/main" val="848213775"/>
                  </a:ext>
                </a:extLst>
              </a:tr>
              <a:tr h="2949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5.1.1.2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u="none" strike="noStrike" dirty="0">
                          <a:effectLst/>
                        </a:rPr>
                        <a:t>Actividades culturales, deportivas y recreativas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5 557 177,85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422 214,42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              5 979 392,27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2461389305"/>
                  </a:ext>
                </a:extLst>
              </a:tr>
              <a:tr h="2949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5.1.1.3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Actividades Jubilados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1 716 735,51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183 336,67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 </a:t>
                      </a:r>
                      <a:r>
                        <a:rPr lang="es-CR" sz="1600" b="1" u="none" strike="noStrike" dirty="0">
                          <a:effectLst/>
                        </a:rPr>
                        <a:t>1 900 072,18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4184450673"/>
                  </a:ext>
                </a:extLst>
              </a:tr>
              <a:tr h="2949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5.1.1.4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Desarrollo Profesional  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1 430 612,89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546 103,22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 </a:t>
                      </a:r>
                      <a:r>
                        <a:rPr lang="es-CR" sz="1600" b="1" u="none" strike="noStrike" dirty="0">
                          <a:effectLst/>
                        </a:rPr>
                        <a:t>1 976 716,11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1230618531"/>
                  </a:ext>
                </a:extLst>
              </a:tr>
              <a:tr h="2949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5.1.1.5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Asamblea Anual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            5 995 993,43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-573 104,94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 5 422 888,49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2778464248"/>
                  </a:ext>
                </a:extLst>
              </a:tr>
              <a:tr h="2949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5.1.1.6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Dietas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          13 541 760,00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0,00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13 541 760,00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2143834786"/>
                  </a:ext>
                </a:extLst>
              </a:tr>
              <a:tr h="2949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5.1.1.7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u="none" strike="noStrike">
                          <a:effectLst/>
                        </a:rPr>
                        <a:t>Viáticos y kilometraje Junta Regional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            1 379 656,08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0,00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 1 379 656,08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1005919415"/>
                  </a:ext>
                </a:extLst>
              </a:tr>
              <a:tr h="2949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5.1.1.8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Atención a Sesiones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            1 200 000,00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-1 000 000,00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                 200 000,00</a:t>
                      </a:r>
                      <a:r>
                        <a:rPr lang="es-CR" sz="1600" u="none" strike="noStrike" dirty="0">
                          <a:effectLst/>
                        </a:rPr>
                        <a:t>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1325306208"/>
                  </a:ext>
                </a:extLst>
              </a:tr>
              <a:tr h="2949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5.1.1.9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Internet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               780 000,00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0,00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    780 000,00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2694043673"/>
                  </a:ext>
                </a:extLst>
              </a:tr>
              <a:tr h="30970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5.1.1.10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Papelería y Empastes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               209 038,80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-70 000,00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    139 038,80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1579653664"/>
                  </a:ext>
                </a:extLst>
              </a:tr>
              <a:tr h="3097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 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Total  Junta Regional de </a:t>
                      </a:r>
                      <a:r>
                        <a:rPr lang="pt-BR" sz="1600" b="1" u="none" strike="noStrike" dirty="0" err="1">
                          <a:effectLst/>
                        </a:rPr>
                        <a:t>Guanacaste</a:t>
                      </a:r>
                      <a:r>
                        <a:rPr lang="pt-BR" sz="1600" b="1" u="none" strike="noStrike" dirty="0">
                          <a:effectLst/>
                        </a:rPr>
                        <a:t> Altura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          34 672 200,42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-70 000,00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            34 602 200,42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3829764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726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01774-078C-159B-EA7B-6E2744593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5EB5CD-2BAB-2D73-0CA0-CDDA00335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4784" y="0"/>
            <a:ext cx="11202432" cy="2387600"/>
          </a:xfrm>
        </p:spPr>
        <p:txBody>
          <a:bodyPr>
            <a:normAutofit/>
          </a:bodyPr>
          <a:lstStyle/>
          <a:p>
            <a:pPr algn="l"/>
            <a:r>
              <a:rPr lang="es-CR" dirty="0"/>
              <a:t>Resumen Anual 2025</a:t>
            </a:r>
            <a:br>
              <a:rPr lang="es-CR" dirty="0"/>
            </a:br>
            <a:r>
              <a:rPr lang="es-CR" dirty="0"/>
              <a:t>	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573635-15E4-11FF-EEA5-0A5FCDF612FD}"/>
              </a:ext>
            </a:extLst>
          </p:cNvPr>
          <p:cNvSpPr txBox="1"/>
          <p:nvPr/>
        </p:nvSpPr>
        <p:spPr>
          <a:xfrm>
            <a:off x="138594" y="0"/>
            <a:ext cx="1189850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2000" dirty="0"/>
              <a:t>Colegio de Licenciados y Profesores en Letras, Filosofía, Ciencias y Artes.       </a:t>
            </a:r>
            <a:r>
              <a:rPr lang="es-CR" dirty="0"/>
              <a:t>	</a:t>
            </a:r>
          </a:p>
          <a:p>
            <a:r>
              <a:rPr lang="es-CR" dirty="0"/>
              <a:t>		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3B5A8551-8F09-FAEF-25B0-673C59B1B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569" y="59755"/>
            <a:ext cx="3708000" cy="13905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DA9808E-CE7B-8F39-266E-A5A08102F760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1461665"/>
          <a:ext cx="11202429" cy="4262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0442">
                  <a:extLst>
                    <a:ext uri="{9D8B030D-6E8A-4147-A177-3AD203B41FA5}">
                      <a16:colId xmlns:a16="http://schemas.microsoft.com/office/drawing/2014/main" val="3647908835"/>
                    </a:ext>
                  </a:extLst>
                </a:gridCol>
                <a:gridCol w="2863516">
                  <a:extLst>
                    <a:ext uri="{9D8B030D-6E8A-4147-A177-3AD203B41FA5}">
                      <a16:colId xmlns:a16="http://schemas.microsoft.com/office/drawing/2014/main" val="1427308119"/>
                    </a:ext>
                  </a:extLst>
                </a:gridCol>
                <a:gridCol w="1528010">
                  <a:extLst>
                    <a:ext uri="{9D8B030D-6E8A-4147-A177-3AD203B41FA5}">
                      <a16:colId xmlns:a16="http://schemas.microsoft.com/office/drawing/2014/main" val="407630961"/>
                    </a:ext>
                  </a:extLst>
                </a:gridCol>
                <a:gridCol w="1601414">
                  <a:extLst>
                    <a:ext uri="{9D8B030D-6E8A-4147-A177-3AD203B41FA5}">
                      <a16:colId xmlns:a16="http://schemas.microsoft.com/office/drawing/2014/main" val="478611436"/>
                    </a:ext>
                  </a:extLst>
                </a:gridCol>
                <a:gridCol w="1426349">
                  <a:extLst>
                    <a:ext uri="{9D8B030D-6E8A-4147-A177-3AD203B41FA5}">
                      <a16:colId xmlns:a16="http://schemas.microsoft.com/office/drawing/2014/main" val="1101370895"/>
                    </a:ext>
                  </a:extLst>
                </a:gridCol>
                <a:gridCol w="1426349">
                  <a:extLst>
                    <a:ext uri="{9D8B030D-6E8A-4147-A177-3AD203B41FA5}">
                      <a16:colId xmlns:a16="http://schemas.microsoft.com/office/drawing/2014/main" val="2399530862"/>
                    </a:ext>
                  </a:extLst>
                </a:gridCol>
                <a:gridCol w="1426349">
                  <a:extLst>
                    <a:ext uri="{9D8B030D-6E8A-4147-A177-3AD203B41FA5}">
                      <a16:colId xmlns:a16="http://schemas.microsoft.com/office/drawing/2014/main" val="3735588816"/>
                    </a:ext>
                  </a:extLst>
                </a:gridCol>
              </a:tblGrid>
              <a:tr h="2325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 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Concepto 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Presupuesto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Ejecución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Ejecutado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Por ejecución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Por ejecutar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3759692246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sng" strike="noStrike" dirty="0">
                          <a:effectLst/>
                        </a:rPr>
                        <a:t> Juntas </a:t>
                      </a:r>
                      <a:r>
                        <a:rPr lang="pt-BR" sz="1600" u="sng" strike="noStrike" dirty="0" err="1">
                          <a:effectLst/>
                        </a:rPr>
                        <a:t>Regionales</a:t>
                      </a:r>
                      <a:r>
                        <a:rPr lang="pt-BR" sz="1600" u="sng" strike="noStrike" dirty="0">
                          <a:effectLst/>
                        </a:rPr>
                        <a:t> </a:t>
                      </a:r>
                      <a:endParaRPr lang="pt-BR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 </a:t>
                      </a:r>
                      <a:endParaRPr lang="es-CR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 </a:t>
                      </a:r>
                      <a:endParaRPr lang="es-CR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 </a:t>
                      </a:r>
                      <a:endParaRPr lang="es-CR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3106407433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sng" strike="noStrike" dirty="0">
                          <a:effectLst/>
                        </a:rPr>
                        <a:t> Junta Regional  de </a:t>
                      </a:r>
                      <a:r>
                        <a:rPr lang="pt-BR" sz="1600" u="sng" strike="noStrike" dirty="0" err="1">
                          <a:effectLst/>
                        </a:rPr>
                        <a:t>Gte</a:t>
                      </a:r>
                      <a:r>
                        <a:rPr lang="pt-BR" sz="1600" u="sng" strike="noStrike" dirty="0">
                          <a:effectLst/>
                        </a:rPr>
                        <a:t> Altura</a:t>
                      </a:r>
                      <a:endParaRPr lang="pt-BR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 </a:t>
                      </a:r>
                      <a:endParaRPr lang="es-CR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1056874239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sng" strike="noStrike" dirty="0">
                          <a:effectLst/>
                        </a:rPr>
                        <a:t>Proyectos</a:t>
                      </a:r>
                      <a:endParaRPr lang="es-CR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 </a:t>
                      </a:r>
                      <a:endParaRPr lang="es-CR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 </a:t>
                      </a:r>
                      <a:endParaRPr lang="es-CR" sz="16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4020920726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5.1.1.1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u="none" strike="noStrike" dirty="0">
                          <a:effectLst/>
                        </a:rPr>
                        <a:t>Desarrollo Personal </a:t>
                      </a:r>
                    </a:p>
                    <a:p>
                      <a:pPr algn="l" fontAlgn="b">
                        <a:buNone/>
                      </a:pPr>
                      <a:r>
                        <a:rPr lang="es-ES" sz="1600" u="none" strike="noStrike" dirty="0">
                          <a:effectLst/>
                        </a:rPr>
                        <a:t>(talleres, charlas, conferencias)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2 861 225,85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                   -  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0,00%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3 282 676,48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100,00%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3144068327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5.1.1.2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u="none" strike="noStrike">
                          <a:effectLst/>
                        </a:rPr>
                        <a:t>Actividades culturales, deportivas y recreativas 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5 557 177,85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4 867 264,93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81,40%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1 112 127,34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18,60%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90162657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5.1.1.3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Actividades Jubilados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1 716 735,51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1 898 965,00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99,94%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1 107,18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0,06%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1634720962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5.1.1.4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Desarrollo Profesional  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1 430 612,89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  834 750,00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42,23%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1 141 966,11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57,77%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1178282228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5.1.1.5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Asamblea Anual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5 995 993,43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5 422 890,20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100,00%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-1,71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0,00%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2149703929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5.1.1.6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Dietas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13 541 760,00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12 923 112,00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95,43%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618 648,00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4,57%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1139575096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5.1.1.7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600" u="none" strike="noStrike" dirty="0">
                          <a:effectLst/>
                        </a:rPr>
                        <a:t>Viáticos y kilometraje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1 379 656,08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  709 822,04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51,45%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669 834,04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48,55%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382184730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5.1.1.8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Atención a Sesiones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1 200 000,00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    28 000,00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14,00%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172 000,00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86,00%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3355375372"/>
                  </a:ext>
                </a:extLst>
              </a:tr>
              <a:tr h="1560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5.1.1.9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Internet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780 000,00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  741 000,00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95,00%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39 000,00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5,00%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659843801"/>
                  </a:ext>
                </a:extLst>
              </a:tr>
              <a:tr h="1638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5.1.1.10</a:t>
                      </a:r>
                      <a:endParaRPr lang="es-CR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Papelería y Empastes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             209 038,80 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u="none" strike="noStrike">
                          <a:effectLst/>
                        </a:rPr>
                        <a:t>                                -   </a:t>
                      </a:r>
                      <a:endParaRPr lang="es-CR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0,00%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139 038,80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u="none" strike="noStrike" dirty="0">
                          <a:effectLst/>
                        </a:rPr>
                        <a:t>100,00%</a:t>
                      </a:r>
                      <a:endParaRPr lang="es-CR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562251075"/>
                  </a:ext>
                </a:extLst>
              </a:tr>
              <a:tr h="1638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 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Total 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       34 672 200,42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        27 425 804,17 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79,26%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7 176 396,25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600" b="1" u="none" strike="noStrike" dirty="0">
                          <a:effectLst/>
                        </a:rPr>
                        <a:t>20,74%</a:t>
                      </a: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04" marR="7804" marT="7804" marB="0" anchor="b"/>
                </a:tc>
                <a:extLst>
                  <a:ext uri="{0D108BD9-81ED-4DB2-BD59-A6C34878D82A}">
                    <a16:rowId xmlns:a16="http://schemas.microsoft.com/office/drawing/2014/main" val="1928181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515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7AEB2-A89E-C4ED-4405-E2BAD978E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898BDA-9E2A-441F-26D2-A824772B3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1370"/>
            <a:ext cx="9144000" cy="995363"/>
          </a:xfrm>
        </p:spPr>
        <p:txBody>
          <a:bodyPr>
            <a:normAutofit fontScale="90000"/>
          </a:bodyPr>
          <a:lstStyle/>
          <a:p>
            <a:r>
              <a:rPr lang="es-CR" dirty="0"/>
              <a:t>I Trimestre 2026</a:t>
            </a:r>
            <a:br>
              <a:rPr lang="es-CR" dirty="0"/>
            </a:br>
            <a:r>
              <a:rPr lang="es-CR" dirty="0"/>
              <a:t>( Enero , febrero y marzo )</a:t>
            </a:r>
            <a:br>
              <a:rPr lang="es-CR" dirty="0"/>
            </a:b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44E8D9-669F-E99C-D35A-1071CA1ECE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77165"/>
            <a:ext cx="9144000" cy="1164067"/>
          </a:xfrm>
        </p:spPr>
        <p:txBody>
          <a:bodyPr>
            <a:normAutofit fontScale="92500" lnSpcReduction="10000"/>
          </a:bodyPr>
          <a:lstStyle/>
          <a:p>
            <a:endParaRPr lang="es-CR" dirty="0"/>
          </a:p>
          <a:p>
            <a:endParaRPr lang="es-CR" dirty="0"/>
          </a:p>
          <a:p>
            <a:r>
              <a:rPr lang="es-CR" dirty="0"/>
              <a:t>Realizado : Por JR anterior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20ED80-BFE0-9D34-6FFA-A67AF0CF818B}"/>
              </a:ext>
            </a:extLst>
          </p:cNvPr>
          <p:cNvSpPr txBox="1"/>
          <p:nvPr/>
        </p:nvSpPr>
        <p:spPr>
          <a:xfrm>
            <a:off x="138594" y="0"/>
            <a:ext cx="1189850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2000" dirty="0"/>
              <a:t>Colegio de Licenciados y Profesores en Letras, Filosofía, Ciencias y Artes.       </a:t>
            </a:r>
            <a:r>
              <a:rPr lang="es-CR" dirty="0"/>
              <a:t>	</a:t>
            </a:r>
          </a:p>
          <a:p>
            <a:r>
              <a:rPr lang="es-CR" dirty="0"/>
              <a:t>		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4B88FBBE-071C-CCAB-6ECD-4EA8EF55BC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406" y="89182"/>
            <a:ext cx="3708000" cy="13905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200FDEE-194D-68F8-3004-2AC821700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015307"/>
              </p:ext>
            </p:extLst>
          </p:nvPr>
        </p:nvGraphicFramePr>
        <p:xfrm>
          <a:off x="138593" y="1768694"/>
          <a:ext cx="11898508" cy="42786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7232">
                  <a:extLst>
                    <a:ext uri="{9D8B030D-6E8A-4147-A177-3AD203B41FA5}">
                      <a16:colId xmlns:a16="http://schemas.microsoft.com/office/drawing/2014/main" val="3543974658"/>
                    </a:ext>
                  </a:extLst>
                </a:gridCol>
                <a:gridCol w="6394188">
                  <a:extLst>
                    <a:ext uri="{9D8B030D-6E8A-4147-A177-3AD203B41FA5}">
                      <a16:colId xmlns:a16="http://schemas.microsoft.com/office/drawing/2014/main" val="4085998520"/>
                    </a:ext>
                  </a:extLst>
                </a:gridCol>
                <a:gridCol w="2370745">
                  <a:extLst>
                    <a:ext uri="{9D8B030D-6E8A-4147-A177-3AD203B41FA5}">
                      <a16:colId xmlns:a16="http://schemas.microsoft.com/office/drawing/2014/main" val="2763728570"/>
                    </a:ext>
                  </a:extLst>
                </a:gridCol>
                <a:gridCol w="2066343">
                  <a:extLst>
                    <a:ext uri="{9D8B030D-6E8A-4147-A177-3AD203B41FA5}">
                      <a16:colId xmlns:a16="http://schemas.microsoft.com/office/drawing/2014/main" val="66769514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 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CONCEPTO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 Presupuesto 2026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Ejecución </a:t>
                      </a:r>
                    </a:p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I Trimestre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11876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5.1.1</a:t>
                      </a: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sng" strike="noStrike" dirty="0">
                          <a:effectLst/>
                        </a:rPr>
                        <a:t>Proyectos</a:t>
                      </a:r>
                      <a:endParaRPr lang="es-CR" sz="18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sng" strike="noStrike" dirty="0">
                          <a:effectLst/>
                        </a:rPr>
                        <a:t> </a:t>
                      </a:r>
                      <a:endParaRPr lang="es-CR" sz="18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48152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5.1.1.1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 dirty="0">
                          <a:effectLst/>
                        </a:rPr>
                        <a:t>Desarrollo Personal (talleres, charlas, conferencias)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2 861 225,85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98641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5.1.1.2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 dirty="0">
                          <a:effectLst/>
                        </a:rPr>
                        <a:t>Actividades culturales, deportivas y recreativas 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5 557 177,85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8167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5.1.1.3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Actividades Jubilados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1 974 245,84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86686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5.1.1.4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Desarrollo Profesional  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1 430 612,89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16295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5.1.1.5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Asamblea Anual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5 995 993,43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0,00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12750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5.1.1.6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Dietas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13 541 760,00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3 272 376,00 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86345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5.1.1.7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ES" sz="1800" u="none" strike="noStrike">
                          <a:effectLst/>
                        </a:rPr>
                        <a:t>Viáticos y kilometraje Junta Regional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1 379 656,08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115 428,63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24867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5.1.1.8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Atención a Sesiones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1 200 000,00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16 800,00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64010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5.1.1.9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Internet</a:t>
                      </a:r>
                      <a:endParaRPr lang="es-C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780 000,00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178 750,00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92420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5.1.1.10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Papelería y Empastes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209 038,80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u="none" strike="noStrike" dirty="0">
                          <a:effectLst/>
                        </a:rPr>
                        <a:t>70 000,00 </a:t>
                      </a:r>
                      <a:endParaRPr lang="es-C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45679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800" u="none" strike="noStrike">
                          <a:effectLst/>
                        </a:rPr>
                        <a:t> </a:t>
                      </a:r>
                      <a:endParaRPr lang="es-C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u="none" strike="noStrike">
                          <a:effectLst/>
                        </a:rPr>
                        <a:t>Total  Junta Regional de Guanacaste Altura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34 929 710,74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3 653 354,63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6913571"/>
                  </a:ext>
                </a:extLst>
              </a:tr>
              <a:tr h="200025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                                                                                Por </a:t>
                      </a:r>
                      <a:r>
                        <a:rPr lang="pt-BR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ejecutar</a:t>
                      </a: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89,54 %  ( 31 276 355,43 )   </a:t>
                      </a:r>
                      <a:r>
                        <a:rPr lang="pt-BR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Ejecutado</a:t>
                      </a: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10,46 % 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s-C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s-C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3167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732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3B3A7-1CB7-B72F-8B37-6F0E47151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0C1DF-FD80-677B-6916-7E29ADF73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237" y="1768694"/>
            <a:ext cx="11202432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s-CR" dirty="0"/>
              <a:t>Fuente :</a:t>
            </a:r>
            <a:br>
              <a:rPr lang="es-CR" dirty="0"/>
            </a:br>
            <a:r>
              <a:rPr lang="es-CR" dirty="0"/>
              <a:t>Informe de Tesorería 2026 </a:t>
            </a:r>
            <a:r>
              <a:rPr lang="es-CR" sz="5300" dirty="0"/>
              <a:t>Presupuestos</a:t>
            </a:r>
            <a:br>
              <a:rPr lang="es-CR" sz="5300" dirty="0"/>
            </a:br>
            <a:r>
              <a:rPr lang="es-CR" dirty="0"/>
              <a:t>	</a:t>
            </a:r>
            <a:br>
              <a:rPr lang="es-CR" dirty="0"/>
            </a:br>
            <a:r>
              <a:rPr lang="es-CR" sz="4400" dirty="0"/>
              <a:t>https://www.colypro.com/presupuesto-institucional/ </a:t>
            </a:r>
            <a:endParaRPr lang="es-CR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289C37F-943B-10B8-F97A-E26A8DB6B29E}"/>
              </a:ext>
            </a:extLst>
          </p:cNvPr>
          <p:cNvSpPr txBox="1"/>
          <p:nvPr/>
        </p:nvSpPr>
        <p:spPr>
          <a:xfrm>
            <a:off x="138594" y="0"/>
            <a:ext cx="1189850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2000" dirty="0"/>
              <a:t>Colegio de Licenciados y Profesores en Letras, Filosofía, Ciencias y Artes.       </a:t>
            </a:r>
            <a:r>
              <a:rPr lang="es-CR" dirty="0"/>
              <a:t>	</a:t>
            </a:r>
          </a:p>
          <a:p>
            <a:r>
              <a:rPr lang="es-CR" dirty="0"/>
              <a:t>		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5A6E3D0-3358-29EE-68A9-A373801E98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669" y="189097"/>
            <a:ext cx="3708000" cy="139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07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1375</Words>
  <Application>Microsoft Office PowerPoint</Application>
  <PresentationFormat>Panorámica</PresentationFormat>
  <Paragraphs>499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Calisto MT</vt:lpstr>
      <vt:lpstr>Times New Roman</vt:lpstr>
      <vt:lpstr>Tema de Office</vt:lpstr>
      <vt:lpstr>Informe de Tesorería 2025  Presupuesto para el periodo 2025  </vt:lpstr>
      <vt:lpstr>I Trimestre 2025 ( Enero , febrero y marzo ) </vt:lpstr>
      <vt:lpstr>II Trimestre 2025 ( Abril , mayo y junio ) </vt:lpstr>
      <vt:lpstr>III Trimestre 2025 ( Julio , agosto y septiembre) </vt:lpstr>
      <vt:lpstr>IV Trimestre 2025 ( Octubre , noviembre y diciembre ) </vt:lpstr>
      <vt:lpstr>Resumen Movimientos   </vt:lpstr>
      <vt:lpstr>Resumen Anual 2025   </vt:lpstr>
      <vt:lpstr>I Trimestre 2026 ( Enero , febrero y marzo ) </vt:lpstr>
      <vt:lpstr>Fuente : Informe de Tesorería 2026 Presupuestos   https://www.colypro.com/presupuesto-institucional/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Roxana Muñoz Rivera</dc:creator>
  <cp:lastModifiedBy>Roxana Muñoz Rivera</cp:lastModifiedBy>
  <cp:revision>25</cp:revision>
  <dcterms:created xsi:type="dcterms:W3CDTF">2026-04-04T14:24:31Z</dcterms:created>
  <dcterms:modified xsi:type="dcterms:W3CDTF">2026-04-19T16:00:32Z</dcterms:modified>
</cp:coreProperties>
</file>