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58" r:id="rId4"/>
    <p:sldId id="257" r:id="rId5"/>
    <p:sldId id="266" r:id="rId6"/>
    <p:sldId id="268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59" r:id="rId16"/>
    <p:sldId id="281" r:id="rId17"/>
    <p:sldId id="28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B315"/>
    <a:srgbClr val="7EC234"/>
    <a:srgbClr val="7B9E34"/>
    <a:srgbClr val="6CA62C"/>
    <a:srgbClr val="C6D420"/>
    <a:srgbClr val="004C94"/>
    <a:srgbClr val="727B7B"/>
    <a:srgbClr val="4BA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6"/>
    <p:restoredTop sz="94665"/>
  </p:normalViewPr>
  <p:slideViewPr>
    <p:cSldViewPr snapToGrid="0" snapToObjects="1" showGuides="1">
      <p:cViewPr>
        <p:scale>
          <a:sx n="90" d="100"/>
          <a:sy n="90" d="100"/>
        </p:scale>
        <p:origin x="379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311E6-38FD-4D43-8273-052B87000BD1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DFA06-4926-45E2-BA60-10D2B126A69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DFA06-4926-45E2-BA60-10D2B126A6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68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DFA06-4926-45E2-BA60-10D2B126A6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18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DFA06-4926-45E2-BA60-10D2B126A6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4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E97DE-275B-A235-9D59-52F56A1F1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797A456-FF49-CF99-B5CB-D5F9A9C964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44E8134-3885-898C-49A5-B86CF93F2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1CF8AC-E758-1F9D-2892-9A619B2003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DFA06-4926-45E2-BA60-10D2B126A6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5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7615DA-EE9F-AE49-BE8F-AA9A03F4D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2830254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8" y="5730949"/>
            <a:ext cx="9144000" cy="742082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2344399" y="749300"/>
            <a:ext cx="4224339" cy="5740400"/>
          </a:xfrm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solidFill>
            <a:srgbClr val="727B7B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6C4E0-2BDB-5340-A062-6CE8E86BD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2693" y="384969"/>
            <a:ext cx="2453370" cy="19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D5007E-7C25-204D-A6BF-50A7D9C17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D1D43A-9C13-A645-A2F2-521717C7C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1852"/>
          <a:stretch/>
        </p:blipFill>
        <p:spPr>
          <a:xfrm>
            <a:off x="0" y="3556000"/>
            <a:ext cx="1219200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4058A-F2D3-544C-891C-042332CBAD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BCD87-2BB1-4E48-B9D7-BE5D801D8DD0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DF15E0-5BC2-4E4C-8DBA-F2EFD5E55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F3DE329-877B-464C-A2CA-3A68FDD366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937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760B2128-4A76-5D42-A9CA-4CA53C7F61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000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DA3D99B3-A00E-DC44-9BBE-66A1599338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36063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D90E241-718D-7B4F-95F3-45EF1551C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1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1FC3AD-DABD-CD4A-8DB6-38D0ACF1B9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6064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8375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891474-F266-7E41-A874-6FD6DB692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4E732D-C81A-264F-96B6-55F4140ABB3D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2C43C5-7061-EF4C-9DE9-4878DF5044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3085" y="2552700"/>
            <a:ext cx="250583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D1D05-0E8B-8342-BA86-03EF24E61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48300-35C2-5540-96FE-E282604F8E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3ABC2-AECB-654A-B99E-8FED5352F452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1628776"/>
            <a:ext cx="11160125" cy="4860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5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2615A9-1723-7242-85C0-25FF53F5A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328862"/>
            <a:ext cx="11160125" cy="223361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81600"/>
            <a:ext cx="10515600" cy="1278731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DDDBD2-B981-9248-ABB7-79549273C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5189" y="397669"/>
            <a:ext cx="1821621" cy="14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82DE93-9208-B140-9592-72824123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FF57C-1E7F-E548-BD02-B829EAFE3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6076F-3DF2-BF43-90A7-61F130050257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628774"/>
            <a:ext cx="5400672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388" y="1628775"/>
            <a:ext cx="5400672" cy="4860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6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C58B6E-A790-D94F-B7A7-67D13C419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213C51-9E59-664F-8492-C8AA02C9DF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D2A82A-1A90-5D4D-AE42-8B617CAE0921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9AE29-EEA9-6242-8FC5-08A885803657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DFC556-FB85-434B-A2F7-2F6D2EF745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7C7D1-5BC0-0544-BD61-D10B9DFF0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51003-7632-E249-9879-590D689D51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C24113-0FDF-B74E-A814-AB881F5DD788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26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252DEA-2A47-2A4C-AB2B-43D113BDB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B4296-0B7B-5246-A0F8-1F3C85555BBB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945AD5DC-2AB4-F94A-B14F-DCA602B4E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2248" y="0"/>
            <a:ext cx="4799752" cy="6522322"/>
          </a:xfrm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noFill/>
          <a:ln w="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8C3EA4-4C46-2C47-9E92-6184594402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9" y="3073400"/>
            <a:ext cx="5668961" cy="34163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DFEF617-BC18-1844-870F-44B5EBC4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2"/>
            <a:ext cx="5400675" cy="2090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3315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B01500-DEBD-4649-AA62-F4FDC6C5B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1BDB1-0CE2-DE43-9DCD-4672D706A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9AD56-3A37-844F-A405-EE5FCD4A5B1D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72866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462" y="1628775"/>
            <a:ext cx="7054537" cy="4619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938" y="2692400"/>
            <a:ext cx="3932237" cy="37972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1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C7B354-5530-9640-833A-32E6FD262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7CF20-A96B-3C40-9ADF-ACE85A95D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DA2F9-7382-E449-BBD1-A41E551DAE32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2" y="736415"/>
            <a:ext cx="8923338" cy="531998"/>
          </a:xfrm>
        </p:spPr>
        <p:txBody>
          <a:bodyPr anchor="b"/>
          <a:lstStyle>
            <a:lvl1pPr>
              <a:defRPr sz="3200">
                <a:solidFill>
                  <a:srgbClr val="C6D4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5939" y="1628775"/>
            <a:ext cx="11160124" cy="486092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6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728663"/>
            <a:ext cx="8041654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1635538"/>
            <a:ext cx="11160125" cy="4854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656272" y="-923026"/>
            <a:ext cx="569343" cy="569343"/>
          </a:xfrm>
          <a:prstGeom prst="rect">
            <a:avLst/>
          </a:prstGeom>
          <a:solidFill>
            <a:srgbClr val="4B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493034" y="-923026"/>
            <a:ext cx="569343" cy="569343"/>
          </a:xfrm>
          <a:prstGeom prst="rect">
            <a:avLst/>
          </a:prstGeom>
          <a:solidFill>
            <a:srgbClr val="C6D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33313" y="-923026"/>
            <a:ext cx="569343" cy="569343"/>
          </a:xfrm>
          <a:prstGeom prst="rect">
            <a:avLst/>
          </a:prstGeom>
          <a:solidFill>
            <a:srgbClr val="727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261449" y="-923026"/>
            <a:ext cx="569343" cy="569343"/>
          </a:xfrm>
          <a:prstGeom prst="rect">
            <a:avLst/>
          </a:prstGeom>
          <a:solidFill>
            <a:srgbClr val="00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6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C94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pos="325" userDrawn="1">
          <p15:clr>
            <a:srgbClr val="F26B43"/>
          </p15:clr>
        </p15:guide>
        <p15:guide id="6" pos="7355" userDrawn="1">
          <p15:clr>
            <a:srgbClr val="F26B43"/>
          </p15:clr>
        </p15:guide>
        <p15:guide id="7" pos="3727" userDrawn="1">
          <p15:clr>
            <a:srgbClr val="F26B43"/>
          </p15:clr>
        </p15:guide>
        <p15:guide id="8" pos="3953" userDrawn="1">
          <p15:clr>
            <a:srgbClr val="F26B43"/>
          </p15:clr>
        </p15:guide>
        <p15:guide id="9" orient="horz" pos="799" userDrawn="1">
          <p15:clr>
            <a:srgbClr val="F26B43"/>
          </p15:clr>
        </p15:guide>
        <p15:guide id="10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8782E-8FCE-6244-9AB5-4C7B651F4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938" y="2573580"/>
            <a:ext cx="9144000" cy="2387600"/>
          </a:xfrm>
        </p:spPr>
        <p:txBody>
          <a:bodyPr>
            <a:normAutofit/>
          </a:bodyPr>
          <a:lstStyle/>
          <a:p>
            <a:r>
              <a:rPr lang="pt-BR" sz="4800" dirty="0"/>
              <a:t>Informe </a:t>
            </a:r>
            <a:r>
              <a:rPr lang="pt-BR" sz="4800" dirty="0" err="1"/>
              <a:t>Presidencia</a:t>
            </a:r>
            <a:br>
              <a:rPr lang="pt-BR" sz="4800" dirty="0"/>
            </a:br>
            <a:r>
              <a:rPr lang="pt-BR" sz="4800" dirty="0"/>
              <a:t>Junta Regional </a:t>
            </a:r>
            <a:r>
              <a:rPr lang="pt-BR" sz="4800" dirty="0" err="1"/>
              <a:t>Occidente</a:t>
            </a:r>
            <a:br>
              <a:rPr lang="pt-BR" sz="4800" dirty="0"/>
            </a:br>
            <a:r>
              <a:rPr lang="pt-BR" sz="4800" dirty="0"/>
              <a:t>2025-2026</a:t>
            </a:r>
            <a:endParaRPr lang="en-CR" sz="48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6A2BC9A-D20F-264B-9832-F4C9946A2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2533" y="5428621"/>
            <a:ext cx="9144000" cy="742082"/>
          </a:xfrm>
        </p:spPr>
        <p:txBody>
          <a:bodyPr>
            <a:normAutofit fontScale="85000" lnSpcReduction="10000"/>
          </a:bodyPr>
          <a:lstStyle/>
          <a:p>
            <a:r>
              <a:rPr lang="es-CR" sz="5200" b="1" dirty="0" err="1">
                <a:solidFill>
                  <a:srgbClr val="004C94"/>
                </a:solidFill>
              </a:rPr>
              <a:t>MSc</a:t>
            </a:r>
            <a:r>
              <a:rPr lang="es-CR" sz="5200" b="1" dirty="0">
                <a:solidFill>
                  <a:srgbClr val="004C94"/>
                </a:solidFill>
              </a:rPr>
              <a:t>. Gréthel María Ávila Vargas</a:t>
            </a:r>
          </a:p>
          <a:p>
            <a:endParaRPr lang="en-CR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73AF0D-DEAA-064E-83A7-90EE6C1D04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6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0CC8F-1CFC-F615-8057-89E082FDD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C2872-196F-9B86-A8C2-FE876E1DB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736" y="4450755"/>
            <a:ext cx="10930995" cy="778470"/>
          </a:xfrm>
        </p:spPr>
        <p:txBody>
          <a:bodyPr>
            <a:normAutofit fontScale="92500" lnSpcReduction="10000"/>
          </a:bodyPr>
          <a:lstStyle/>
          <a:p>
            <a:r>
              <a:rPr lang="es-CR" sz="2400" b="1" dirty="0"/>
              <a:t>Festival Familiar Navideño</a:t>
            </a:r>
          </a:p>
          <a:p>
            <a:r>
              <a:rPr lang="es-CR" sz="2400" b="1" dirty="0"/>
              <a:t>Zumba Neón Navideña</a:t>
            </a:r>
            <a:endParaRPr lang="en-CR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D888E2-63A5-468F-8C16-37CD720D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8042275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Cultura, Deporte y Recreación</a:t>
            </a:r>
            <a:endParaRPr lang="en-CR" dirty="0">
              <a:solidFill>
                <a:srgbClr val="A0B315"/>
              </a:solidFill>
            </a:endParaRP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390E4B30-EB74-A1B3-F2A8-AA0D13ECF74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rcRect t="22971" r="9362"/>
          <a:stretch>
            <a:fillRect/>
          </a:stretch>
        </p:blipFill>
        <p:spPr>
          <a:xfrm>
            <a:off x="143418" y="1619251"/>
            <a:ext cx="3857875" cy="2458970"/>
          </a:xfrm>
          <a:prstGeom prst="rect">
            <a:avLst/>
          </a:prstGeom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ACFC11F4-7C5C-7FDF-4568-03560E76E54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437372" y="1619250"/>
            <a:ext cx="3278628" cy="2458971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3B1E27C-2D0F-7A6D-1D90-D04A6B0DF703}"/>
              </a:ext>
            </a:extLst>
          </p:cNvPr>
          <p:cNvSpPr txBox="1">
            <a:spLocks/>
          </p:cNvSpPr>
          <p:nvPr/>
        </p:nvSpPr>
        <p:spPr>
          <a:xfrm>
            <a:off x="366536" y="5594284"/>
            <a:ext cx="10930995" cy="638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400" b="1" dirty="0"/>
              <a:t>Total de participantes en esta área estratégica: 652 colegiados </a:t>
            </a:r>
            <a:endParaRPr lang="en-CR" sz="2400" b="1" dirty="0"/>
          </a:p>
        </p:txBody>
      </p:sp>
      <p:pic>
        <p:nvPicPr>
          <p:cNvPr id="25" name="Marcador de contenido 24">
            <a:extLst>
              <a:ext uri="{FF2B5EF4-FFF2-40B4-BE49-F238E27FC236}">
                <a16:creationId xmlns:a16="http://schemas.microsoft.com/office/drawing/2014/main" id="{F537B184-1848-1E3C-E293-02CC66E2FE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t="12416"/>
          <a:stretch>
            <a:fillRect/>
          </a:stretch>
        </p:blipFill>
        <p:spPr>
          <a:xfrm>
            <a:off x="7912275" y="1640947"/>
            <a:ext cx="3661658" cy="24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9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C0882-D57F-A19D-27D9-934E8523E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2C981-1874-D8B3-2D61-177AB52AA6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736" y="4450755"/>
            <a:ext cx="10930995" cy="868750"/>
          </a:xfrm>
        </p:spPr>
        <p:txBody>
          <a:bodyPr>
            <a:normAutofit lnSpcReduction="10000"/>
          </a:bodyPr>
          <a:lstStyle/>
          <a:p>
            <a:r>
              <a:rPr lang="es-CR" sz="2400" b="1" dirty="0"/>
              <a:t>Convivio de Verano</a:t>
            </a:r>
          </a:p>
          <a:p>
            <a:r>
              <a:rPr lang="es-CR" sz="2400" b="1" dirty="0"/>
              <a:t>Celebración Día del Jubilado</a:t>
            </a:r>
            <a:endParaRPr lang="en-CR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8632CA-5691-5A2A-A762-807F274A2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8042275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Jubilados</a:t>
            </a:r>
            <a:endParaRPr lang="en-CR" dirty="0">
              <a:solidFill>
                <a:srgbClr val="A0B315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1ABE2B-99B3-64D9-697B-224A13443570}"/>
              </a:ext>
            </a:extLst>
          </p:cNvPr>
          <p:cNvSpPr txBox="1">
            <a:spLocks/>
          </p:cNvSpPr>
          <p:nvPr/>
        </p:nvSpPr>
        <p:spPr>
          <a:xfrm>
            <a:off x="442736" y="5654344"/>
            <a:ext cx="10930995" cy="638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400" b="1" dirty="0"/>
              <a:t>Total de participantes: 71 colegiados jubilados </a:t>
            </a:r>
            <a:endParaRPr lang="en-CR" sz="2400" b="1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D102D74D-7F0C-51B0-69A5-40C5A6DF71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870560" y="1628775"/>
            <a:ext cx="3599809" cy="2699857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45446955-28C6-822D-7A40-72E9D8F90F1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597165" y="1628775"/>
            <a:ext cx="3435262" cy="2576447"/>
          </a:xfrm>
          <a:prstGeom prst="rect">
            <a:avLst/>
          </a:prstGeom>
        </p:spPr>
      </p:pic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7B3DD68E-D80B-F502-A61E-29ACE37E439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tretch>
            <a:fillRect/>
          </a:stretch>
        </p:blipFill>
        <p:spPr>
          <a:xfrm>
            <a:off x="4806574" y="1148932"/>
            <a:ext cx="2373159" cy="31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66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62F3F-3DFD-7625-894E-09F96CE5E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F6B9A1-01DE-27E5-FC99-564AAB6F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8042275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Asamblea Ordinaria Occidente</a:t>
            </a:r>
            <a:endParaRPr lang="en-CR" dirty="0">
              <a:solidFill>
                <a:srgbClr val="A0B315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A3E0855-AD37-CFAD-6E0C-CC78FF2B0978}"/>
              </a:ext>
            </a:extLst>
          </p:cNvPr>
          <p:cNvSpPr txBox="1">
            <a:spLocks/>
          </p:cNvSpPr>
          <p:nvPr/>
        </p:nvSpPr>
        <p:spPr>
          <a:xfrm>
            <a:off x="515937" y="4909873"/>
            <a:ext cx="10930995" cy="638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800" b="1" dirty="0"/>
              <a:t>Total de participantes: 171 colegiados </a:t>
            </a:r>
            <a:endParaRPr lang="en-CR" sz="2800" b="1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5DFC2611-B54D-31AB-6B65-423BB073507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252382" y="1628775"/>
            <a:ext cx="3472744" cy="2604558"/>
          </a:xfrm>
          <a:prstGeom prst="rect">
            <a:avLst/>
          </a:prstGeom>
        </p:spPr>
      </p:pic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E13F3D9D-EAB9-E7F1-51F2-AEB52169188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597165" y="1628775"/>
            <a:ext cx="3325989" cy="2494492"/>
          </a:xfrm>
          <a:prstGeom prst="rect">
            <a:avLst/>
          </a:prstGeom>
        </p:spPr>
      </p:pic>
      <p:pic>
        <p:nvPicPr>
          <p:cNvPr id="12" name="Marcador de contenido 11">
            <a:extLst>
              <a:ext uri="{FF2B5EF4-FFF2-40B4-BE49-F238E27FC236}">
                <a16:creationId xmlns:a16="http://schemas.microsoft.com/office/drawing/2014/main" id="{D4ECF460-6D6D-A04D-48AB-9EF47A0ED4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/>
          <a:stretch>
            <a:fillRect/>
          </a:stretch>
        </p:blipFill>
        <p:spPr>
          <a:xfrm>
            <a:off x="8122092" y="1628775"/>
            <a:ext cx="3472744" cy="26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1251E-6C17-FB00-E98A-8CBBC55E1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072264-945D-F804-7E66-E4DA3FE6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2"/>
            <a:ext cx="8042275" cy="820737"/>
          </a:xfrm>
        </p:spPr>
        <p:txBody>
          <a:bodyPr>
            <a:normAutofit fontScale="90000"/>
          </a:bodyPr>
          <a:lstStyle/>
          <a:p>
            <a:pPr algn="ctr"/>
            <a:r>
              <a:rPr lang="es-CR" dirty="0">
                <a:solidFill>
                  <a:srgbClr val="A0B315"/>
                </a:solidFill>
              </a:rPr>
              <a:t>Actividades en coordinación con el </a:t>
            </a:r>
            <a:br>
              <a:rPr lang="es-CR" dirty="0">
                <a:solidFill>
                  <a:srgbClr val="A0B315"/>
                </a:solidFill>
              </a:rPr>
            </a:br>
            <a:r>
              <a:rPr lang="es-CR" dirty="0">
                <a:solidFill>
                  <a:srgbClr val="A0B315"/>
                </a:solidFill>
              </a:rPr>
              <a:t>Gestor Deportivo</a:t>
            </a:r>
            <a:endParaRPr lang="en-CR" dirty="0">
              <a:solidFill>
                <a:srgbClr val="A0B315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9AB7D8-EB2C-62FA-F032-9326FD42AB88}"/>
              </a:ext>
            </a:extLst>
          </p:cNvPr>
          <p:cNvSpPr txBox="1">
            <a:spLocks/>
          </p:cNvSpPr>
          <p:nvPr/>
        </p:nvSpPr>
        <p:spPr>
          <a:xfrm>
            <a:off x="626533" y="4590520"/>
            <a:ext cx="10600268" cy="15388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400" b="1" dirty="0"/>
              <a:t>Ejercicios funcionales: los miércoles de julio a diciembre.</a:t>
            </a:r>
          </a:p>
          <a:p>
            <a:endParaRPr lang="es-CR" sz="2400" b="1" dirty="0"/>
          </a:p>
          <a:p>
            <a:r>
              <a:rPr lang="es-CR" sz="2400" b="1" dirty="0"/>
              <a:t>Zumba Neón </a:t>
            </a:r>
            <a:endParaRPr lang="en-CR" sz="2400" b="1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86E55612-E358-A4D6-7E5C-DFC50AC8C02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-3302" y="1901989"/>
            <a:ext cx="3759328" cy="2044134"/>
          </a:xfrm>
          <a:prstGeom prst="rect">
            <a:avLst/>
          </a:prstGeom>
        </p:spPr>
      </p:pic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7C476FDC-9F5B-110D-40CD-7E5FEDBE550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rcRect l="11760" t="37643" r="3782"/>
          <a:stretch>
            <a:fillRect/>
          </a:stretch>
        </p:blipFill>
        <p:spPr>
          <a:xfrm>
            <a:off x="4030133" y="1901989"/>
            <a:ext cx="3691467" cy="2044134"/>
          </a:xfrm>
          <a:prstGeom prst="rect">
            <a:avLst/>
          </a:prstGeom>
        </p:spPr>
      </p:pic>
      <p:pic>
        <p:nvPicPr>
          <p:cNvPr id="20" name="Marcador de contenido 19">
            <a:extLst>
              <a:ext uri="{FF2B5EF4-FFF2-40B4-BE49-F238E27FC236}">
                <a16:creationId xmlns:a16="http://schemas.microsoft.com/office/drawing/2014/main" id="{165D3BC2-2010-570A-3165-0957B8322D0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t="11836" r="5875" b="15773"/>
          <a:stretch>
            <a:fillRect/>
          </a:stretch>
        </p:blipFill>
        <p:spPr>
          <a:xfrm>
            <a:off x="8127735" y="1901989"/>
            <a:ext cx="3543792" cy="204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4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8286B-FFC2-829B-BED2-D9611297D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1AF54C-3403-824F-41B6-35DFDF86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8042275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Otras actividades</a:t>
            </a:r>
            <a:endParaRPr lang="en-CR" dirty="0">
              <a:solidFill>
                <a:srgbClr val="A0B315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864D766-F715-E0D2-470E-76BA726061C5}"/>
              </a:ext>
            </a:extLst>
          </p:cNvPr>
          <p:cNvSpPr txBox="1">
            <a:spLocks/>
          </p:cNvSpPr>
          <p:nvPr/>
        </p:nvSpPr>
        <p:spPr>
          <a:xfrm>
            <a:off x="4537075" y="4721855"/>
            <a:ext cx="2896816" cy="127687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400" b="1" dirty="0"/>
              <a:t>Capacitación a </a:t>
            </a:r>
          </a:p>
          <a:p>
            <a:r>
              <a:rPr lang="es-CR" sz="2400" b="1" dirty="0"/>
              <a:t>Representantes </a:t>
            </a:r>
          </a:p>
          <a:p>
            <a:r>
              <a:rPr lang="es-CR" sz="2400" b="1" dirty="0"/>
              <a:t>Institucionales</a:t>
            </a:r>
            <a:endParaRPr lang="en-CR" sz="2400" b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4F7A802-E291-AD94-6FED-309D16B877D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11185" y="1357842"/>
            <a:ext cx="2313202" cy="2960900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8B41942-96EC-8EF1-D753-7A026321985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7771872" y="1357842"/>
            <a:ext cx="3765551" cy="282416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ED7CF51-1E4F-D9C1-1F7F-CDF3CD1270D9}"/>
              </a:ext>
            </a:extLst>
          </p:cNvPr>
          <p:cNvSpPr txBox="1">
            <a:spLocks/>
          </p:cNvSpPr>
          <p:nvPr/>
        </p:nvSpPr>
        <p:spPr>
          <a:xfrm>
            <a:off x="8206239" y="4814358"/>
            <a:ext cx="2896816" cy="127687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400" b="1" dirty="0"/>
              <a:t>Elección de </a:t>
            </a:r>
          </a:p>
          <a:p>
            <a:r>
              <a:rPr lang="es-CR" sz="2400" b="1" dirty="0"/>
              <a:t>Colegiado </a:t>
            </a:r>
          </a:p>
          <a:p>
            <a:r>
              <a:rPr lang="es-CR" sz="2400" b="1" dirty="0"/>
              <a:t>Distinguido</a:t>
            </a:r>
            <a:endParaRPr lang="en-CR" sz="2400" b="1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70F861B-8A6B-2E5E-C392-CB841D522753}"/>
              </a:ext>
            </a:extLst>
          </p:cNvPr>
          <p:cNvSpPr txBox="1">
            <a:spLocks/>
          </p:cNvSpPr>
          <p:nvPr/>
        </p:nvSpPr>
        <p:spPr>
          <a:xfrm>
            <a:off x="647693" y="4689261"/>
            <a:ext cx="3081640" cy="12768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R" sz="2400" b="1" dirty="0"/>
              <a:t>Encuentro de </a:t>
            </a:r>
          </a:p>
          <a:p>
            <a:r>
              <a:rPr lang="es-CR" sz="2400" b="1" dirty="0"/>
              <a:t>Juntas Regionales y</a:t>
            </a:r>
          </a:p>
          <a:p>
            <a:r>
              <a:rPr lang="es-CR" sz="2400" b="1" dirty="0"/>
              <a:t>Directiva Nacional</a:t>
            </a:r>
            <a:endParaRPr lang="en-CR" sz="2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BE7DA7-A94A-694B-3B3D-8AE94D239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72" y="1405149"/>
            <a:ext cx="3884790" cy="29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4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60C11-55E6-B441-BCCB-1850444DC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950512"/>
            <a:ext cx="10499196" cy="462809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-Cambios en las políticas del Colegio.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-Modificaciones en actividades en el POA.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36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-Publicaciones de actividades con tiempo muy limitado.</a:t>
            </a:r>
          </a:p>
          <a:p>
            <a:endParaRPr lang="en-C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C9F146-7C54-4FAC-3A05-C6D1DF755B46}"/>
              </a:ext>
            </a:extLst>
          </p:cNvPr>
          <p:cNvSpPr txBox="1">
            <a:spLocks/>
          </p:cNvSpPr>
          <p:nvPr/>
        </p:nvSpPr>
        <p:spPr>
          <a:xfrm>
            <a:off x="515937" y="923392"/>
            <a:ext cx="8308022" cy="673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4C9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s-CR" sz="3600" dirty="0"/>
              <a:t>Limitantes</a:t>
            </a:r>
            <a:endParaRPr lang="en-CR" sz="3600" dirty="0"/>
          </a:p>
        </p:txBody>
      </p:sp>
    </p:spTree>
    <p:extLst>
      <p:ext uri="{BB962C8B-B14F-4D97-AF65-F5344CB8AC3E}">
        <p14:creationId xmlns:p14="http://schemas.microsoft.com/office/powerpoint/2010/main" val="3513352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51D25-999C-1608-F688-8EE8ED5A1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32AD6-FC68-6CAA-E560-EEE9D2108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950512"/>
            <a:ext cx="10499196" cy="462809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4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-Comunicación constante con los Representantes Institucionales por medio del Gestor Regional.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4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-Coordinación y comunicación con la Dirección Regional de Educación Occidente.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4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-Comunicación con los jubilados de la Región. 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4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-Gran apoyo de los colegiados en las diferentes actividades realizadas.</a:t>
            </a:r>
          </a:p>
          <a:p>
            <a:endParaRPr lang="en-C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61AFD9-8333-2A23-30B8-B4F883401AEB}"/>
              </a:ext>
            </a:extLst>
          </p:cNvPr>
          <p:cNvSpPr txBox="1">
            <a:spLocks/>
          </p:cNvSpPr>
          <p:nvPr/>
        </p:nvSpPr>
        <p:spPr>
          <a:xfrm>
            <a:off x="515937" y="923392"/>
            <a:ext cx="8308022" cy="673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4C94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/>
            <a:r>
              <a:rPr lang="es-CR"/>
              <a:t>Logros como equipo de trabajo</a:t>
            </a:r>
            <a:endParaRPr lang="en-CR" dirty="0"/>
          </a:p>
        </p:txBody>
      </p:sp>
    </p:spTree>
    <p:extLst>
      <p:ext uri="{BB962C8B-B14F-4D97-AF65-F5344CB8AC3E}">
        <p14:creationId xmlns:p14="http://schemas.microsoft.com/office/powerpoint/2010/main" val="3192988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0D161-DA49-873B-603B-BD56071E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54A6-389E-4B87-9289-60A5A181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923392"/>
            <a:ext cx="8308022" cy="673417"/>
          </a:xfrm>
        </p:spPr>
        <p:txBody>
          <a:bodyPr>
            <a:normAutofit/>
          </a:bodyPr>
          <a:lstStyle/>
          <a:p>
            <a:pPr algn="ctr"/>
            <a:r>
              <a:rPr lang="es-CR" dirty="0"/>
              <a:t>Logros como equipo de trabajo</a:t>
            </a:r>
            <a:endParaRPr lang="en-C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9A8FB-9A28-B6B5-61A5-09A81E08B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2009778"/>
            <a:ext cx="11160125" cy="391689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-Cumplimiento de todo el Plan de Trabajo 2025.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-Excelente ejecución presupuestaria.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-Trabajo en equipo Junta Regional, Fiscal Regional, Gestor y Plataformista.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s-ES" sz="2400" b="1" dirty="0">
                <a:solidFill>
                  <a:srgbClr val="A0B315"/>
                </a:solidFill>
                <a:latin typeface="Century Gothic" panose="020B0502020202020204" pitchFamily="34" charset="0"/>
                <a:ea typeface="DengXian" panose="020B0503020204020204" pitchFamily="2" charset="-122"/>
                <a:cs typeface="Tahoma" panose="020B0604030504040204" pitchFamily="34" charset="0"/>
              </a:rPr>
              <a:t>-Comunicación constante con al Gestor Regional y la encargada de la Plataforma.</a:t>
            </a:r>
          </a:p>
          <a:p>
            <a:endParaRPr lang="en-CR" dirty="0"/>
          </a:p>
        </p:txBody>
      </p:sp>
    </p:spTree>
    <p:extLst>
      <p:ext uri="{BB962C8B-B14F-4D97-AF65-F5344CB8AC3E}">
        <p14:creationId xmlns:p14="http://schemas.microsoft.com/office/powerpoint/2010/main" val="1628239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A2430-75AA-B69B-93FF-B29CE6F00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6C6BD-50E9-03A6-18B3-D4E7F29B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538" y="1701799"/>
            <a:ext cx="9432396" cy="3818467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es-CR" sz="2500" dirty="0">
                <a:solidFill>
                  <a:srgbClr val="004C94"/>
                </a:solidFill>
              </a:rPr>
              <a:t>Gracias colegiados de Occidente por el apoyo, el trabajo en equipo y la confianza depositada en nosotros como Junta Regional en todos estos años, pero sobre todo el compromiso por nuestra profesión</a:t>
            </a:r>
            <a:r>
              <a:rPr lang="es-CR" sz="2500" i="1" dirty="0">
                <a:solidFill>
                  <a:srgbClr val="004C94"/>
                </a:solidFill>
              </a:rPr>
              <a:t>.</a:t>
            </a:r>
          </a:p>
          <a:p>
            <a:pPr marL="0" indent="0" algn="ctr">
              <a:spcBef>
                <a:spcPct val="0"/>
              </a:spcBef>
              <a:buNone/>
            </a:pPr>
            <a:endParaRPr lang="es-CR" sz="2500" dirty="0">
              <a:solidFill>
                <a:srgbClr val="004C94"/>
              </a:solidFill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s-CR" sz="2500" dirty="0">
              <a:solidFill>
                <a:srgbClr val="004C94"/>
              </a:solidFill>
            </a:endParaRPr>
          </a:p>
          <a:p>
            <a:pPr marL="0" indent="0" algn="r">
              <a:spcBef>
                <a:spcPct val="0"/>
              </a:spcBef>
              <a:buNone/>
            </a:pPr>
            <a:r>
              <a:rPr lang="es-CR" sz="2500" i="1" dirty="0" err="1">
                <a:solidFill>
                  <a:srgbClr val="004C94"/>
                </a:solidFill>
              </a:rPr>
              <a:t>MSc</a:t>
            </a:r>
            <a:r>
              <a:rPr lang="es-CR" sz="2500" i="1" dirty="0">
                <a:solidFill>
                  <a:srgbClr val="004C94"/>
                </a:solidFill>
              </a:rPr>
              <a:t>. Gréthel Ávila Vargas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es-CR" sz="2500" i="1" dirty="0">
                <a:solidFill>
                  <a:srgbClr val="004C94"/>
                </a:solidFill>
              </a:rPr>
              <a:t>Presidente Junta Regional Occidente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es-CR" sz="2500" i="1" dirty="0">
                <a:solidFill>
                  <a:srgbClr val="004C94"/>
                </a:solidFill>
              </a:rPr>
              <a:t>2023-2026</a:t>
            </a:r>
            <a:endParaRPr lang="en-CR" sz="2500" i="1" dirty="0">
              <a:solidFill>
                <a:srgbClr val="004C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3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1243B-9742-CF4B-B7BC-C13547DF5A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4154" y="2626360"/>
            <a:ext cx="6275387" cy="3543618"/>
          </a:xfrm>
        </p:spPr>
        <p:txBody>
          <a:bodyPr/>
          <a:lstStyle/>
          <a:p>
            <a:pPr marL="76199" indent="0" algn="just">
              <a:spcAft>
                <a:spcPts val="1200"/>
              </a:spcAft>
            </a:pPr>
            <a:r>
              <a:rPr lang="es-CR" sz="2200" b="1" dirty="0">
                <a:solidFill>
                  <a:schemeClr val="accent1">
                    <a:lumMod val="50000"/>
                  </a:schemeClr>
                </a:solidFill>
              </a:rPr>
              <a:t>Presidencia: Gréthel María Ávila Vargas</a:t>
            </a:r>
          </a:p>
          <a:p>
            <a:pPr marL="76199" indent="0" algn="just">
              <a:spcAft>
                <a:spcPts val="1200"/>
              </a:spcAft>
            </a:pPr>
            <a:r>
              <a:rPr lang="es-CR" sz="2200" b="1" dirty="0">
                <a:solidFill>
                  <a:schemeClr val="accent1">
                    <a:lumMod val="50000"/>
                  </a:schemeClr>
                </a:solidFill>
              </a:rPr>
              <a:t>Tesorería: Guiselle Alvarado Artavia</a:t>
            </a:r>
          </a:p>
          <a:p>
            <a:pPr marL="76199" indent="0" algn="just">
              <a:spcAft>
                <a:spcPts val="1200"/>
              </a:spcAft>
            </a:pPr>
            <a:r>
              <a:rPr lang="es-CR" sz="2200" b="1" dirty="0">
                <a:solidFill>
                  <a:schemeClr val="accent1">
                    <a:lumMod val="50000"/>
                  </a:schemeClr>
                </a:solidFill>
              </a:rPr>
              <a:t>Secretaría: Siany Vásquez Pacheco</a:t>
            </a:r>
          </a:p>
          <a:p>
            <a:pPr marL="76199" indent="0" algn="just">
              <a:spcAft>
                <a:spcPts val="1200"/>
              </a:spcAft>
            </a:pPr>
            <a:r>
              <a:rPr lang="es-CR" sz="2200" b="1" dirty="0">
                <a:solidFill>
                  <a:schemeClr val="accent1">
                    <a:lumMod val="50000"/>
                  </a:schemeClr>
                </a:solidFill>
              </a:rPr>
              <a:t>Vocalía uno: Warner Rodríguez Bastos</a:t>
            </a:r>
          </a:p>
          <a:p>
            <a:pPr marL="76199" indent="0" algn="just">
              <a:spcAft>
                <a:spcPts val="1200"/>
              </a:spcAft>
            </a:pPr>
            <a:r>
              <a:rPr lang="es-CR" sz="2200" b="1" dirty="0">
                <a:solidFill>
                  <a:schemeClr val="accent1">
                    <a:lumMod val="50000"/>
                  </a:schemeClr>
                </a:solidFill>
              </a:rPr>
              <a:t>Vocalía dos: Evaristo Blandón López </a:t>
            </a:r>
            <a:r>
              <a:rPr lang="es-CR" sz="24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76199" indent="0" algn="just">
              <a:spcAft>
                <a:spcPts val="1200"/>
              </a:spcAft>
            </a:pPr>
            <a:endParaRPr lang="es-C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C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2DADB0-1CBC-8042-87EF-3CD39D46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40" y="322104"/>
            <a:ext cx="5400675" cy="2090737"/>
          </a:xfrm>
        </p:spPr>
        <p:txBody>
          <a:bodyPr>
            <a:normAutofit/>
          </a:bodyPr>
          <a:lstStyle/>
          <a:p>
            <a:r>
              <a:rPr lang="es-CR" sz="3200" dirty="0"/>
              <a:t>Junta Regional Occidente</a:t>
            </a:r>
            <a:br>
              <a:rPr lang="es-CR" sz="3200" dirty="0"/>
            </a:br>
            <a:r>
              <a:rPr lang="es-CR" sz="3200" dirty="0"/>
              <a:t>2023-2026</a:t>
            </a:r>
            <a:endParaRPr lang="en-CR" sz="3200" dirty="0"/>
          </a:p>
        </p:txBody>
      </p:sp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976CC342-2D02-A793-965D-B1D0D70AE8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4485" r="15489" b="6467"/>
          <a:stretch>
            <a:fillRect/>
          </a:stretch>
        </p:blipFill>
        <p:spPr>
          <a:xfrm>
            <a:off x="5855415" y="30479"/>
            <a:ext cx="6336585" cy="6509341"/>
          </a:xfrm>
        </p:spPr>
      </p:pic>
    </p:spTree>
    <p:extLst>
      <p:ext uri="{BB962C8B-B14F-4D97-AF65-F5344CB8AC3E}">
        <p14:creationId xmlns:p14="http://schemas.microsoft.com/office/powerpoint/2010/main" val="7000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69B0-367A-C04F-BBD8-87025565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1691639"/>
            <a:ext cx="11160125" cy="1051561"/>
          </a:xfrm>
        </p:spPr>
        <p:txBody>
          <a:bodyPr>
            <a:normAutofit/>
          </a:bodyPr>
          <a:lstStyle/>
          <a:p>
            <a:r>
              <a:rPr lang="es-CR" sz="4000" dirty="0"/>
              <a:t>Equipo de Trabajo  2023-2026</a:t>
            </a:r>
            <a:endParaRPr lang="en-CR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5A23C-B835-594D-817D-7B27D4AB8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3063240"/>
            <a:ext cx="10515600" cy="3505200"/>
          </a:xfrm>
        </p:spPr>
        <p:txBody>
          <a:bodyPr>
            <a:normAutofit/>
          </a:bodyPr>
          <a:lstStyle/>
          <a:p>
            <a:pPr algn="l"/>
            <a:r>
              <a:rPr lang="en-CR" b="1" dirty="0"/>
              <a:t>Fiscal Regional:</a:t>
            </a:r>
          </a:p>
          <a:p>
            <a:pPr algn="l"/>
            <a:r>
              <a:rPr lang="es-CR" dirty="0"/>
              <a:t>              </a:t>
            </a:r>
            <a:r>
              <a:rPr lang="en-CR" dirty="0"/>
              <a:t>Anny Gutiérrez Rodríguez</a:t>
            </a:r>
          </a:p>
          <a:p>
            <a:pPr algn="l"/>
            <a:r>
              <a:rPr lang="es-CR" dirty="0"/>
              <a:t>                           </a:t>
            </a:r>
            <a:r>
              <a:rPr lang="en-CR" b="1" dirty="0"/>
              <a:t>Plataformista:</a:t>
            </a:r>
          </a:p>
          <a:p>
            <a:pPr algn="l"/>
            <a:r>
              <a:rPr lang="en-CR" dirty="0"/>
              <a:t>			</a:t>
            </a:r>
            <a:r>
              <a:rPr lang="es-CR" dirty="0"/>
              <a:t>      </a:t>
            </a:r>
            <a:r>
              <a:rPr lang="en-CR" dirty="0"/>
              <a:t>Keilyn Solórzano Núñez</a:t>
            </a:r>
            <a:r>
              <a:rPr lang="es-CR" dirty="0"/>
              <a:t>   </a:t>
            </a:r>
            <a:endParaRPr lang="en-CR" dirty="0"/>
          </a:p>
          <a:p>
            <a:pPr algn="l"/>
            <a:r>
              <a:rPr lang="es-CR" dirty="0"/>
              <a:t>                                                           </a:t>
            </a:r>
            <a:r>
              <a:rPr lang="en-CR" b="1" dirty="0"/>
              <a:t>Gestor Regional: </a:t>
            </a:r>
          </a:p>
          <a:p>
            <a:pPr algn="l"/>
            <a:r>
              <a:rPr lang="en-CR" dirty="0"/>
              <a:t>			</a:t>
            </a:r>
            <a:r>
              <a:rPr lang="es-CR" dirty="0"/>
              <a:t>                                      </a:t>
            </a:r>
            <a:r>
              <a:rPr lang="en-CR" dirty="0"/>
              <a:t>Franklin Ocampo Madrigal</a:t>
            </a:r>
          </a:p>
          <a:p>
            <a:endParaRPr lang="en-CR" dirty="0"/>
          </a:p>
        </p:txBody>
      </p:sp>
    </p:spTree>
    <p:extLst>
      <p:ext uri="{BB962C8B-B14F-4D97-AF65-F5344CB8AC3E}">
        <p14:creationId xmlns:p14="http://schemas.microsoft.com/office/powerpoint/2010/main" val="1983133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5A7B-3283-914E-9E4A-7429890E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1327682"/>
            <a:ext cx="11430529" cy="539750"/>
          </a:xfrm>
        </p:spPr>
        <p:txBody>
          <a:bodyPr>
            <a:normAutofit fontScale="90000"/>
          </a:bodyPr>
          <a:lstStyle/>
          <a:p>
            <a:pPr algn="ctr"/>
            <a:r>
              <a:rPr lang="es-CR" dirty="0"/>
              <a:t>Informe Presidencia </a:t>
            </a:r>
            <a:br>
              <a:rPr lang="es-CR" dirty="0"/>
            </a:br>
            <a:r>
              <a:rPr lang="es-CR" dirty="0"/>
              <a:t>Junta Regional Occidente 2025</a:t>
            </a:r>
            <a:endParaRPr lang="en-C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BCBCA-ECE8-6649-B099-92D41C4B8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71" y="2278857"/>
            <a:ext cx="11160125" cy="3472918"/>
          </a:xfrm>
        </p:spPr>
        <p:txBody>
          <a:bodyPr/>
          <a:lstStyle/>
          <a:p>
            <a:pPr marL="0" indent="0" algn="ctr">
              <a:buNone/>
            </a:pPr>
            <a:r>
              <a:rPr lang="es-CR" sz="2500" b="1" dirty="0">
                <a:solidFill>
                  <a:srgbClr val="004C94"/>
                </a:solidFill>
              </a:rPr>
              <a:t>Ejecución de Plan de Trabajo</a:t>
            </a:r>
          </a:p>
          <a:p>
            <a:pPr marL="0" indent="0">
              <a:buNone/>
            </a:pPr>
            <a:r>
              <a:rPr lang="es-CR" sz="2500" b="1" dirty="0">
                <a:solidFill>
                  <a:srgbClr val="004C94"/>
                </a:solidFill>
              </a:rPr>
              <a:t>Áreas estratégicas</a:t>
            </a:r>
          </a:p>
          <a:p>
            <a:pPr marL="0" indent="0">
              <a:buNone/>
            </a:pPr>
            <a:r>
              <a:rPr lang="es-CR" sz="2500" b="1" dirty="0">
                <a:solidFill>
                  <a:srgbClr val="6CA62C"/>
                </a:solidFill>
              </a:rPr>
              <a:t>	</a:t>
            </a:r>
            <a:r>
              <a:rPr lang="es-CR" sz="2500" b="1" dirty="0">
                <a:solidFill>
                  <a:srgbClr val="A0B315"/>
                </a:solidFill>
              </a:rPr>
              <a:t>- Desarrollo Profesional</a:t>
            </a:r>
          </a:p>
          <a:p>
            <a:pPr marL="0" indent="0">
              <a:buNone/>
            </a:pPr>
            <a:r>
              <a:rPr lang="es-CR" sz="2500" b="1" dirty="0">
                <a:solidFill>
                  <a:srgbClr val="A0B315"/>
                </a:solidFill>
              </a:rPr>
              <a:t>	- Desarrollo Personal y Humano</a:t>
            </a:r>
          </a:p>
          <a:p>
            <a:pPr marL="0" indent="0">
              <a:buNone/>
            </a:pPr>
            <a:r>
              <a:rPr lang="es-CR" sz="2500" b="1" dirty="0">
                <a:solidFill>
                  <a:srgbClr val="A0B315"/>
                </a:solidFill>
              </a:rPr>
              <a:t>	- Deporte, Cultura y Recreación</a:t>
            </a:r>
          </a:p>
          <a:p>
            <a:pPr marL="0" indent="0">
              <a:buNone/>
            </a:pPr>
            <a:r>
              <a:rPr lang="es-CR" sz="2500" b="1" dirty="0">
                <a:solidFill>
                  <a:srgbClr val="A0B315"/>
                </a:solidFill>
              </a:rPr>
              <a:t>	- Jubilados </a:t>
            </a:r>
          </a:p>
          <a:p>
            <a:pPr marL="0" indent="0">
              <a:buNone/>
            </a:pPr>
            <a:r>
              <a:rPr lang="es-CR" sz="2500" b="1" dirty="0">
                <a:solidFill>
                  <a:srgbClr val="A0B315"/>
                </a:solidFill>
              </a:rPr>
              <a:t>	- Asamblea</a:t>
            </a:r>
          </a:p>
        </p:txBody>
      </p:sp>
    </p:spTree>
    <p:extLst>
      <p:ext uri="{BB962C8B-B14F-4D97-AF65-F5344CB8AC3E}">
        <p14:creationId xmlns:p14="http://schemas.microsoft.com/office/powerpoint/2010/main" val="300154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F967-1C32-9A4C-BB4B-17FE4BF00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6509702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Actividades Desarrollo Profesional</a:t>
            </a:r>
            <a:endParaRPr lang="en-CR" dirty="0">
              <a:solidFill>
                <a:srgbClr val="A0B31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21F07-27E8-9F4E-94F6-9C4B9ED68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4068762"/>
            <a:ext cx="3961562" cy="24209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sz="2000" b="1" dirty="0"/>
              <a:t>Taller presencial: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sz="2000" b="1" dirty="0"/>
              <a:t>Primeros Auxilios psicológicos en el ámbito personal y ambientes educativos.</a:t>
            </a:r>
            <a:endParaRPr lang="en-CR" sz="20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C23BD5-7B65-2C4F-B1CA-019C27AD22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7561" y="4068762"/>
            <a:ext cx="3806940" cy="2420938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sz="2000" b="1" dirty="0"/>
              <a:t>Tres talleres presenciales: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sz="2000" b="1" dirty="0"/>
              <a:t>Implementación de la inteligencia artificial  como herramienta pedagógica</a:t>
            </a:r>
            <a:endParaRPr lang="en-CR" sz="2000" b="1" dirty="0"/>
          </a:p>
        </p:txBody>
      </p:sp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ECC81354-F360-07C4-5354-88D5835FD09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t="29328" b="12635"/>
          <a:stretch>
            <a:fillRect/>
          </a:stretch>
        </p:blipFill>
        <p:spPr>
          <a:xfrm>
            <a:off x="7539573" y="1412253"/>
            <a:ext cx="3171087" cy="2753969"/>
          </a:xfrm>
          <a:prstGeom prst="rect">
            <a:avLst/>
          </a:prstGeom>
        </p:spPr>
      </p:pic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0BEF60C5-6ABC-C2AC-8F38-4A7BEAEC43A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t="28473" b="15039"/>
          <a:stretch>
            <a:fillRect/>
          </a:stretch>
        </p:blipFill>
        <p:spPr>
          <a:xfrm>
            <a:off x="1237499" y="1455564"/>
            <a:ext cx="2656115" cy="266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7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BC761-EF60-7DBC-6D79-73B6BA9CE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4296-CE4A-1C89-84F8-BEC9685E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855663"/>
            <a:ext cx="8041654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Actividades Desarrollo Profesional</a:t>
            </a:r>
            <a:endParaRPr lang="en-CR" dirty="0">
              <a:solidFill>
                <a:srgbClr val="A0B31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5F0F8-69F1-5336-735A-1DAAE41AAA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" y="1655127"/>
            <a:ext cx="11414760" cy="1577340"/>
          </a:xfrm>
        </p:spPr>
        <p:txBody>
          <a:bodyPr>
            <a:noAutofit/>
          </a:bodyPr>
          <a:lstStyle/>
          <a:p>
            <a:pPr marL="0" algn="l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s-ES" b="1" dirty="0">
                <a:solidFill>
                  <a:schemeClr val="accent5"/>
                </a:solidFill>
              </a:rPr>
              <a:t>* Charla virtual: Pautas generales y procedimiento de aplicación de protocolo "Atención a la población estudiantil que presenta lesiones auto infringidas o en riesgo por tentativa de suicidio,  según lineamientos del Ministerio de Educación Pública.</a:t>
            </a:r>
            <a:br>
              <a:rPr lang="es-ES" sz="1400" dirty="0"/>
            </a:br>
            <a:endParaRPr lang="en-CR" sz="1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D93B6F-8812-6963-3C41-0D464AC9E2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400" y="3619182"/>
            <a:ext cx="11704320" cy="1577340"/>
          </a:xfrm>
        </p:spPr>
        <p:txBody>
          <a:bodyPr>
            <a:normAutofit/>
          </a:bodyPr>
          <a:lstStyle/>
          <a:p>
            <a:pPr marL="0" algn="just">
              <a:lnSpc>
                <a:spcPct val="100000"/>
              </a:lnSpc>
              <a:spcAft>
                <a:spcPts val="600"/>
              </a:spcAft>
            </a:pPr>
            <a:r>
              <a:rPr lang="es-ES" b="1" dirty="0"/>
              <a:t>* Charla virtual: Pautas generales y procedimiento de aplicación de protocolo  de actuación en </a:t>
            </a:r>
          </a:p>
          <a:p>
            <a:pPr marL="0" algn="just">
              <a:lnSpc>
                <a:spcPct val="100000"/>
              </a:lnSpc>
              <a:spcAft>
                <a:spcPts val="600"/>
              </a:spcAft>
            </a:pPr>
            <a:r>
              <a:rPr lang="es-ES" b="1" dirty="0"/>
              <a:t>situaciones de violencia física, psicológica, sexual, acoso y hostigamiento sexual,  según lineamientos</a:t>
            </a:r>
          </a:p>
          <a:p>
            <a:pPr marL="0" algn="just">
              <a:lnSpc>
                <a:spcPct val="100000"/>
              </a:lnSpc>
              <a:spcAft>
                <a:spcPts val="600"/>
              </a:spcAft>
            </a:pPr>
            <a:r>
              <a:rPr lang="es-ES" b="1" dirty="0"/>
              <a:t>del Ministerio de Educación Pública.</a:t>
            </a:r>
            <a:endParaRPr lang="en-CR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0DD18B-C0BE-9C96-E80B-4C5E688E6F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592" y="5378558"/>
            <a:ext cx="8748815" cy="818515"/>
          </a:xfrm>
        </p:spPr>
        <p:txBody>
          <a:bodyPr>
            <a:normAutofit/>
          </a:bodyPr>
          <a:lstStyle/>
          <a:p>
            <a:r>
              <a:rPr lang="es-CR" sz="3200" b="1" dirty="0"/>
              <a:t>Total de participación 220 colegiados</a:t>
            </a:r>
            <a:endParaRPr lang="en-CR" sz="3200" b="1" dirty="0"/>
          </a:p>
        </p:txBody>
      </p:sp>
    </p:spTree>
    <p:extLst>
      <p:ext uri="{BB962C8B-B14F-4D97-AF65-F5344CB8AC3E}">
        <p14:creationId xmlns:p14="http://schemas.microsoft.com/office/powerpoint/2010/main" val="143592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66004-91C3-53FE-2233-6285C9AFB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A274B-182E-D075-3739-77A41B6D1D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9882" y="4212698"/>
            <a:ext cx="3239999" cy="2420938"/>
          </a:xfrm>
        </p:spPr>
        <p:txBody>
          <a:bodyPr>
            <a:normAutofit/>
          </a:bodyPr>
          <a:lstStyle/>
          <a:p>
            <a:r>
              <a:rPr lang="es-ES" sz="2400" b="1" dirty="0"/>
              <a:t>Taller presencial: </a:t>
            </a:r>
          </a:p>
          <a:p>
            <a:endParaRPr lang="es-ES" sz="2400" b="1" dirty="0"/>
          </a:p>
          <a:p>
            <a:r>
              <a:rPr lang="es-ES" sz="2400" b="1" dirty="0"/>
              <a:t>Finanzas saludables </a:t>
            </a:r>
            <a:endParaRPr lang="en-CR" sz="24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45D6668-5434-3065-1209-DF7DB90CB4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01" y="4175129"/>
            <a:ext cx="3239999" cy="2420938"/>
          </a:xfrm>
        </p:spPr>
        <p:txBody>
          <a:bodyPr>
            <a:normAutofit/>
          </a:bodyPr>
          <a:lstStyle/>
          <a:p>
            <a:r>
              <a:rPr lang="es-ES" sz="2400" b="1" dirty="0"/>
              <a:t>Taller presencial: </a:t>
            </a:r>
          </a:p>
          <a:p>
            <a:r>
              <a:rPr lang="es-ES" sz="2400" b="1" dirty="0"/>
              <a:t>Ejercita tu cuerpo, sana tu mente</a:t>
            </a:r>
            <a:endParaRPr lang="en-CR" sz="2400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5DD827-5810-2BFC-B74D-D0DA182C33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6064" y="4178830"/>
            <a:ext cx="3239999" cy="2420938"/>
          </a:xfrm>
        </p:spPr>
        <p:txBody>
          <a:bodyPr>
            <a:normAutofit/>
          </a:bodyPr>
          <a:lstStyle/>
          <a:p>
            <a:r>
              <a:rPr lang="es-ES" sz="2400" b="1" dirty="0"/>
              <a:t>Taller presencial sobre desarrollo de habilidades de comunicación y liderazgo</a:t>
            </a:r>
            <a:endParaRPr lang="en-CR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544D1D-82AE-EFCF-9901-179283673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8042275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Actividades Desarrollo Personal y Humano</a:t>
            </a:r>
            <a:endParaRPr lang="en-CR" dirty="0">
              <a:solidFill>
                <a:srgbClr val="A0B315"/>
              </a:solidFill>
            </a:endParaRP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5C16AE22-887F-C2B6-4A56-14FCC9B0AC7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638454" y="1581835"/>
            <a:ext cx="4605884" cy="2317441"/>
          </a:xfrm>
          <a:prstGeom prst="rect">
            <a:avLst/>
          </a:prstGeom>
        </p:spPr>
      </p:pic>
      <p:pic>
        <p:nvPicPr>
          <p:cNvPr id="23" name="Marcador de contenido 22">
            <a:extLst>
              <a:ext uri="{FF2B5EF4-FFF2-40B4-BE49-F238E27FC236}">
                <a16:creationId xmlns:a16="http://schemas.microsoft.com/office/drawing/2014/main" id="{1BBEA272-DD91-707A-6E80-DB2F76FFC5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rcRect l="8071" t="28996" r="14618" b="13235"/>
          <a:stretch>
            <a:fillRect/>
          </a:stretch>
        </p:blipFill>
        <p:spPr>
          <a:xfrm>
            <a:off x="8800395" y="1505631"/>
            <a:ext cx="2511336" cy="2502039"/>
          </a:xfrm>
          <a:prstGeom prst="rect">
            <a:avLst/>
          </a:prstGeom>
        </p:spPr>
      </p:pic>
      <p:pic>
        <p:nvPicPr>
          <p:cNvPr id="29" name="Marcador de contenido 28">
            <a:extLst>
              <a:ext uri="{FF2B5EF4-FFF2-40B4-BE49-F238E27FC236}">
                <a16:creationId xmlns:a16="http://schemas.microsoft.com/office/drawing/2014/main" id="{70399E39-98D2-FD35-E2A0-BA149465149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/>
          <a:srcRect t="38744"/>
          <a:stretch>
            <a:fillRect/>
          </a:stretch>
        </p:blipFill>
        <p:spPr>
          <a:xfrm>
            <a:off x="278873" y="1564900"/>
            <a:ext cx="2837392" cy="23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6FD44-9C59-AF06-D6A1-BCE16952C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13E29-EE34-04A8-C262-D9265ADF3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023" y="4720695"/>
            <a:ext cx="7366529" cy="1273705"/>
          </a:xfrm>
        </p:spPr>
        <p:txBody>
          <a:bodyPr/>
          <a:lstStyle/>
          <a:p>
            <a:r>
              <a:rPr lang="es-ES" sz="2400" b="1" dirty="0"/>
              <a:t>Cuatro Talleres presenciales:</a:t>
            </a:r>
          </a:p>
          <a:p>
            <a:r>
              <a:rPr lang="es-ES" sz="2400" b="1" dirty="0"/>
              <a:t> Yoga y técnicas de respiración y calma</a:t>
            </a:r>
            <a:endParaRPr lang="en-CR" sz="2400" b="1" dirty="0"/>
          </a:p>
          <a:p>
            <a:endParaRPr lang="en-CR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F00DA6-1E2B-060F-A17B-9992AF1612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4836" y="1516062"/>
            <a:ext cx="3239999" cy="2420938"/>
          </a:xfrm>
        </p:spPr>
        <p:txBody>
          <a:bodyPr>
            <a:normAutofit/>
          </a:bodyPr>
          <a:lstStyle/>
          <a:p>
            <a:r>
              <a:rPr lang="es-CR" sz="2400" b="1" dirty="0">
                <a:solidFill>
                  <a:srgbClr val="A0B315"/>
                </a:solidFill>
              </a:rPr>
              <a:t>Total de participantes en esta área estratégica:</a:t>
            </a:r>
          </a:p>
          <a:p>
            <a:r>
              <a:rPr lang="es-CR" sz="2400" b="1" dirty="0">
                <a:solidFill>
                  <a:srgbClr val="A0B315"/>
                </a:solidFill>
              </a:rPr>
              <a:t>241 colegiados </a:t>
            </a:r>
            <a:endParaRPr lang="en-CR" sz="2400" b="1" dirty="0">
              <a:solidFill>
                <a:srgbClr val="A0B315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07ADAD-6248-2EFB-C03C-204971DE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8042275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Actividades Desarrollo Personal y Humano</a:t>
            </a:r>
            <a:endParaRPr lang="en-CR" dirty="0">
              <a:solidFill>
                <a:srgbClr val="A0B315"/>
              </a:solidFill>
            </a:endParaRPr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A16C6998-4CE6-CDB7-CF05-984B318A418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97165" y="1628775"/>
            <a:ext cx="3458368" cy="2593776"/>
          </a:xfrm>
          <a:prstGeom prst="rect">
            <a:avLst/>
          </a:prstGeom>
        </p:spPr>
      </p:pic>
      <p:pic>
        <p:nvPicPr>
          <p:cNvPr id="17" name="Marcador de contenido 16">
            <a:extLst>
              <a:ext uri="{FF2B5EF4-FFF2-40B4-BE49-F238E27FC236}">
                <a16:creationId xmlns:a16="http://schemas.microsoft.com/office/drawing/2014/main" id="{FD03E6B8-BDB8-46E1-452F-6A61E5C248E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557184" y="1635125"/>
            <a:ext cx="3458368" cy="259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971A0-581F-469A-B87D-DEA143842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77D38-7919-4ACD-94D0-5BD08CEB16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4204229"/>
            <a:ext cx="3239999" cy="1637771"/>
          </a:xfrm>
        </p:spPr>
        <p:txBody>
          <a:bodyPr>
            <a:normAutofit/>
          </a:bodyPr>
          <a:lstStyle/>
          <a:p>
            <a:r>
              <a:rPr lang="en-CR" sz="2400" b="1" dirty="0"/>
              <a:t>Baile </a:t>
            </a:r>
            <a:endParaRPr lang="es-CR" sz="2400" b="1" dirty="0"/>
          </a:p>
          <a:p>
            <a:r>
              <a:rPr lang="es-CR" sz="2400" b="1" dirty="0"/>
              <a:t>I</a:t>
            </a:r>
            <a:r>
              <a:rPr lang="en-CR" sz="2400" b="1" dirty="0"/>
              <a:t>nicio de </a:t>
            </a:r>
            <a:r>
              <a:rPr lang="es-CR" sz="2400" b="1" dirty="0"/>
              <a:t>c</a:t>
            </a:r>
            <a:r>
              <a:rPr lang="en-CR" sz="2400" b="1" dirty="0"/>
              <a:t>urso lectivo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3383A-713C-E998-32F5-CF796E5ABE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1" y="4204229"/>
            <a:ext cx="3239999" cy="1485371"/>
          </a:xfrm>
        </p:spPr>
        <p:txBody>
          <a:bodyPr/>
          <a:lstStyle/>
          <a:p>
            <a:r>
              <a:rPr lang="en-CR" sz="2400" b="1" dirty="0"/>
              <a:t>Baile de</a:t>
            </a:r>
            <a:r>
              <a:rPr lang="es-CR" sz="2400" b="1" dirty="0"/>
              <a:t> </a:t>
            </a:r>
          </a:p>
          <a:p>
            <a:r>
              <a:rPr lang="es-CR" sz="2400" b="1" dirty="0"/>
              <a:t>la Independencia</a:t>
            </a:r>
            <a:endParaRPr lang="en-CR" sz="2400" b="1" dirty="0"/>
          </a:p>
          <a:p>
            <a:endParaRPr lang="en-CR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E1949C-02B9-373A-0D61-F04AF31A52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6064" y="4217458"/>
            <a:ext cx="3239999" cy="1409171"/>
          </a:xfrm>
        </p:spPr>
        <p:txBody>
          <a:bodyPr>
            <a:normAutofit/>
          </a:bodyPr>
          <a:lstStyle/>
          <a:p>
            <a:r>
              <a:rPr lang="es-CR" sz="2400" b="1" dirty="0"/>
              <a:t>Festival de Voleibol</a:t>
            </a:r>
            <a:endParaRPr lang="en-CR" sz="24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EDB3FB-E4E5-B7F4-8CE0-838AC870D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3"/>
            <a:ext cx="8042275" cy="539750"/>
          </a:xfrm>
        </p:spPr>
        <p:txBody>
          <a:bodyPr/>
          <a:lstStyle/>
          <a:p>
            <a:r>
              <a:rPr lang="es-CR" dirty="0">
                <a:solidFill>
                  <a:srgbClr val="A0B315"/>
                </a:solidFill>
              </a:rPr>
              <a:t>Cultura, Deporte y Recreación</a:t>
            </a:r>
            <a:endParaRPr lang="en-CR" dirty="0">
              <a:solidFill>
                <a:srgbClr val="A0B315"/>
              </a:solidFill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E82E3B0-D1D8-303A-D424-C6BC74E120B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97165" y="1628775"/>
            <a:ext cx="3077633" cy="2308225"/>
          </a:xfrm>
          <a:prstGeom prst="rect">
            <a:avLst/>
          </a:prstGeom>
        </p:spPr>
      </p:pic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B5B45055-1534-B777-FC2A-B76ABB74584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557183" y="1628775"/>
            <a:ext cx="3077633" cy="2308225"/>
          </a:xfrm>
          <a:prstGeom prst="rect">
            <a:avLst/>
          </a:prstGeom>
        </p:spPr>
      </p:pic>
      <p:pic>
        <p:nvPicPr>
          <p:cNvPr id="18" name="Marcador de contenido 17">
            <a:extLst>
              <a:ext uri="{FF2B5EF4-FFF2-40B4-BE49-F238E27FC236}">
                <a16:creationId xmlns:a16="http://schemas.microsoft.com/office/drawing/2014/main" id="{F91C268B-0C93-F96D-52BA-CA984A4F2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t="50115" r="28740"/>
          <a:stretch>
            <a:fillRect/>
          </a:stretch>
        </p:blipFill>
        <p:spPr>
          <a:xfrm>
            <a:off x="8004581" y="1768475"/>
            <a:ext cx="3823867" cy="200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99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563</Words>
  <Application>Microsoft Office PowerPoint</Application>
  <PresentationFormat>Panorámica</PresentationFormat>
  <Paragraphs>100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Century Gothic</vt:lpstr>
      <vt:lpstr>Office Theme</vt:lpstr>
      <vt:lpstr>Informe Presidencia Junta Regional Occidente 2025-2026</vt:lpstr>
      <vt:lpstr>Junta Regional Occidente 2023-2026</vt:lpstr>
      <vt:lpstr>Equipo de Trabajo  2023-2026</vt:lpstr>
      <vt:lpstr>Informe Presidencia  Junta Regional Occidente 2025</vt:lpstr>
      <vt:lpstr>Actividades Desarrollo Profesional</vt:lpstr>
      <vt:lpstr>Actividades Desarrollo Profesional</vt:lpstr>
      <vt:lpstr>Actividades Desarrollo Personal y Humano</vt:lpstr>
      <vt:lpstr>Actividades Desarrollo Personal y Humano</vt:lpstr>
      <vt:lpstr>Cultura, Deporte y Recreación</vt:lpstr>
      <vt:lpstr>Cultura, Deporte y Recreación</vt:lpstr>
      <vt:lpstr>Jubilados</vt:lpstr>
      <vt:lpstr>Asamblea Ordinaria Occidente</vt:lpstr>
      <vt:lpstr>Actividades en coordinación con el  Gestor Deportivo</vt:lpstr>
      <vt:lpstr>Otras actividades</vt:lpstr>
      <vt:lpstr>Presentación de PowerPoint</vt:lpstr>
      <vt:lpstr>Presentación de PowerPoint</vt:lpstr>
      <vt:lpstr>Logros como equipo de trabajo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Grethel Maria Avila Vargas</cp:lastModifiedBy>
  <cp:revision>51</cp:revision>
  <dcterms:created xsi:type="dcterms:W3CDTF">2025-09-29T21:43:53Z</dcterms:created>
  <dcterms:modified xsi:type="dcterms:W3CDTF">2026-03-02T15:27:02Z</dcterms:modified>
</cp:coreProperties>
</file>