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2"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C94"/>
    <a:srgbClr val="C6D420"/>
    <a:srgbClr val="727B7B"/>
    <a:srgbClr val="4BA6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96"/>
    <p:restoredTop sz="94665"/>
  </p:normalViewPr>
  <p:slideViewPr>
    <p:cSldViewPr snapToGrid="0" snapToObjects="1" showGuides="1">
      <p:cViewPr varScale="1">
        <p:scale>
          <a:sx n="64" d="100"/>
          <a:sy n="64" d="100"/>
        </p:scale>
        <p:origin x="966"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id="{137615DA-EE9F-AE49-BE8F-AA9A03F4D4DD}"/>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Title 1"/>
          <p:cNvSpPr>
            <a:spLocks noGrp="1"/>
          </p:cNvSpPr>
          <p:nvPr>
            <p:ph type="ctrTitle"/>
          </p:nvPr>
        </p:nvSpPr>
        <p:spPr>
          <a:xfrm>
            <a:off x="515938" y="2830254"/>
            <a:ext cx="9144000" cy="2387600"/>
          </a:xfrm>
        </p:spPr>
        <p:txBody>
          <a:bodyPr anchor="ctr"/>
          <a:lstStyle>
            <a:lvl1pPr algn="l">
              <a:defRPr sz="6000"/>
            </a:lvl1pPr>
          </a:lstStyle>
          <a:p>
            <a:r>
              <a:rPr lang="en-US" dirty="0"/>
              <a:t>Click to edit Master title style</a:t>
            </a:r>
          </a:p>
        </p:txBody>
      </p:sp>
      <p:sp>
        <p:nvSpPr>
          <p:cNvPr id="3" name="Subtitle 2"/>
          <p:cNvSpPr>
            <a:spLocks noGrp="1"/>
          </p:cNvSpPr>
          <p:nvPr>
            <p:ph type="subTitle" idx="1"/>
          </p:nvPr>
        </p:nvSpPr>
        <p:spPr>
          <a:xfrm>
            <a:off x="515938" y="5730949"/>
            <a:ext cx="9144000" cy="742082"/>
          </a:xfrm>
        </p:spPr>
        <p:txBody>
          <a:bodyPr/>
          <a:lstStyle>
            <a:lvl1pPr marL="0" indent="0" algn="l">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20" name="Picture Placeholder 19"/>
          <p:cNvSpPr>
            <a:spLocks noGrp="1"/>
          </p:cNvSpPr>
          <p:nvPr>
            <p:ph type="pic" sz="quarter" idx="11"/>
          </p:nvPr>
        </p:nvSpPr>
        <p:spPr>
          <a:xfrm>
            <a:off x="12344399" y="749300"/>
            <a:ext cx="4224339" cy="5740400"/>
          </a:xfrm>
          <a:custGeom>
            <a:avLst/>
            <a:gdLst>
              <a:gd name="connsiteX0" fmla="*/ 1665491 w 4224339"/>
              <a:gd name="connsiteY0" fmla="*/ 0 h 5740400"/>
              <a:gd name="connsiteX1" fmla="*/ 4224339 w 4224339"/>
              <a:gd name="connsiteY1" fmla="*/ 0 h 5740400"/>
              <a:gd name="connsiteX2" fmla="*/ 4224339 w 4224339"/>
              <a:gd name="connsiteY2" fmla="*/ 5740400 h 5740400"/>
              <a:gd name="connsiteX3" fmla="*/ 1665488 w 4224339"/>
              <a:gd name="connsiteY3" fmla="*/ 5740400 h 5740400"/>
              <a:gd name="connsiteX4" fmla="*/ 1459554 w 4224339"/>
              <a:gd name="connsiteY4" fmla="*/ 5615292 h 5740400"/>
              <a:gd name="connsiteX5" fmla="*/ 0 w 4224339"/>
              <a:gd name="connsiteY5" fmla="*/ 2870201 h 5740400"/>
              <a:gd name="connsiteX6" fmla="*/ 1459554 w 4224339"/>
              <a:gd name="connsiteY6" fmla="*/ 125110 h 5740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224339" h="5740400">
                <a:moveTo>
                  <a:pt x="1665491" y="0"/>
                </a:moveTo>
                <a:lnTo>
                  <a:pt x="4224339" y="0"/>
                </a:lnTo>
                <a:lnTo>
                  <a:pt x="4224339" y="5740400"/>
                </a:lnTo>
                <a:lnTo>
                  <a:pt x="1665488" y="5740400"/>
                </a:lnTo>
                <a:lnTo>
                  <a:pt x="1459554" y="5615292"/>
                </a:lnTo>
                <a:cubicBezTo>
                  <a:pt x="578964" y="5020377"/>
                  <a:pt x="0" y="4012901"/>
                  <a:pt x="0" y="2870201"/>
                </a:cubicBezTo>
                <a:cubicBezTo>
                  <a:pt x="0" y="1727501"/>
                  <a:pt x="578964" y="720025"/>
                  <a:pt x="1459554" y="125110"/>
                </a:cubicBezTo>
                <a:close/>
              </a:path>
            </a:pathLst>
          </a:custGeom>
          <a:solidFill>
            <a:srgbClr val="727B7B"/>
          </a:solidFill>
          <a:ln>
            <a:noFill/>
          </a:ln>
        </p:spPr>
        <p:txBody>
          <a:bodyPr wrap="square" anchor="ctr">
            <a:noAutofit/>
          </a:bodyPr>
          <a:lstStyle>
            <a:lvl1pPr marL="0" indent="0" algn="ctr">
              <a:buNone/>
              <a:defRPr/>
            </a:lvl1pPr>
          </a:lstStyle>
          <a:p>
            <a:endParaRPr lang="en-US"/>
          </a:p>
        </p:txBody>
      </p:sp>
      <p:pic>
        <p:nvPicPr>
          <p:cNvPr id="19" name="Picture 18">
            <a:extLst>
              <a:ext uri="{FF2B5EF4-FFF2-40B4-BE49-F238E27FC236}">
                <a16:creationId xmlns:a16="http://schemas.microsoft.com/office/drawing/2014/main" id="{29D6C4E0-2BDB-5340-A062-6CE8E86BD00F}"/>
              </a:ext>
            </a:extLst>
          </p:cNvPr>
          <p:cNvPicPr>
            <a:picLocks noChangeAspect="1"/>
          </p:cNvPicPr>
          <p:nvPr userDrawn="1"/>
        </p:nvPicPr>
        <p:blipFill>
          <a:blip r:embed="rId3"/>
          <a:stretch>
            <a:fillRect/>
          </a:stretch>
        </p:blipFill>
        <p:spPr>
          <a:xfrm>
            <a:off x="9222693" y="384969"/>
            <a:ext cx="2453370" cy="1989460"/>
          </a:xfrm>
          <a:prstGeom prst="rect">
            <a:avLst/>
          </a:prstGeom>
        </p:spPr>
      </p:pic>
    </p:spTree>
    <p:extLst>
      <p:ext uri="{BB962C8B-B14F-4D97-AF65-F5344CB8AC3E}">
        <p14:creationId xmlns:p14="http://schemas.microsoft.com/office/powerpoint/2010/main" val="18813199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5D5007E-7C25-204D-A6BF-50A7D9C1762F}"/>
              </a:ext>
            </a:extLst>
          </p:cNvPr>
          <p:cNvPicPr>
            <a:picLocks noChangeAspect="1"/>
          </p:cNvPicPr>
          <p:nvPr userDrawn="1"/>
        </p:nvPicPr>
        <p:blipFill>
          <a:blip r:embed="rId2"/>
          <a:stretch>
            <a:fillRect/>
          </a:stretch>
        </p:blipFill>
        <p:spPr>
          <a:xfrm>
            <a:off x="0" y="0"/>
            <a:ext cx="12192000" cy="6858000"/>
          </a:xfrm>
          <a:prstGeom prst="rect">
            <a:avLst/>
          </a:prstGeom>
        </p:spPr>
      </p:pic>
      <p:pic>
        <p:nvPicPr>
          <p:cNvPr id="23" name="Picture 22">
            <a:extLst>
              <a:ext uri="{FF2B5EF4-FFF2-40B4-BE49-F238E27FC236}">
                <a16:creationId xmlns:a16="http://schemas.microsoft.com/office/drawing/2014/main" id="{37D1D43A-9C13-A645-A2F2-521717C7C43B}"/>
              </a:ext>
            </a:extLst>
          </p:cNvPr>
          <p:cNvPicPr>
            <a:picLocks noChangeAspect="1"/>
          </p:cNvPicPr>
          <p:nvPr userDrawn="1"/>
        </p:nvPicPr>
        <p:blipFill rotWithShape="1">
          <a:blip r:embed="rId3"/>
          <a:srcRect t="51852"/>
          <a:stretch/>
        </p:blipFill>
        <p:spPr>
          <a:xfrm>
            <a:off x="0" y="3556000"/>
            <a:ext cx="12192000" cy="3302000"/>
          </a:xfrm>
          <a:prstGeom prst="rect">
            <a:avLst/>
          </a:prstGeom>
        </p:spPr>
      </p:pic>
      <p:pic>
        <p:nvPicPr>
          <p:cNvPr id="8" name="Picture 7">
            <a:extLst>
              <a:ext uri="{FF2B5EF4-FFF2-40B4-BE49-F238E27FC236}">
                <a16:creationId xmlns:a16="http://schemas.microsoft.com/office/drawing/2014/main" id="{4064058A-F2D3-544C-891C-042332CBAD60}"/>
              </a:ext>
            </a:extLst>
          </p:cNvPr>
          <p:cNvPicPr>
            <a:picLocks noChangeAspect="1"/>
          </p:cNvPicPr>
          <p:nvPr userDrawn="1"/>
        </p:nvPicPr>
        <p:blipFill>
          <a:blip r:embed="rId4"/>
          <a:srcRect/>
          <a:stretch/>
        </p:blipFill>
        <p:spPr>
          <a:xfrm>
            <a:off x="10718078" y="152929"/>
            <a:ext cx="1154594" cy="935920"/>
          </a:xfrm>
          <a:prstGeom prst="rect">
            <a:avLst/>
          </a:prstGeom>
        </p:spPr>
      </p:pic>
      <p:sp>
        <p:nvSpPr>
          <p:cNvPr id="9" name="TextBox 8">
            <a:extLst>
              <a:ext uri="{FF2B5EF4-FFF2-40B4-BE49-F238E27FC236}">
                <a16:creationId xmlns:a16="http://schemas.microsoft.com/office/drawing/2014/main" id="{C68BCD87-2BB1-4E48-B9D7-BE5D801D8DD0}"/>
              </a:ext>
            </a:extLst>
          </p:cNvPr>
          <p:cNvSpPr txBox="1"/>
          <p:nvPr userDrawn="1"/>
        </p:nvSpPr>
        <p:spPr>
          <a:xfrm>
            <a:off x="9589054" y="6581960"/>
            <a:ext cx="2087007" cy="246221"/>
          </a:xfrm>
          <a:prstGeom prst="rect">
            <a:avLst/>
          </a:prstGeom>
          <a:noFill/>
        </p:spPr>
        <p:txBody>
          <a:bodyPr wrap="square" rtlCol="0" anchor="ctr">
            <a:spAutoFit/>
          </a:bodyPr>
          <a:lstStyle/>
          <a:p>
            <a:pPr algn="r"/>
            <a:r>
              <a:rPr lang="en-CR" sz="1000" dirty="0">
                <a:solidFill>
                  <a:srgbClr val="004C94"/>
                </a:solidFill>
                <a:latin typeface="Century Gothic" panose="020B0502020202020204" pitchFamily="34" charset="0"/>
              </a:rPr>
              <a:t>www.colypro.com</a:t>
            </a:r>
          </a:p>
        </p:txBody>
      </p:sp>
      <p:sp>
        <p:nvSpPr>
          <p:cNvPr id="2" name="Title 1"/>
          <p:cNvSpPr>
            <a:spLocks noGrp="1"/>
          </p:cNvSpPr>
          <p:nvPr>
            <p:ph type="title"/>
          </p:nvPr>
        </p:nvSpPr>
        <p:spPr/>
        <p:txBody>
          <a:bodyPr/>
          <a:lstStyle/>
          <a:p>
            <a:r>
              <a:rPr lang="en-US"/>
              <a:t>Click to edit Master title style</a:t>
            </a:r>
          </a:p>
        </p:txBody>
      </p:sp>
      <p:sp>
        <p:nvSpPr>
          <p:cNvPr id="11" name="Text Placeholder 10">
            <a:extLst>
              <a:ext uri="{FF2B5EF4-FFF2-40B4-BE49-F238E27FC236}">
                <a16:creationId xmlns:a16="http://schemas.microsoft.com/office/drawing/2014/main" id="{00DF15E0-5BC2-4E4C-8DBA-F2EFD5E55118}"/>
              </a:ext>
            </a:extLst>
          </p:cNvPr>
          <p:cNvSpPr>
            <a:spLocks noGrp="1"/>
          </p:cNvSpPr>
          <p:nvPr>
            <p:ph type="body" sz="quarter" idx="10"/>
          </p:nvPr>
        </p:nvSpPr>
        <p:spPr>
          <a:xfrm>
            <a:off x="515938" y="4068762"/>
            <a:ext cx="3239999" cy="2420938"/>
          </a:xfrm>
        </p:spPr>
        <p:txBody>
          <a:bodyPr anchor="t"/>
          <a:lstStyle>
            <a:lvl1pPr algn="ctr">
              <a:buNone/>
              <a:defRPr>
                <a:solidFill>
                  <a:schemeClr val="bg1"/>
                </a:solidFill>
              </a:defRPr>
            </a:lvl1pPr>
            <a:lvl2pPr algn="ctr">
              <a:buNone/>
              <a:defRPr>
                <a:solidFill>
                  <a:schemeClr val="bg1"/>
                </a:solidFill>
              </a:defRPr>
            </a:lvl2pPr>
            <a:lvl3pPr algn="ctr">
              <a:buNone/>
              <a:defRPr>
                <a:solidFill>
                  <a:schemeClr val="bg1"/>
                </a:solidFill>
              </a:defRPr>
            </a:lvl3pPr>
            <a:lvl4pPr algn="ctr">
              <a:buNone/>
              <a:defRPr>
                <a:solidFill>
                  <a:schemeClr val="bg1"/>
                </a:solidFill>
              </a:defRPr>
            </a:lvl4pPr>
            <a:lvl5pPr algn="ctr">
              <a:buNone/>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R"/>
          </a:p>
        </p:txBody>
      </p:sp>
      <p:sp>
        <p:nvSpPr>
          <p:cNvPr id="15" name="Content Placeholder 14">
            <a:extLst>
              <a:ext uri="{FF2B5EF4-FFF2-40B4-BE49-F238E27FC236}">
                <a16:creationId xmlns:a16="http://schemas.microsoft.com/office/drawing/2014/main" id="{1F3DE329-877B-464C-A2CA-3A68FDD366AD}"/>
              </a:ext>
            </a:extLst>
          </p:cNvPr>
          <p:cNvSpPr>
            <a:spLocks noGrp="1"/>
          </p:cNvSpPr>
          <p:nvPr>
            <p:ph sz="quarter" idx="11"/>
          </p:nvPr>
        </p:nvSpPr>
        <p:spPr>
          <a:xfrm>
            <a:off x="515937" y="1628775"/>
            <a:ext cx="3240000" cy="2308225"/>
          </a:xfrm>
          <a:solidFill>
            <a:schemeClr val="bg1"/>
          </a:solidFill>
        </p:spPr>
        <p:txBody>
          <a:bodyPr/>
          <a:lstStyle>
            <a:lvl1pPr>
              <a:buNone/>
              <a:defRPr/>
            </a:lvl1pPr>
            <a:lvl2pPr>
              <a:buNone/>
              <a:defRPr/>
            </a:lvl2pPr>
            <a:lvl3pPr>
              <a:buNone/>
              <a:defRPr/>
            </a:lvl3pPr>
            <a:lvl4pPr>
              <a:buNone/>
              <a:defRPr/>
            </a:lvl4pPr>
            <a:lvl5pPr>
              <a:buNone/>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R" dirty="0"/>
          </a:p>
        </p:txBody>
      </p:sp>
      <p:sp>
        <p:nvSpPr>
          <p:cNvPr id="16" name="Content Placeholder 14">
            <a:extLst>
              <a:ext uri="{FF2B5EF4-FFF2-40B4-BE49-F238E27FC236}">
                <a16:creationId xmlns:a16="http://schemas.microsoft.com/office/drawing/2014/main" id="{760B2128-4A76-5D42-A9CA-4CA53C7F61D1}"/>
              </a:ext>
            </a:extLst>
          </p:cNvPr>
          <p:cNvSpPr>
            <a:spLocks noGrp="1"/>
          </p:cNvSpPr>
          <p:nvPr>
            <p:ph sz="quarter" idx="12"/>
          </p:nvPr>
        </p:nvSpPr>
        <p:spPr>
          <a:xfrm>
            <a:off x="4476000" y="1628775"/>
            <a:ext cx="3240000" cy="2308225"/>
          </a:xfrm>
          <a:solidFill>
            <a:schemeClr val="bg1"/>
          </a:solidFill>
        </p:spPr>
        <p:txBody>
          <a:bodyPr/>
          <a:lstStyle>
            <a:lvl1pPr>
              <a:buNone/>
              <a:defRPr/>
            </a:lvl1pPr>
            <a:lvl2pPr>
              <a:buNone/>
              <a:defRPr/>
            </a:lvl2pPr>
            <a:lvl3pPr>
              <a:buNone/>
              <a:defRPr/>
            </a:lvl3pPr>
            <a:lvl4pPr>
              <a:buNone/>
              <a:defRPr/>
            </a:lvl4pPr>
            <a:lvl5pPr>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R"/>
          </a:p>
        </p:txBody>
      </p:sp>
      <p:sp>
        <p:nvSpPr>
          <p:cNvPr id="18" name="Content Placeholder 14">
            <a:extLst>
              <a:ext uri="{FF2B5EF4-FFF2-40B4-BE49-F238E27FC236}">
                <a16:creationId xmlns:a16="http://schemas.microsoft.com/office/drawing/2014/main" id="{DA3D99B3-A00E-DC44-9BBE-66A159933819}"/>
              </a:ext>
            </a:extLst>
          </p:cNvPr>
          <p:cNvSpPr>
            <a:spLocks noGrp="1"/>
          </p:cNvSpPr>
          <p:nvPr>
            <p:ph sz="quarter" idx="13"/>
          </p:nvPr>
        </p:nvSpPr>
        <p:spPr>
          <a:xfrm>
            <a:off x="8436063" y="1628775"/>
            <a:ext cx="3240000" cy="2308225"/>
          </a:xfrm>
          <a:solidFill>
            <a:schemeClr val="bg1"/>
          </a:solidFill>
        </p:spPr>
        <p:txBody>
          <a:bodyPr/>
          <a:lstStyle>
            <a:lvl1pPr>
              <a:buNone/>
              <a:defRPr/>
            </a:lvl1pPr>
            <a:lvl2pPr>
              <a:buNone/>
              <a:defRPr/>
            </a:lvl2pPr>
            <a:lvl3pPr>
              <a:buNone/>
              <a:defRPr/>
            </a:lvl3pPr>
            <a:lvl4pPr>
              <a:buNone/>
              <a:defRPr/>
            </a:lvl4pPr>
            <a:lvl5pPr>
              <a:buNone/>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R" dirty="0"/>
          </a:p>
        </p:txBody>
      </p:sp>
      <p:sp>
        <p:nvSpPr>
          <p:cNvPr id="20" name="Text Placeholder 10">
            <a:extLst>
              <a:ext uri="{FF2B5EF4-FFF2-40B4-BE49-F238E27FC236}">
                <a16:creationId xmlns:a16="http://schemas.microsoft.com/office/drawing/2014/main" id="{7D90E241-718D-7B4F-95F3-45EF1551CFA8}"/>
              </a:ext>
            </a:extLst>
          </p:cNvPr>
          <p:cNvSpPr>
            <a:spLocks noGrp="1"/>
          </p:cNvSpPr>
          <p:nvPr>
            <p:ph type="body" sz="quarter" idx="14"/>
          </p:nvPr>
        </p:nvSpPr>
        <p:spPr>
          <a:xfrm>
            <a:off x="4476001" y="4068762"/>
            <a:ext cx="3239999" cy="2420938"/>
          </a:xfrm>
        </p:spPr>
        <p:txBody>
          <a:bodyPr anchor="t"/>
          <a:lstStyle>
            <a:lvl1pPr algn="ctr">
              <a:buNone/>
              <a:defRPr>
                <a:solidFill>
                  <a:schemeClr val="bg1"/>
                </a:solidFill>
              </a:defRPr>
            </a:lvl1pPr>
            <a:lvl2pPr algn="ctr">
              <a:buNone/>
              <a:defRPr>
                <a:solidFill>
                  <a:schemeClr val="bg1"/>
                </a:solidFill>
              </a:defRPr>
            </a:lvl2pPr>
            <a:lvl3pPr algn="ctr">
              <a:buNone/>
              <a:defRPr>
                <a:solidFill>
                  <a:schemeClr val="bg1"/>
                </a:solidFill>
              </a:defRPr>
            </a:lvl3pPr>
            <a:lvl4pPr algn="ctr">
              <a:buNone/>
              <a:defRPr>
                <a:solidFill>
                  <a:schemeClr val="bg1"/>
                </a:solidFill>
              </a:defRPr>
            </a:lvl4pPr>
            <a:lvl5pPr algn="ctr">
              <a:buNone/>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R"/>
          </a:p>
        </p:txBody>
      </p:sp>
      <p:sp>
        <p:nvSpPr>
          <p:cNvPr id="21" name="Text Placeholder 10">
            <a:extLst>
              <a:ext uri="{FF2B5EF4-FFF2-40B4-BE49-F238E27FC236}">
                <a16:creationId xmlns:a16="http://schemas.microsoft.com/office/drawing/2014/main" id="{9D1FC3AD-DABD-CD4A-8DB6-38D0ACF1B91B}"/>
              </a:ext>
            </a:extLst>
          </p:cNvPr>
          <p:cNvSpPr>
            <a:spLocks noGrp="1"/>
          </p:cNvSpPr>
          <p:nvPr>
            <p:ph type="body" sz="quarter" idx="15"/>
          </p:nvPr>
        </p:nvSpPr>
        <p:spPr>
          <a:xfrm>
            <a:off x="8436064" y="4068762"/>
            <a:ext cx="3239999" cy="2420938"/>
          </a:xfrm>
        </p:spPr>
        <p:txBody>
          <a:bodyPr anchor="t"/>
          <a:lstStyle>
            <a:lvl1pPr algn="ctr">
              <a:buNone/>
              <a:defRPr>
                <a:solidFill>
                  <a:schemeClr val="bg1"/>
                </a:solidFill>
              </a:defRPr>
            </a:lvl1pPr>
            <a:lvl2pPr algn="ctr">
              <a:buNone/>
              <a:defRPr>
                <a:solidFill>
                  <a:schemeClr val="bg1"/>
                </a:solidFill>
              </a:defRPr>
            </a:lvl2pPr>
            <a:lvl3pPr algn="ctr">
              <a:buNone/>
              <a:defRPr>
                <a:solidFill>
                  <a:schemeClr val="bg1"/>
                </a:solidFill>
              </a:defRPr>
            </a:lvl3pPr>
            <a:lvl4pPr algn="ctr">
              <a:buNone/>
              <a:defRPr>
                <a:solidFill>
                  <a:schemeClr val="bg1"/>
                </a:solidFill>
              </a:defRPr>
            </a:lvl4pPr>
            <a:lvl5pPr algn="ctr">
              <a:buNone/>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R"/>
          </a:p>
        </p:txBody>
      </p:sp>
    </p:spTree>
    <p:extLst>
      <p:ext uri="{BB962C8B-B14F-4D97-AF65-F5344CB8AC3E}">
        <p14:creationId xmlns:p14="http://schemas.microsoft.com/office/powerpoint/2010/main" val="18375665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EE891474-F266-7E41-A874-6FD6DB692A19}"/>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9" name="TextBox 8">
            <a:extLst>
              <a:ext uri="{FF2B5EF4-FFF2-40B4-BE49-F238E27FC236}">
                <a16:creationId xmlns:a16="http://schemas.microsoft.com/office/drawing/2014/main" id="{614E732D-C81A-264F-96B6-55F4140ABB3D}"/>
              </a:ext>
            </a:extLst>
          </p:cNvPr>
          <p:cNvSpPr txBox="1"/>
          <p:nvPr userDrawn="1"/>
        </p:nvSpPr>
        <p:spPr>
          <a:xfrm>
            <a:off x="9589054" y="6581960"/>
            <a:ext cx="2087007" cy="246221"/>
          </a:xfrm>
          <a:prstGeom prst="rect">
            <a:avLst/>
          </a:prstGeom>
          <a:noFill/>
        </p:spPr>
        <p:txBody>
          <a:bodyPr wrap="square" rtlCol="0" anchor="ctr">
            <a:spAutoFit/>
          </a:bodyPr>
          <a:lstStyle/>
          <a:p>
            <a:pPr algn="r"/>
            <a:r>
              <a:rPr lang="en-CR" sz="1000" dirty="0">
                <a:solidFill>
                  <a:srgbClr val="004C94"/>
                </a:solidFill>
                <a:latin typeface="Century Gothic" panose="020B0502020202020204" pitchFamily="34" charset="0"/>
              </a:rPr>
              <a:t>www.colypro.com</a:t>
            </a:r>
          </a:p>
        </p:txBody>
      </p:sp>
      <p:pic>
        <p:nvPicPr>
          <p:cNvPr id="13" name="Picture 12">
            <a:extLst>
              <a:ext uri="{FF2B5EF4-FFF2-40B4-BE49-F238E27FC236}">
                <a16:creationId xmlns:a16="http://schemas.microsoft.com/office/drawing/2014/main" id="{102C43C5-7061-EF4C-9DE9-4878DF50443F}"/>
              </a:ext>
            </a:extLst>
          </p:cNvPr>
          <p:cNvPicPr>
            <a:picLocks noChangeAspect="1"/>
          </p:cNvPicPr>
          <p:nvPr userDrawn="1"/>
        </p:nvPicPr>
        <p:blipFill>
          <a:blip r:embed="rId3"/>
          <a:stretch>
            <a:fillRect/>
          </a:stretch>
        </p:blipFill>
        <p:spPr>
          <a:xfrm>
            <a:off x="4843085" y="2552700"/>
            <a:ext cx="2505830" cy="2032000"/>
          </a:xfrm>
          <a:prstGeom prst="rect">
            <a:avLst/>
          </a:prstGeom>
        </p:spPr>
      </p:pic>
    </p:spTree>
    <p:extLst>
      <p:ext uri="{BB962C8B-B14F-4D97-AF65-F5344CB8AC3E}">
        <p14:creationId xmlns:p14="http://schemas.microsoft.com/office/powerpoint/2010/main" val="1019216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298D1D05-0E8B-8342-BA86-03EF24E61F28}"/>
              </a:ext>
            </a:extLst>
          </p:cNvPr>
          <p:cNvPicPr>
            <a:picLocks noChangeAspect="1"/>
          </p:cNvPicPr>
          <p:nvPr userDrawn="1"/>
        </p:nvPicPr>
        <p:blipFill>
          <a:blip r:embed="rId2"/>
          <a:stretch>
            <a:fillRect/>
          </a:stretch>
        </p:blipFill>
        <p:spPr>
          <a:xfrm>
            <a:off x="0" y="0"/>
            <a:ext cx="12192000" cy="6858000"/>
          </a:xfrm>
          <a:prstGeom prst="rect">
            <a:avLst/>
          </a:prstGeom>
        </p:spPr>
      </p:pic>
      <p:pic>
        <p:nvPicPr>
          <p:cNvPr id="8" name="Picture 7">
            <a:extLst>
              <a:ext uri="{FF2B5EF4-FFF2-40B4-BE49-F238E27FC236}">
                <a16:creationId xmlns:a16="http://schemas.microsoft.com/office/drawing/2014/main" id="{4F048300-35C2-5540-96FE-E282604F8E4A}"/>
              </a:ext>
            </a:extLst>
          </p:cNvPr>
          <p:cNvPicPr>
            <a:picLocks noChangeAspect="1"/>
          </p:cNvPicPr>
          <p:nvPr userDrawn="1"/>
        </p:nvPicPr>
        <p:blipFill>
          <a:blip r:embed="rId3"/>
          <a:srcRect/>
          <a:stretch/>
        </p:blipFill>
        <p:spPr>
          <a:xfrm>
            <a:off x="10718078" y="152929"/>
            <a:ext cx="1154594" cy="935920"/>
          </a:xfrm>
          <a:prstGeom prst="rect">
            <a:avLst/>
          </a:prstGeom>
        </p:spPr>
      </p:pic>
      <p:sp>
        <p:nvSpPr>
          <p:cNvPr id="9" name="TextBox 8">
            <a:extLst>
              <a:ext uri="{FF2B5EF4-FFF2-40B4-BE49-F238E27FC236}">
                <a16:creationId xmlns:a16="http://schemas.microsoft.com/office/drawing/2014/main" id="{7AB3ABC2-AECB-654A-B99E-8FED5352F452}"/>
              </a:ext>
            </a:extLst>
          </p:cNvPr>
          <p:cNvSpPr txBox="1"/>
          <p:nvPr userDrawn="1"/>
        </p:nvSpPr>
        <p:spPr>
          <a:xfrm>
            <a:off x="9589054" y="6581960"/>
            <a:ext cx="2087007" cy="246221"/>
          </a:xfrm>
          <a:prstGeom prst="rect">
            <a:avLst/>
          </a:prstGeom>
          <a:noFill/>
        </p:spPr>
        <p:txBody>
          <a:bodyPr wrap="square" rtlCol="0" anchor="ctr">
            <a:spAutoFit/>
          </a:bodyPr>
          <a:lstStyle/>
          <a:p>
            <a:pPr algn="r"/>
            <a:r>
              <a:rPr lang="en-CR" sz="1000" dirty="0">
                <a:solidFill>
                  <a:srgbClr val="004C94"/>
                </a:solidFill>
                <a:latin typeface="Century Gothic" panose="020B0502020202020204" pitchFamily="34" charset="0"/>
              </a:rPr>
              <a:t>www.colypro.com</a:t>
            </a:r>
          </a:p>
        </p:txBody>
      </p:sp>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515937" y="1628776"/>
            <a:ext cx="11160125" cy="486092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8591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122615A9-1723-7242-85C0-25FF53F5A5B1}"/>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Title 1"/>
          <p:cNvSpPr>
            <a:spLocks noGrp="1"/>
          </p:cNvSpPr>
          <p:nvPr>
            <p:ph type="title"/>
          </p:nvPr>
        </p:nvSpPr>
        <p:spPr>
          <a:xfrm>
            <a:off x="515938" y="2328862"/>
            <a:ext cx="11160125" cy="2233613"/>
          </a:xfrm>
        </p:spPr>
        <p:txBody>
          <a:bodyPr anchor="b"/>
          <a:lstStyle>
            <a:lvl1pPr algn="ctr">
              <a:defRPr sz="6000">
                <a:solidFill>
                  <a:schemeClr val="bg1"/>
                </a:solidFill>
              </a:defRPr>
            </a:lvl1pPr>
          </a:lstStyle>
          <a:p>
            <a:r>
              <a:rPr lang="en-US" dirty="0"/>
              <a:t>Click to edit Master title style</a:t>
            </a:r>
          </a:p>
        </p:txBody>
      </p:sp>
      <p:sp>
        <p:nvSpPr>
          <p:cNvPr id="3" name="Text Placeholder 2"/>
          <p:cNvSpPr>
            <a:spLocks noGrp="1"/>
          </p:cNvSpPr>
          <p:nvPr>
            <p:ph type="body" idx="1"/>
          </p:nvPr>
        </p:nvSpPr>
        <p:spPr>
          <a:xfrm>
            <a:off x="831850" y="5181600"/>
            <a:ext cx="10515600" cy="1278731"/>
          </a:xfrm>
        </p:spPr>
        <p:txBody>
          <a:bodyPr anchor="ctr"/>
          <a:lstStyle>
            <a:lvl1pPr marL="0" indent="0" algn="ctr">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13" name="Picture 12">
            <a:extLst>
              <a:ext uri="{FF2B5EF4-FFF2-40B4-BE49-F238E27FC236}">
                <a16:creationId xmlns:a16="http://schemas.microsoft.com/office/drawing/2014/main" id="{6DDDDBD2-B981-9248-ABB7-79549273C248}"/>
              </a:ext>
            </a:extLst>
          </p:cNvPr>
          <p:cNvPicPr>
            <a:picLocks noChangeAspect="1"/>
          </p:cNvPicPr>
          <p:nvPr userDrawn="1"/>
        </p:nvPicPr>
        <p:blipFill>
          <a:blip r:embed="rId3"/>
          <a:stretch>
            <a:fillRect/>
          </a:stretch>
        </p:blipFill>
        <p:spPr>
          <a:xfrm>
            <a:off x="5185189" y="397669"/>
            <a:ext cx="1821621" cy="1477169"/>
          </a:xfrm>
          <a:prstGeom prst="rect">
            <a:avLst/>
          </a:prstGeom>
        </p:spPr>
      </p:pic>
    </p:spTree>
    <p:extLst>
      <p:ext uri="{BB962C8B-B14F-4D97-AF65-F5344CB8AC3E}">
        <p14:creationId xmlns:p14="http://schemas.microsoft.com/office/powerpoint/2010/main" val="15149223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BC82DE93-9208-B140-9592-728241234B64}"/>
              </a:ext>
            </a:extLst>
          </p:cNvPr>
          <p:cNvPicPr>
            <a:picLocks noChangeAspect="1"/>
          </p:cNvPicPr>
          <p:nvPr userDrawn="1"/>
        </p:nvPicPr>
        <p:blipFill>
          <a:blip r:embed="rId2"/>
          <a:stretch>
            <a:fillRect/>
          </a:stretch>
        </p:blipFill>
        <p:spPr>
          <a:xfrm>
            <a:off x="0" y="0"/>
            <a:ext cx="12192000" cy="6858000"/>
          </a:xfrm>
          <a:prstGeom prst="rect">
            <a:avLst/>
          </a:prstGeom>
        </p:spPr>
      </p:pic>
      <p:pic>
        <p:nvPicPr>
          <p:cNvPr id="9" name="Picture 8">
            <a:extLst>
              <a:ext uri="{FF2B5EF4-FFF2-40B4-BE49-F238E27FC236}">
                <a16:creationId xmlns:a16="http://schemas.microsoft.com/office/drawing/2014/main" id="{D7EFF57C-1E7F-E548-BD02-B829EAFE32EC}"/>
              </a:ext>
            </a:extLst>
          </p:cNvPr>
          <p:cNvPicPr>
            <a:picLocks noChangeAspect="1"/>
          </p:cNvPicPr>
          <p:nvPr userDrawn="1"/>
        </p:nvPicPr>
        <p:blipFill>
          <a:blip r:embed="rId3"/>
          <a:srcRect/>
          <a:stretch/>
        </p:blipFill>
        <p:spPr>
          <a:xfrm>
            <a:off x="10718078" y="152929"/>
            <a:ext cx="1154594" cy="935920"/>
          </a:xfrm>
          <a:prstGeom prst="rect">
            <a:avLst/>
          </a:prstGeom>
        </p:spPr>
      </p:pic>
      <p:sp>
        <p:nvSpPr>
          <p:cNvPr id="10" name="TextBox 9">
            <a:extLst>
              <a:ext uri="{FF2B5EF4-FFF2-40B4-BE49-F238E27FC236}">
                <a16:creationId xmlns:a16="http://schemas.microsoft.com/office/drawing/2014/main" id="{B676076F-3DF2-BF43-90A7-61F130050257}"/>
              </a:ext>
            </a:extLst>
          </p:cNvPr>
          <p:cNvSpPr txBox="1"/>
          <p:nvPr userDrawn="1"/>
        </p:nvSpPr>
        <p:spPr>
          <a:xfrm>
            <a:off x="9589054" y="6581960"/>
            <a:ext cx="2087007" cy="246221"/>
          </a:xfrm>
          <a:prstGeom prst="rect">
            <a:avLst/>
          </a:prstGeom>
          <a:noFill/>
        </p:spPr>
        <p:txBody>
          <a:bodyPr wrap="square" rtlCol="0" anchor="ctr">
            <a:spAutoFit/>
          </a:bodyPr>
          <a:lstStyle/>
          <a:p>
            <a:pPr algn="r"/>
            <a:r>
              <a:rPr lang="en-CR" sz="1000" dirty="0">
                <a:solidFill>
                  <a:srgbClr val="004C94"/>
                </a:solidFill>
                <a:latin typeface="Century Gothic" panose="020B0502020202020204" pitchFamily="34" charset="0"/>
              </a:rPr>
              <a:t>www.colypro.com</a:t>
            </a:r>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15938" y="1628774"/>
            <a:ext cx="5400672" cy="48609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75388" y="1628775"/>
            <a:ext cx="5400672" cy="486092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346411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25C58B6E-A790-D94F-B7A7-67D13C419B27}"/>
              </a:ext>
            </a:extLst>
          </p:cNvPr>
          <p:cNvPicPr>
            <a:picLocks noChangeAspect="1"/>
          </p:cNvPicPr>
          <p:nvPr userDrawn="1"/>
        </p:nvPicPr>
        <p:blipFill>
          <a:blip r:embed="rId2"/>
          <a:stretch>
            <a:fillRect/>
          </a:stretch>
        </p:blipFill>
        <p:spPr>
          <a:xfrm>
            <a:off x="0" y="0"/>
            <a:ext cx="12192000" cy="6858000"/>
          </a:xfrm>
          <a:prstGeom prst="rect">
            <a:avLst/>
          </a:prstGeom>
        </p:spPr>
      </p:pic>
      <p:pic>
        <p:nvPicPr>
          <p:cNvPr id="11" name="Picture 10">
            <a:extLst>
              <a:ext uri="{FF2B5EF4-FFF2-40B4-BE49-F238E27FC236}">
                <a16:creationId xmlns:a16="http://schemas.microsoft.com/office/drawing/2014/main" id="{A1213C51-9E59-664F-8492-C8AA02C9DF54}"/>
              </a:ext>
            </a:extLst>
          </p:cNvPr>
          <p:cNvPicPr>
            <a:picLocks noChangeAspect="1"/>
          </p:cNvPicPr>
          <p:nvPr userDrawn="1"/>
        </p:nvPicPr>
        <p:blipFill>
          <a:blip r:embed="rId3"/>
          <a:srcRect/>
          <a:stretch/>
        </p:blipFill>
        <p:spPr>
          <a:xfrm>
            <a:off x="10718078" y="152929"/>
            <a:ext cx="1154594" cy="935920"/>
          </a:xfrm>
          <a:prstGeom prst="rect">
            <a:avLst/>
          </a:prstGeom>
        </p:spPr>
      </p:pic>
      <p:sp>
        <p:nvSpPr>
          <p:cNvPr id="12" name="TextBox 11">
            <a:extLst>
              <a:ext uri="{FF2B5EF4-FFF2-40B4-BE49-F238E27FC236}">
                <a16:creationId xmlns:a16="http://schemas.microsoft.com/office/drawing/2014/main" id="{E0D2A82A-1A90-5D4D-AE42-8B617CAE0921}"/>
              </a:ext>
            </a:extLst>
          </p:cNvPr>
          <p:cNvSpPr txBox="1"/>
          <p:nvPr userDrawn="1"/>
        </p:nvSpPr>
        <p:spPr>
          <a:xfrm>
            <a:off x="9589054" y="6581960"/>
            <a:ext cx="2087007" cy="246221"/>
          </a:xfrm>
          <a:prstGeom prst="rect">
            <a:avLst/>
          </a:prstGeom>
          <a:noFill/>
        </p:spPr>
        <p:txBody>
          <a:bodyPr wrap="square" rtlCol="0" anchor="ctr">
            <a:spAutoFit/>
          </a:bodyPr>
          <a:lstStyle/>
          <a:p>
            <a:pPr algn="r"/>
            <a:r>
              <a:rPr lang="en-CR" sz="1000" dirty="0">
                <a:solidFill>
                  <a:srgbClr val="004C94"/>
                </a:solidFill>
                <a:latin typeface="Century Gothic" panose="020B0502020202020204" pitchFamily="34" charset="0"/>
              </a:rPr>
              <a:t>www.colypro.com</a:t>
            </a:r>
          </a:p>
        </p:txBody>
      </p:sp>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A0C9AE29-EEA9-6242-8FC5-08A885803657}" type="datetimeFigureOut">
              <a:rPr lang="en-US" smtClean="0"/>
              <a:t>2/19/2026</a:t>
            </a:fld>
            <a:endParaRPr 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fld id="{86DFC556-FB85-434B-A2F7-2F6D2EF74564}" type="slidenum">
              <a:rPr lang="en-US" smtClean="0"/>
              <a:t>‹#›</a:t>
            </a:fld>
            <a:endParaRPr lang="en-US"/>
          </a:p>
        </p:txBody>
      </p:sp>
    </p:spTree>
    <p:extLst>
      <p:ext uri="{BB962C8B-B14F-4D97-AF65-F5344CB8AC3E}">
        <p14:creationId xmlns:p14="http://schemas.microsoft.com/office/powerpoint/2010/main" val="12305063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9D87C7D1-5BC0-0544-BD61-D10B9DFF0AE9}"/>
              </a:ext>
            </a:extLst>
          </p:cNvPr>
          <p:cNvPicPr>
            <a:picLocks noChangeAspect="1"/>
          </p:cNvPicPr>
          <p:nvPr userDrawn="1"/>
        </p:nvPicPr>
        <p:blipFill>
          <a:blip r:embed="rId2"/>
          <a:stretch>
            <a:fillRect/>
          </a:stretch>
        </p:blipFill>
        <p:spPr>
          <a:xfrm>
            <a:off x="0" y="0"/>
            <a:ext cx="12192000" cy="6858000"/>
          </a:xfrm>
          <a:prstGeom prst="rect">
            <a:avLst/>
          </a:prstGeom>
        </p:spPr>
      </p:pic>
      <p:pic>
        <p:nvPicPr>
          <p:cNvPr id="7" name="Picture 6">
            <a:extLst>
              <a:ext uri="{FF2B5EF4-FFF2-40B4-BE49-F238E27FC236}">
                <a16:creationId xmlns:a16="http://schemas.microsoft.com/office/drawing/2014/main" id="{57C51003-7632-E249-9879-590D689D5187}"/>
              </a:ext>
            </a:extLst>
          </p:cNvPr>
          <p:cNvPicPr>
            <a:picLocks noChangeAspect="1"/>
          </p:cNvPicPr>
          <p:nvPr userDrawn="1"/>
        </p:nvPicPr>
        <p:blipFill>
          <a:blip r:embed="rId3"/>
          <a:srcRect/>
          <a:stretch/>
        </p:blipFill>
        <p:spPr>
          <a:xfrm>
            <a:off x="10718078" y="152929"/>
            <a:ext cx="1154594" cy="935920"/>
          </a:xfrm>
          <a:prstGeom prst="rect">
            <a:avLst/>
          </a:prstGeom>
        </p:spPr>
      </p:pic>
      <p:sp>
        <p:nvSpPr>
          <p:cNvPr id="8" name="TextBox 7">
            <a:extLst>
              <a:ext uri="{FF2B5EF4-FFF2-40B4-BE49-F238E27FC236}">
                <a16:creationId xmlns:a16="http://schemas.microsoft.com/office/drawing/2014/main" id="{AAC24113-0FDF-B74E-A814-AB881F5DD788}"/>
              </a:ext>
            </a:extLst>
          </p:cNvPr>
          <p:cNvSpPr txBox="1"/>
          <p:nvPr userDrawn="1"/>
        </p:nvSpPr>
        <p:spPr>
          <a:xfrm>
            <a:off x="9589054" y="6581960"/>
            <a:ext cx="2087007" cy="246221"/>
          </a:xfrm>
          <a:prstGeom prst="rect">
            <a:avLst/>
          </a:prstGeom>
          <a:noFill/>
        </p:spPr>
        <p:txBody>
          <a:bodyPr wrap="square" rtlCol="0" anchor="ctr">
            <a:spAutoFit/>
          </a:bodyPr>
          <a:lstStyle/>
          <a:p>
            <a:pPr algn="r"/>
            <a:r>
              <a:rPr lang="en-CR" sz="1000" dirty="0">
                <a:solidFill>
                  <a:srgbClr val="004C94"/>
                </a:solidFill>
                <a:latin typeface="Century Gothic" panose="020B0502020202020204" pitchFamily="34" charset="0"/>
              </a:rPr>
              <a:t>www.colypro.com</a:t>
            </a:r>
          </a:p>
        </p:txBody>
      </p:sp>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8522668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20252DEA-2A47-2A4C-AB2B-43D113BDB196}"/>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7" name="TextBox 6">
            <a:extLst>
              <a:ext uri="{FF2B5EF4-FFF2-40B4-BE49-F238E27FC236}">
                <a16:creationId xmlns:a16="http://schemas.microsoft.com/office/drawing/2014/main" id="{429B4296-0B7B-5246-A0F8-1F3C85555BBB}"/>
              </a:ext>
            </a:extLst>
          </p:cNvPr>
          <p:cNvSpPr txBox="1"/>
          <p:nvPr userDrawn="1"/>
        </p:nvSpPr>
        <p:spPr>
          <a:xfrm>
            <a:off x="9589054" y="6581960"/>
            <a:ext cx="2087007" cy="246221"/>
          </a:xfrm>
          <a:prstGeom prst="rect">
            <a:avLst/>
          </a:prstGeom>
          <a:noFill/>
        </p:spPr>
        <p:txBody>
          <a:bodyPr wrap="square" rtlCol="0" anchor="ctr">
            <a:spAutoFit/>
          </a:bodyPr>
          <a:lstStyle/>
          <a:p>
            <a:pPr algn="r"/>
            <a:r>
              <a:rPr lang="en-CR" sz="1000" dirty="0">
                <a:solidFill>
                  <a:schemeClr val="bg1"/>
                </a:solidFill>
                <a:latin typeface="Century Gothic" panose="020B0502020202020204" pitchFamily="34" charset="0"/>
              </a:rPr>
              <a:t>www.colypro.com</a:t>
            </a:r>
          </a:p>
        </p:txBody>
      </p:sp>
      <p:sp>
        <p:nvSpPr>
          <p:cNvPr id="8" name="Picture Placeholder 19">
            <a:extLst>
              <a:ext uri="{FF2B5EF4-FFF2-40B4-BE49-F238E27FC236}">
                <a16:creationId xmlns:a16="http://schemas.microsoft.com/office/drawing/2014/main" id="{945AD5DC-2AB4-F94A-B14F-DCA602B4E3BE}"/>
              </a:ext>
            </a:extLst>
          </p:cNvPr>
          <p:cNvSpPr>
            <a:spLocks noGrp="1"/>
          </p:cNvSpPr>
          <p:nvPr>
            <p:ph type="pic" sz="quarter" idx="11"/>
          </p:nvPr>
        </p:nvSpPr>
        <p:spPr>
          <a:xfrm>
            <a:off x="7392248" y="0"/>
            <a:ext cx="4799752" cy="6522322"/>
          </a:xfrm>
          <a:custGeom>
            <a:avLst/>
            <a:gdLst>
              <a:gd name="connsiteX0" fmla="*/ 1665491 w 4224339"/>
              <a:gd name="connsiteY0" fmla="*/ 0 h 5740400"/>
              <a:gd name="connsiteX1" fmla="*/ 4224339 w 4224339"/>
              <a:gd name="connsiteY1" fmla="*/ 0 h 5740400"/>
              <a:gd name="connsiteX2" fmla="*/ 4224339 w 4224339"/>
              <a:gd name="connsiteY2" fmla="*/ 5740400 h 5740400"/>
              <a:gd name="connsiteX3" fmla="*/ 1665488 w 4224339"/>
              <a:gd name="connsiteY3" fmla="*/ 5740400 h 5740400"/>
              <a:gd name="connsiteX4" fmla="*/ 1459554 w 4224339"/>
              <a:gd name="connsiteY4" fmla="*/ 5615292 h 5740400"/>
              <a:gd name="connsiteX5" fmla="*/ 0 w 4224339"/>
              <a:gd name="connsiteY5" fmla="*/ 2870201 h 5740400"/>
              <a:gd name="connsiteX6" fmla="*/ 1459554 w 4224339"/>
              <a:gd name="connsiteY6" fmla="*/ 125110 h 5740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224339" h="5740400">
                <a:moveTo>
                  <a:pt x="1665491" y="0"/>
                </a:moveTo>
                <a:lnTo>
                  <a:pt x="4224339" y="0"/>
                </a:lnTo>
                <a:lnTo>
                  <a:pt x="4224339" y="5740400"/>
                </a:lnTo>
                <a:lnTo>
                  <a:pt x="1665488" y="5740400"/>
                </a:lnTo>
                <a:lnTo>
                  <a:pt x="1459554" y="5615292"/>
                </a:lnTo>
                <a:cubicBezTo>
                  <a:pt x="578964" y="5020377"/>
                  <a:pt x="0" y="4012901"/>
                  <a:pt x="0" y="2870201"/>
                </a:cubicBezTo>
                <a:cubicBezTo>
                  <a:pt x="0" y="1727501"/>
                  <a:pt x="578964" y="720025"/>
                  <a:pt x="1459554" y="125110"/>
                </a:cubicBezTo>
                <a:close/>
              </a:path>
            </a:pathLst>
          </a:custGeom>
          <a:noFill/>
          <a:ln w="0">
            <a:noFill/>
          </a:ln>
        </p:spPr>
        <p:txBody>
          <a:bodyPr wrap="square" anchor="ctr">
            <a:noAutofit/>
          </a:bodyPr>
          <a:lstStyle>
            <a:lvl1pPr marL="0" indent="0" algn="ctr">
              <a:buNone/>
              <a:defRPr/>
            </a:lvl1pPr>
          </a:lstStyle>
          <a:p>
            <a:endParaRPr lang="en-US"/>
          </a:p>
        </p:txBody>
      </p:sp>
      <p:sp>
        <p:nvSpPr>
          <p:cNvPr id="12" name="Text Placeholder 11">
            <a:extLst>
              <a:ext uri="{FF2B5EF4-FFF2-40B4-BE49-F238E27FC236}">
                <a16:creationId xmlns:a16="http://schemas.microsoft.com/office/drawing/2014/main" id="{A48C3EA4-4C46-2C47-9E92-61845944020F}"/>
              </a:ext>
            </a:extLst>
          </p:cNvPr>
          <p:cNvSpPr>
            <a:spLocks noGrp="1"/>
          </p:cNvSpPr>
          <p:nvPr>
            <p:ph type="body" sz="quarter" idx="12"/>
          </p:nvPr>
        </p:nvSpPr>
        <p:spPr>
          <a:xfrm>
            <a:off x="515939" y="3073400"/>
            <a:ext cx="5668961" cy="3416300"/>
          </a:xfrm>
        </p:spPr>
        <p:txBody>
          <a:bodyPr/>
          <a:lstStyle>
            <a:lvl1pPr>
              <a:buNone/>
              <a:defRPr/>
            </a:lvl1pPr>
            <a:lvl2pPr>
              <a:buNone/>
              <a:defRPr/>
            </a:lvl2pPr>
            <a:lvl3pPr>
              <a:buNone/>
              <a:defRPr/>
            </a:lvl3pPr>
            <a:lvl4pPr>
              <a:buNone/>
              <a:defRPr/>
            </a:lvl4pPr>
            <a:lvl5pPr>
              <a:buNone/>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R" dirty="0"/>
          </a:p>
        </p:txBody>
      </p:sp>
      <p:sp>
        <p:nvSpPr>
          <p:cNvPr id="13" name="Title 12">
            <a:extLst>
              <a:ext uri="{FF2B5EF4-FFF2-40B4-BE49-F238E27FC236}">
                <a16:creationId xmlns:a16="http://schemas.microsoft.com/office/drawing/2014/main" id="{BDFEF617-BC18-1844-870F-44B5EBC4A1BD}"/>
              </a:ext>
            </a:extLst>
          </p:cNvPr>
          <p:cNvSpPr>
            <a:spLocks noGrp="1"/>
          </p:cNvSpPr>
          <p:nvPr>
            <p:ph type="title"/>
          </p:nvPr>
        </p:nvSpPr>
        <p:spPr>
          <a:xfrm>
            <a:off x="515938" y="728662"/>
            <a:ext cx="5400675" cy="2090737"/>
          </a:xfrm>
        </p:spPr>
        <p:txBody>
          <a:bodyPr/>
          <a:lstStyle>
            <a:lvl1pPr>
              <a:defRPr>
                <a:solidFill>
                  <a:schemeClr val="bg1"/>
                </a:solidFill>
              </a:defRPr>
            </a:lvl1pPr>
          </a:lstStyle>
          <a:p>
            <a:r>
              <a:rPr lang="en-US"/>
              <a:t>Click to edit Master title style</a:t>
            </a:r>
            <a:endParaRPr lang="en-CR"/>
          </a:p>
        </p:txBody>
      </p:sp>
    </p:spTree>
    <p:extLst>
      <p:ext uri="{BB962C8B-B14F-4D97-AF65-F5344CB8AC3E}">
        <p14:creationId xmlns:p14="http://schemas.microsoft.com/office/powerpoint/2010/main" val="3331569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CB01500-DEBD-4649-AA62-F4FDC6C5B3A7}"/>
              </a:ext>
            </a:extLst>
          </p:cNvPr>
          <p:cNvPicPr>
            <a:picLocks noChangeAspect="1"/>
          </p:cNvPicPr>
          <p:nvPr userDrawn="1"/>
        </p:nvPicPr>
        <p:blipFill>
          <a:blip r:embed="rId2"/>
          <a:stretch>
            <a:fillRect/>
          </a:stretch>
        </p:blipFill>
        <p:spPr>
          <a:xfrm>
            <a:off x="0" y="0"/>
            <a:ext cx="12192000" cy="6858000"/>
          </a:xfrm>
          <a:prstGeom prst="rect">
            <a:avLst/>
          </a:prstGeom>
        </p:spPr>
      </p:pic>
      <p:pic>
        <p:nvPicPr>
          <p:cNvPr id="9" name="Picture 8">
            <a:extLst>
              <a:ext uri="{FF2B5EF4-FFF2-40B4-BE49-F238E27FC236}">
                <a16:creationId xmlns:a16="http://schemas.microsoft.com/office/drawing/2014/main" id="{7261BDB1-0CE2-DE43-9DCD-4672D706A907}"/>
              </a:ext>
            </a:extLst>
          </p:cNvPr>
          <p:cNvPicPr>
            <a:picLocks noChangeAspect="1"/>
          </p:cNvPicPr>
          <p:nvPr userDrawn="1"/>
        </p:nvPicPr>
        <p:blipFill>
          <a:blip r:embed="rId3"/>
          <a:srcRect/>
          <a:stretch/>
        </p:blipFill>
        <p:spPr>
          <a:xfrm>
            <a:off x="10718078" y="152929"/>
            <a:ext cx="1154594" cy="935920"/>
          </a:xfrm>
          <a:prstGeom prst="rect">
            <a:avLst/>
          </a:prstGeom>
        </p:spPr>
      </p:pic>
      <p:sp>
        <p:nvSpPr>
          <p:cNvPr id="10" name="TextBox 9">
            <a:extLst>
              <a:ext uri="{FF2B5EF4-FFF2-40B4-BE49-F238E27FC236}">
                <a16:creationId xmlns:a16="http://schemas.microsoft.com/office/drawing/2014/main" id="{B1B9AD56-3A37-844F-A405-EE5FCD4A5B1D}"/>
              </a:ext>
            </a:extLst>
          </p:cNvPr>
          <p:cNvSpPr txBox="1"/>
          <p:nvPr userDrawn="1"/>
        </p:nvSpPr>
        <p:spPr>
          <a:xfrm>
            <a:off x="9589054" y="6581960"/>
            <a:ext cx="2087007" cy="246221"/>
          </a:xfrm>
          <a:prstGeom prst="rect">
            <a:avLst/>
          </a:prstGeom>
          <a:noFill/>
        </p:spPr>
        <p:txBody>
          <a:bodyPr wrap="square" rtlCol="0" anchor="ctr">
            <a:spAutoFit/>
          </a:bodyPr>
          <a:lstStyle/>
          <a:p>
            <a:pPr algn="r"/>
            <a:r>
              <a:rPr lang="en-CR" sz="1000" dirty="0">
                <a:solidFill>
                  <a:srgbClr val="004C94"/>
                </a:solidFill>
                <a:latin typeface="Century Gothic" panose="020B0502020202020204" pitchFamily="34" charset="0"/>
              </a:rPr>
              <a:t>www.colypro.com</a:t>
            </a:r>
          </a:p>
        </p:txBody>
      </p:sp>
      <p:sp>
        <p:nvSpPr>
          <p:cNvPr id="2" name="Title 1"/>
          <p:cNvSpPr>
            <a:spLocks noGrp="1"/>
          </p:cNvSpPr>
          <p:nvPr>
            <p:ph type="title"/>
          </p:nvPr>
        </p:nvSpPr>
        <p:spPr>
          <a:xfrm>
            <a:off x="515938" y="728663"/>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37462" y="1628775"/>
            <a:ext cx="7054537" cy="4619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15938" y="2692400"/>
            <a:ext cx="3932237" cy="379729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878419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8DC7B354-5530-9640-833A-32E6FD2620C3}"/>
              </a:ext>
            </a:extLst>
          </p:cNvPr>
          <p:cNvPicPr>
            <a:picLocks noChangeAspect="1"/>
          </p:cNvPicPr>
          <p:nvPr userDrawn="1"/>
        </p:nvPicPr>
        <p:blipFill>
          <a:blip r:embed="rId2"/>
          <a:stretch>
            <a:fillRect/>
          </a:stretch>
        </p:blipFill>
        <p:spPr>
          <a:xfrm>
            <a:off x="0" y="0"/>
            <a:ext cx="12192000" cy="6858000"/>
          </a:xfrm>
          <a:prstGeom prst="rect">
            <a:avLst/>
          </a:prstGeom>
        </p:spPr>
      </p:pic>
      <p:pic>
        <p:nvPicPr>
          <p:cNvPr id="9" name="Picture 8">
            <a:extLst>
              <a:ext uri="{FF2B5EF4-FFF2-40B4-BE49-F238E27FC236}">
                <a16:creationId xmlns:a16="http://schemas.microsoft.com/office/drawing/2014/main" id="{7D77CF20-A96B-3C40-9ADF-ACE85A95DA3B}"/>
              </a:ext>
            </a:extLst>
          </p:cNvPr>
          <p:cNvPicPr>
            <a:picLocks noChangeAspect="1"/>
          </p:cNvPicPr>
          <p:nvPr userDrawn="1"/>
        </p:nvPicPr>
        <p:blipFill>
          <a:blip r:embed="rId3"/>
          <a:srcRect/>
          <a:stretch/>
        </p:blipFill>
        <p:spPr>
          <a:xfrm>
            <a:off x="10718078" y="152929"/>
            <a:ext cx="1154594" cy="935920"/>
          </a:xfrm>
          <a:prstGeom prst="rect">
            <a:avLst/>
          </a:prstGeom>
        </p:spPr>
      </p:pic>
      <p:sp>
        <p:nvSpPr>
          <p:cNvPr id="10" name="TextBox 9">
            <a:extLst>
              <a:ext uri="{FF2B5EF4-FFF2-40B4-BE49-F238E27FC236}">
                <a16:creationId xmlns:a16="http://schemas.microsoft.com/office/drawing/2014/main" id="{268DA2F9-7382-E449-BBD1-A41E551DAE32}"/>
              </a:ext>
            </a:extLst>
          </p:cNvPr>
          <p:cNvSpPr txBox="1"/>
          <p:nvPr userDrawn="1"/>
        </p:nvSpPr>
        <p:spPr>
          <a:xfrm>
            <a:off x="9589054" y="6581960"/>
            <a:ext cx="2087007" cy="246221"/>
          </a:xfrm>
          <a:prstGeom prst="rect">
            <a:avLst/>
          </a:prstGeom>
          <a:noFill/>
        </p:spPr>
        <p:txBody>
          <a:bodyPr wrap="square" rtlCol="0" anchor="ctr">
            <a:spAutoFit/>
          </a:bodyPr>
          <a:lstStyle/>
          <a:p>
            <a:pPr algn="r"/>
            <a:r>
              <a:rPr lang="en-CR" sz="1000" dirty="0">
                <a:solidFill>
                  <a:srgbClr val="004C94"/>
                </a:solidFill>
                <a:latin typeface="Century Gothic" panose="020B0502020202020204" pitchFamily="34" charset="0"/>
              </a:rPr>
              <a:t>www.colypro.com</a:t>
            </a:r>
          </a:p>
        </p:txBody>
      </p:sp>
      <p:sp>
        <p:nvSpPr>
          <p:cNvPr id="2" name="Title 1"/>
          <p:cNvSpPr>
            <a:spLocks noGrp="1"/>
          </p:cNvSpPr>
          <p:nvPr>
            <p:ph type="title"/>
          </p:nvPr>
        </p:nvSpPr>
        <p:spPr>
          <a:xfrm>
            <a:off x="500062" y="736415"/>
            <a:ext cx="8923338" cy="531998"/>
          </a:xfrm>
        </p:spPr>
        <p:txBody>
          <a:bodyPr anchor="b"/>
          <a:lstStyle>
            <a:lvl1pPr>
              <a:defRPr sz="3200">
                <a:solidFill>
                  <a:srgbClr val="C6D420"/>
                </a:solidFill>
              </a:defRPr>
            </a:lvl1pPr>
          </a:lstStyle>
          <a:p>
            <a:r>
              <a:rPr lang="en-US"/>
              <a:t>Click to edit Master title style</a:t>
            </a:r>
          </a:p>
        </p:txBody>
      </p:sp>
      <p:sp>
        <p:nvSpPr>
          <p:cNvPr id="3" name="Picture Placeholder 2"/>
          <p:cNvSpPr>
            <a:spLocks noGrp="1"/>
          </p:cNvSpPr>
          <p:nvPr>
            <p:ph type="pic" idx="1"/>
          </p:nvPr>
        </p:nvSpPr>
        <p:spPr>
          <a:xfrm>
            <a:off x="515939" y="1628775"/>
            <a:ext cx="11160124" cy="4860925"/>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Tree>
    <p:extLst>
      <p:ext uri="{BB962C8B-B14F-4D97-AF65-F5344CB8AC3E}">
        <p14:creationId xmlns:p14="http://schemas.microsoft.com/office/powerpoint/2010/main" val="1793661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5938" y="728663"/>
            <a:ext cx="8041654" cy="53975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515937" y="1635538"/>
            <a:ext cx="11160125" cy="485416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userDrawn="1"/>
        </p:nvSpPr>
        <p:spPr>
          <a:xfrm>
            <a:off x="1656272" y="-923026"/>
            <a:ext cx="569343" cy="569343"/>
          </a:xfrm>
          <a:prstGeom prst="rect">
            <a:avLst/>
          </a:prstGeom>
          <a:solidFill>
            <a:srgbClr val="4BA6D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charset="0"/>
              <a:ea typeface="Century Gothic" charset="0"/>
              <a:cs typeface="Century Gothic" charset="0"/>
            </a:endParaRPr>
          </a:p>
        </p:txBody>
      </p:sp>
      <p:sp>
        <p:nvSpPr>
          <p:cNvPr id="9" name="Rectangle 8"/>
          <p:cNvSpPr/>
          <p:nvPr userDrawn="1"/>
        </p:nvSpPr>
        <p:spPr>
          <a:xfrm>
            <a:off x="2493034" y="-923026"/>
            <a:ext cx="569343" cy="569343"/>
          </a:xfrm>
          <a:prstGeom prst="rect">
            <a:avLst/>
          </a:prstGeom>
          <a:solidFill>
            <a:srgbClr val="C6D4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charset="0"/>
              <a:ea typeface="Century Gothic" charset="0"/>
              <a:cs typeface="Century Gothic" charset="0"/>
            </a:endParaRPr>
          </a:p>
        </p:txBody>
      </p:sp>
      <p:sp>
        <p:nvSpPr>
          <p:cNvPr id="10" name="Rectangle 9"/>
          <p:cNvSpPr/>
          <p:nvPr userDrawn="1"/>
        </p:nvSpPr>
        <p:spPr>
          <a:xfrm>
            <a:off x="3433313" y="-923026"/>
            <a:ext cx="569343" cy="569343"/>
          </a:xfrm>
          <a:prstGeom prst="rect">
            <a:avLst/>
          </a:prstGeom>
          <a:solidFill>
            <a:srgbClr val="727B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charset="0"/>
              <a:ea typeface="Century Gothic" charset="0"/>
              <a:cs typeface="Century Gothic" charset="0"/>
            </a:endParaRPr>
          </a:p>
        </p:txBody>
      </p:sp>
      <p:sp>
        <p:nvSpPr>
          <p:cNvPr id="11" name="Rectangle 10"/>
          <p:cNvSpPr/>
          <p:nvPr userDrawn="1"/>
        </p:nvSpPr>
        <p:spPr>
          <a:xfrm>
            <a:off x="4261449" y="-923026"/>
            <a:ext cx="569343" cy="569343"/>
          </a:xfrm>
          <a:prstGeom prst="rect">
            <a:avLst/>
          </a:prstGeom>
          <a:solidFill>
            <a:srgbClr val="004C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charset="0"/>
              <a:ea typeface="Century Gothic" charset="0"/>
              <a:cs typeface="Century Gothic" charset="0"/>
            </a:endParaRPr>
          </a:p>
        </p:txBody>
      </p:sp>
    </p:spTree>
    <p:extLst>
      <p:ext uri="{BB962C8B-B14F-4D97-AF65-F5344CB8AC3E}">
        <p14:creationId xmlns:p14="http://schemas.microsoft.com/office/powerpoint/2010/main" val="16427637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2800" b="1" kern="1200">
          <a:solidFill>
            <a:srgbClr val="004C94"/>
          </a:solidFill>
          <a:latin typeface="Century Gothic" charset="0"/>
          <a:ea typeface="Century Gothic" charset="0"/>
          <a:cs typeface="Century Gothic" charset="0"/>
        </a:defRPr>
      </a:lvl1pPr>
    </p:titleStyle>
    <p:bodyStyle>
      <a:lvl1pPr marL="228600" indent="-228600" algn="l" defTabSz="914400" rtl="0" eaLnBrk="1" latinLnBrk="0" hangingPunct="1">
        <a:lnSpc>
          <a:spcPct val="90000"/>
        </a:lnSpc>
        <a:spcBef>
          <a:spcPts val="1000"/>
        </a:spcBef>
        <a:buFont typeface="Arial"/>
        <a:buChar char="•"/>
        <a:defRPr sz="1800" kern="1200">
          <a:solidFill>
            <a:schemeClr val="tx1"/>
          </a:solidFill>
          <a:latin typeface="Century Gothic" charset="0"/>
          <a:ea typeface="Century Gothic" charset="0"/>
          <a:cs typeface="Century Gothic" charset="0"/>
        </a:defRPr>
      </a:lvl1pPr>
      <a:lvl2pPr marL="685800" indent="-228600" algn="l" defTabSz="914400" rtl="0" eaLnBrk="1" latinLnBrk="0" hangingPunct="1">
        <a:lnSpc>
          <a:spcPct val="90000"/>
        </a:lnSpc>
        <a:spcBef>
          <a:spcPts val="500"/>
        </a:spcBef>
        <a:buFont typeface="Arial"/>
        <a:buChar char="•"/>
        <a:defRPr sz="1800" kern="1200">
          <a:solidFill>
            <a:schemeClr val="tx1"/>
          </a:solidFill>
          <a:latin typeface="Century Gothic" charset="0"/>
          <a:ea typeface="Century Gothic" charset="0"/>
          <a:cs typeface="Century Gothic" charset="0"/>
        </a:defRPr>
      </a:lvl2pPr>
      <a:lvl3pPr marL="1143000" indent="-228600" algn="l" defTabSz="914400" rtl="0" eaLnBrk="1" latinLnBrk="0" hangingPunct="1">
        <a:lnSpc>
          <a:spcPct val="90000"/>
        </a:lnSpc>
        <a:spcBef>
          <a:spcPts val="500"/>
        </a:spcBef>
        <a:buFont typeface="Arial"/>
        <a:buChar char="•"/>
        <a:defRPr sz="1800" kern="1200">
          <a:solidFill>
            <a:schemeClr val="tx1"/>
          </a:solidFill>
          <a:latin typeface="Century Gothic" charset="0"/>
          <a:ea typeface="Century Gothic" charset="0"/>
          <a:cs typeface="Century Gothic" charset="0"/>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Century Gothic" charset="0"/>
          <a:ea typeface="Century Gothic" charset="0"/>
          <a:cs typeface="Century Gothic" charset="0"/>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Century Gothic" charset="0"/>
          <a:ea typeface="Century Gothic" charset="0"/>
          <a:cs typeface="Century Gothic"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3" orient="horz" pos="459" userDrawn="1">
          <p15:clr>
            <a:srgbClr val="F26B43"/>
          </p15:clr>
        </p15:guide>
        <p15:guide id="4" orient="horz" pos="4088" userDrawn="1">
          <p15:clr>
            <a:srgbClr val="F26B43"/>
          </p15:clr>
        </p15:guide>
        <p15:guide id="5" pos="325" userDrawn="1">
          <p15:clr>
            <a:srgbClr val="F26B43"/>
          </p15:clr>
        </p15:guide>
        <p15:guide id="6" pos="7355" userDrawn="1">
          <p15:clr>
            <a:srgbClr val="F26B43"/>
          </p15:clr>
        </p15:guide>
        <p15:guide id="7" pos="3727" userDrawn="1">
          <p15:clr>
            <a:srgbClr val="F26B43"/>
          </p15:clr>
        </p15:guide>
        <p15:guide id="8" pos="3953" userDrawn="1">
          <p15:clr>
            <a:srgbClr val="F26B43"/>
          </p15:clr>
        </p15:guide>
        <p15:guide id="9" orient="horz" pos="799" userDrawn="1">
          <p15:clr>
            <a:srgbClr val="F26B43"/>
          </p15:clr>
        </p15:guide>
        <p15:guide id="10" orient="horz" pos="1026"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7E73AF0D-DEAA-064E-83A7-90EE6C1D049C}"/>
              </a:ext>
            </a:extLst>
          </p:cNvPr>
          <p:cNvSpPr>
            <a:spLocks noGrp="1"/>
          </p:cNvSpPr>
          <p:nvPr>
            <p:ph type="pic" sz="quarter" idx="11"/>
          </p:nvPr>
        </p:nvSpPr>
        <p:spPr/>
      </p:sp>
      <p:sp>
        <p:nvSpPr>
          <p:cNvPr id="3" name="TextBox 2">
            <a:extLst>
              <a:ext uri="{FF2B5EF4-FFF2-40B4-BE49-F238E27FC236}">
                <a16:creationId xmlns:a16="http://schemas.microsoft.com/office/drawing/2014/main" id="{0F98101D-157D-5F37-53D3-33EC509655D9}"/>
              </a:ext>
            </a:extLst>
          </p:cNvPr>
          <p:cNvSpPr txBox="1"/>
          <p:nvPr/>
        </p:nvSpPr>
        <p:spPr>
          <a:xfrm>
            <a:off x="1349829" y="1670701"/>
            <a:ext cx="8302170" cy="5355312"/>
          </a:xfrm>
          <a:prstGeom prst="rect">
            <a:avLst/>
          </a:prstGeom>
          <a:noFill/>
        </p:spPr>
        <p:txBody>
          <a:bodyPr wrap="square">
            <a:spAutoFit/>
          </a:bodyPr>
          <a:lstStyle/>
          <a:p>
            <a:pPr algn="ctr"/>
            <a:r>
              <a:rPr lang="es-ES" sz="3600" dirty="0">
                <a:solidFill>
                  <a:srgbClr val="002060"/>
                </a:solidFill>
                <a:latin typeface="Tahoma" panose="020B0604030504040204" pitchFamily="34" charset="0"/>
                <a:ea typeface="Tahoma" panose="020B0604030504040204" pitchFamily="34" charset="0"/>
                <a:cs typeface="Tahoma" panose="020B0604030504040204" pitchFamily="34" charset="0"/>
              </a:rPr>
              <a:t>EJECUCIÓN PRESUPUESTARIA  FINAL</a:t>
            </a:r>
          </a:p>
          <a:p>
            <a:pPr algn="ctr"/>
            <a:r>
              <a:rPr lang="es-ES" sz="3600" dirty="0">
                <a:solidFill>
                  <a:srgbClr val="002060"/>
                </a:solidFill>
                <a:latin typeface="Tahoma" panose="020B0604030504040204" pitchFamily="34" charset="0"/>
                <a:ea typeface="Tahoma" panose="020B0604030504040204" pitchFamily="34" charset="0"/>
                <a:cs typeface="Tahoma" panose="020B0604030504040204" pitchFamily="34" charset="0"/>
              </a:rPr>
              <a:t>JUNTA REGIONAL COLYPRO  OCCIDENTE </a:t>
            </a:r>
          </a:p>
          <a:p>
            <a:pPr algn="ctr"/>
            <a:r>
              <a:rPr lang="es-ES" sz="3600" dirty="0">
                <a:solidFill>
                  <a:srgbClr val="002060"/>
                </a:solidFill>
                <a:latin typeface="Tahoma" panose="020B0604030504040204" pitchFamily="34" charset="0"/>
                <a:ea typeface="Tahoma" panose="020B0604030504040204" pitchFamily="34" charset="0"/>
                <a:cs typeface="Tahoma" panose="020B0604030504040204" pitchFamily="34" charset="0"/>
              </a:rPr>
              <a:t>PERIODO: 2023- 2026</a:t>
            </a:r>
          </a:p>
          <a:p>
            <a:pPr algn="ctr"/>
            <a:endParaRPr lang="es-ES" sz="3600" dirty="0">
              <a:solidFill>
                <a:srgbClr val="002060"/>
              </a:solidFill>
              <a:latin typeface="Tahoma" panose="020B0604030504040204" pitchFamily="34" charset="0"/>
              <a:ea typeface="Tahoma" panose="020B0604030504040204" pitchFamily="34" charset="0"/>
              <a:cs typeface="Tahoma" panose="020B0604030504040204" pitchFamily="34" charset="0"/>
            </a:endParaRPr>
          </a:p>
          <a:p>
            <a:pPr algn="ctr"/>
            <a:endParaRPr lang="es-ES" sz="3600" dirty="0">
              <a:solidFill>
                <a:srgbClr val="002060"/>
              </a:solidFill>
              <a:latin typeface="Tahoma" panose="020B0604030504040204" pitchFamily="34" charset="0"/>
              <a:ea typeface="Tahoma" panose="020B0604030504040204" pitchFamily="34" charset="0"/>
              <a:cs typeface="Tahoma" panose="020B0604030504040204" pitchFamily="34" charset="0"/>
            </a:endParaRPr>
          </a:p>
          <a:p>
            <a:pPr algn="ctr"/>
            <a:endParaRPr lang="es-ES" sz="3600" dirty="0">
              <a:solidFill>
                <a:srgbClr val="002060"/>
              </a:solidFill>
              <a:latin typeface="Tahoma" panose="020B0604030504040204" pitchFamily="34" charset="0"/>
              <a:ea typeface="Tahoma" panose="020B0604030504040204" pitchFamily="34" charset="0"/>
              <a:cs typeface="Tahoma" panose="020B0604030504040204" pitchFamily="34" charset="0"/>
            </a:endParaRPr>
          </a:p>
          <a:p>
            <a:pPr algn="ctr"/>
            <a:r>
              <a:rPr lang="es-ES" sz="3600" dirty="0" err="1">
                <a:solidFill>
                  <a:srgbClr val="002060"/>
                </a:solidFill>
                <a:latin typeface="Tahoma" panose="020B0604030504040204" pitchFamily="34" charset="0"/>
                <a:ea typeface="Tahoma" panose="020B0604030504040204" pitchFamily="34" charset="0"/>
                <a:cs typeface="Tahoma" panose="020B0604030504040204" pitchFamily="34" charset="0"/>
              </a:rPr>
              <a:t>Msc</a:t>
            </a:r>
            <a:r>
              <a:rPr lang="es-ES" sz="3600" dirty="0">
                <a:solidFill>
                  <a:srgbClr val="002060"/>
                </a:solidFill>
                <a:latin typeface="Tahoma" panose="020B0604030504040204" pitchFamily="34" charset="0"/>
                <a:ea typeface="Tahoma" panose="020B0604030504040204" pitchFamily="34" charset="0"/>
                <a:cs typeface="Tahoma" panose="020B0604030504040204" pitchFamily="34" charset="0"/>
              </a:rPr>
              <a:t>. Guiselle Alvarado Artavia</a:t>
            </a:r>
          </a:p>
          <a:p>
            <a:pPr algn="ctr"/>
            <a:r>
              <a:rPr lang="es-ES" sz="3600" dirty="0">
                <a:solidFill>
                  <a:srgbClr val="002060"/>
                </a:solidFill>
                <a:latin typeface="Tahoma" panose="020B0604030504040204" pitchFamily="34" charset="0"/>
                <a:ea typeface="Tahoma" panose="020B0604030504040204" pitchFamily="34" charset="0"/>
                <a:cs typeface="Tahoma" panose="020B0604030504040204" pitchFamily="34" charset="0"/>
              </a:rPr>
              <a:t>Tesorera</a:t>
            </a:r>
            <a:endParaRPr lang="es-CR" sz="3600" dirty="0">
              <a:solidFill>
                <a:srgbClr val="002060"/>
              </a:solidFill>
              <a:latin typeface="Tahoma" panose="020B0604030504040204" pitchFamily="34" charset="0"/>
              <a:ea typeface="Tahoma" panose="020B0604030504040204" pitchFamily="34" charset="0"/>
              <a:cs typeface="Tahoma" panose="020B0604030504040204" pitchFamily="34" charset="0"/>
            </a:endParaRPr>
          </a:p>
          <a:p>
            <a:pPr algn="ctr"/>
            <a:r>
              <a:rPr lang="es-ES" sz="1800" dirty="0">
                <a:solidFill>
                  <a:schemeClr val="bg1"/>
                </a:solidFill>
              </a:rPr>
              <a:t>EJECUCIÓN PRESUPUESTARIA  FINAL</a:t>
            </a:r>
          </a:p>
        </p:txBody>
      </p:sp>
    </p:spTree>
    <p:extLst>
      <p:ext uri="{BB962C8B-B14F-4D97-AF65-F5344CB8AC3E}">
        <p14:creationId xmlns:p14="http://schemas.microsoft.com/office/powerpoint/2010/main" val="1942261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B5A7B-3283-914E-9E4A-7429890E0A80}"/>
              </a:ext>
            </a:extLst>
          </p:cNvPr>
          <p:cNvSpPr>
            <a:spLocks noGrp="1"/>
          </p:cNvSpPr>
          <p:nvPr>
            <p:ph type="title"/>
          </p:nvPr>
        </p:nvSpPr>
        <p:spPr>
          <a:xfrm>
            <a:off x="819150" y="869340"/>
            <a:ext cx="10458450" cy="768960"/>
          </a:xfrm>
        </p:spPr>
        <p:txBody>
          <a:bodyPr>
            <a:noAutofit/>
          </a:bodyPr>
          <a:lstStyle/>
          <a:p>
            <a:r>
              <a:rPr lang="es-ES" u="sng" dirty="0">
                <a:latin typeface="Tahoma" panose="020B0604030504040204" pitchFamily="34" charset="0"/>
                <a:ea typeface="Tahoma" panose="020B0604030504040204" pitchFamily="34" charset="0"/>
                <a:cs typeface="Tahoma" panose="020B0604030504040204" pitchFamily="34" charset="0"/>
              </a:rPr>
              <a:t>INFORME DE EJECUCIÓN PRESUPUESTARIA</a:t>
            </a:r>
            <a:br>
              <a:rPr lang="es-ES" u="sng" dirty="0">
                <a:latin typeface="Tahoma" panose="020B0604030504040204" pitchFamily="34" charset="0"/>
                <a:ea typeface="Tahoma" panose="020B0604030504040204" pitchFamily="34" charset="0"/>
                <a:cs typeface="Tahoma" panose="020B0604030504040204" pitchFamily="34" charset="0"/>
              </a:rPr>
            </a:br>
            <a:r>
              <a:rPr lang="es-ES" u="sng" dirty="0">
                <a:latin typeface="Tahoma" panose="020B0604030504040204" pitchFamily="34" charset="0"/>
                <a:ea typeface="Tahoma" panose="020B0604030504040204" pitchFamily="34" charset="0"/>
                <a:cs typeface="Tahoma" panose="020B0604030504040204" pitchFamily="34" charset="0"/>
              </a:rPr>
              <a:t>                           PERIODO: 2025 </a:t>
            </a:r>
            <a:endParaRPr lang="en-CR" dirty="0"/>
          </a:p>
        </p:txBody>
      </p:sp>
      <p:sp>
        <p:nvSpPr>
          <p:cNvPr id="3" name="Content Placeholder 2">
            <a:extLst>
              <a:ext uri="{FF2B5EF4-FFF2-40B4-BE49-F238E27FC236}">
                <a16:creationId xmlns:a16="http://schemas.microsoft.com/office/drawing/2014/main" id="{58FBCBCA-ECE8-6649-B099-92D41C4B81DC}"/>
              </a:ext>
            </a:extLst>
          </p:cNvPr>
          <p:cNvSpPr>
            <a:spLocks noGrp="1"/>
          </p:cNvSpPr>
          <p:nvPr>
            <p:ph idx="1"/>
          </p:nvPr>
        </p:nvSpPr>
        <p:spPr>
          <a:xfrm>
            <a:off x="515937" y="2250831"/>
            <a:ext cx="11160125" cy="5388218"/>
          </a:xfrm>
        </p:spPr>
        <p:txBody>
          <a:bodyPr>
            <a:normAutofit/>
          </a:bodyPr>
          <a:lstStyle/>
          <a:p>
            <a:r>
              <a:rPr lang="es-ES" sz="2400" b="1" dirty="0">
                <a:solidFill>
                  <a:srgbClr val="002060"/>
                </a:solidFill>
                <a:latin typeface="Tahoma" panose="020B0604030504040204" pitchFamily="34" charset="0"/>
                <a:ea typeface="Tahoma" panose="020B0604030504040204" pitchFamily="34" charset="0"/>
                <a:cs typeface="Tahoma" panose="020B0604030504040204" pitchFamily="34" charset="0"/>
              </a:rPr>
              <a:t>La Junta Regional </a:t>
            </a:r>
            <a:r>
              <a:rPr lang="es-ES" sz="2400" b="1" dirty="0" err="1">
                <a:solidFill>
                  <a:srgbClr val="002060"/>
                </a:solidFill>
                <a:latin typeface="Tahoma" panose="020B0604030504040204" pitchFamily="34" charset="0"/>
                <a:ea typeface="Tahoma" panose="020B0604030504040204" pitchFamily="34" charset="0"/>
                <a:cs typeface="Tahoma" panose="020B0604030504040204" pitchFamily="34" charset="0"/>
              </a:rPr>
              <a:t>Colypro</a:t>
            </a:r>
            <a:r>
              <a:rPr lang="es-ES" sz="2400" b="1" dirty="0">
                <a:solidFill>
                  <a:srgbClr val="002060"/>
                </a:solidFill>
                <a:latin typeface="Tahoma" panose="020B0604030504040204" pitchFamily="34" charset="0"/>
                <a:ea typeface="Tahoma" panose="020B0604030504040204" pitchFamily="34" charset="0"/>
                <a:cs typeface="Tahoma" panose="020B0604030504040204" pitchFamily="34" charset="0"/>
              </a:rPr>
              <a:t> Occidente, y esta tesorería, desea agradecer a todas y todos los colegiados de Occidente por el apoyo brindado en las actividades que se llevaron a cabo en el año 2025. </a:t>
            </a:r>
          </a:p>
          <a:p>
            <a:endParaRPr lang="es-ES" sz="2400" b="1" dirty="0">
              <a:solidFill>
                <a:srgbClr val="002060"/>
              </a:solidFill>
              <a:latin typeface="Tahoma" panose="020B0604030504040204" pitchFamily="34" charset="0"/>
              <a:ea typeface="Tahoma" panose="020B0604030504040204" pitchFamily="34" charset="0"/>
              <a:cs typeface="Tahoma" panose="020B0604030504040204" pitchFamily="34" charset="0"/>
            </a:endParaRPr>
          </a:p>
          <a:p>
            <a:r>
              <a:rPr lang="pt-BR" sz="2400" b="1" dirty="0">
                <a:solidFill>
                  <a:srgbClr val="002060"/>
                </a:solidFill>
                <a:latin typeface="Tahoma" panose="020B0604030504040204" pitchFamily="34" charset="0"/>
                <a:ea typeface="Tahoma" panose="020B0604030504040204" pitchFamily="34" charset="0"/>
                <a:cs typeface="Tahoma" panose="020B0604030504040204" pitchFamily="34" charset="0"/>
              </a:rPr>
              <a:t>Manifestales que el Plan Anual Operativo de la JRO 2025, fue ejecutado al 100% en su totalidad, lo que nos deja gran satisfacción de haber cumplido un año mas con las metas propuestas y un agradecimiento profundo por apoyarnos para que esto fuera posible.</a:t>
            </a:r>
          </a:p>
          <a:p>
            <a:endParaRPr lang="pt-BR" sz="2400" b="1" dirty="0">
              <a:solidFill>
                <a:srgbClr val="002060"/>
              </a:solidFill>
              <a:latin typeface="Tahoma" panose="020B0604030504040204" pitchFamily="34" charset="0"/>
              <a:ea typeface="Tahoma" panose="020B0604030504040204" pitchFamily="34" charset="0"/>
              <a:cs typeface="Tahoma" panose="020B0604030504040204" pitchFamily="34" charset="0"/>
            </a:endParaRPr>
          </a:p>
          <a:p>
            <a:endParaRPr lang="en-CR" dirty="0"/>
          </a:p>
        </p:txBody>
      </p:sp>
    </p:spTree>
    <p:extLst>
      <p:ext uri="{BB962C8B-B14F-4D97-AF65-F5344CB8AC3E}">
        <p14:creationId xmlns:p14="http://schemas.microsoft.com/office/powerpoint/2010/main" val="30015431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F9A3B33-D960-F99A-FE81-D4E3A4F28982}"/>
              </a:ext>
            </a:extLst>
          </p:cNvPr>
          <p:cNvSpPr>
            <a:spLocks noGrp="1"/>
          </p:cNvSpPr>
          <p:nvPr>
            <p:ph idx="1"/>
          </p:nvPr>
        </p:nvSpPr>
        <p:spPr>
          <a:xfrm>
            <a:off x="515937" y="1350498"/>
            <a:ext cx="11160125" cy="5322082"/>
          </a:xfrm>
        </p:spPr>
        <p:txBody>
          <a:bodyPr/>
          <a:lstStyle/>
          <a:p>
            <a:endParaRPr lang="es-CR" dirty="0"/>
          </a:p>
        </p:txBody>
      </p:sp>
      <p:sp>
        <p:nvSpPr>
          <p:cNvPr id="5" name="TextBox 4">
            <a:extLst>
              <a:ext uri="{FF2B5EF4-FFF2-40B4-BE49-F238E27FC236}">
                <a16:creationId xmlns:a16="http://schemas.microsoft.com/office/drawing/2014/main" id="{43AFA6AC-3FDC-43AE-5885-0CDDD0BD11A4}"/>
              </a:ext>
            </a:extLst>
          </p:cNvPr>
          <p:cNvSpPr txBox="1"/>
          <p:nvPr/>
        </p:nvSpPr>
        <p:spPr>
          <a:xfrm>
            <a:off x="1080866" y="1467787"/>
            <a:ext cx="10030265" cy="4154984"/>
          </a:xfrm>
          <a:prstGeom prst="rect">
            <a:avLst/>
          </a:prstGeom>
          <a:noFill/>
        </p:spPr>
        <p:txBody>
          <a:bodyPr wrap="square">
            <a:spAutoFit/>
          </a:bodyPr>
          <a:lstStyle/>
          <a:p>
            <a:r>
              <a:rPr lang="pt-BR" sz="2400" b="1" dirty="0">
                <a:solidFill>
                  <a:srgbClr val="002060"/>
                </a:solidFill>
                <a:latin typeface="Tahoma" panose="020B0604030504040204" pitchFamily="34" charset="0"/>
                <a:ea typeface="Tahoma" panose="020B0604030504040204" pitchFamily="34" charset="0"/>
                <a:cs typeface="Tahoma" panose="020B0604030504040204" pitchFamily="34" charset="0"/>
              </a:rPr>
              <a:t>Que si en el informe se reflejan remanentes del presupuesto que no se han ejecutado, es porque son dineros que esta junta no gastó por haber adquirido algunos de los productos a precios mas bajos y porque no requirío del pago de biáticos y de transporte en algunas ocaciones, lo que hace que el dinero sobre.</a:t>
            </a:r>
          </a:p>
          <a:p>
            <a:endParaRPr lang="pt-BR" sz="2400" b="1" dirty="0">
              <a:solidFill>
                <a:srgbClr val="002060"/>
              </a:solidFill>
              <a:latin typeface="Tahoma" panose="020B0604030504040204" pitchFamily="34" charset="0"/>
              <a:ea typeface="Tahoma" panose="020B0604030504040204" pitchFamily="34" charset="0"/>
              <a:cs typeface="Tahoma" panose="020B0604030504040204" pitchFamily="34" charset="0"/>
            </a:endParaRPr>
          </a:p>
          <a:p>
            <a:r>
              <a:rPr lang="pt-BR" sz="2400" b="1" dirty="0">
                <a:solidFill>
                  <a:srgbClr val="002060"/>
                </a:solidFill>
                <a:latin typeface="Tahoma" panose="020B0604030504040204" pitchFamily="34" charset="0"/>
                <a:ea typeface="Tahoma" panose="020B0604030504040204" pitchFamily="34" charset="0"/>
                <a:cs typeface="Tahoma" panose="020B0604030504040204" pitchFamily="34" charset="0"/>
              </a:rPr>
              <a:t>De igual manera agradezco a la Junta Nacional y todos los colavoradores, a la plataforma y el Gestor Regional que siempre nos han apoyado y estado alli para lo que necesitemos y para dar una mejor respuesta. </a:t>
            </a:r>
          </a:p>
        </p:txBody>
      </p:sp>
    </p:spTree>
    <p:extLst>
      <p:ext uri="{BB962C8B-B14F-4D97-AF65-F5344CB8AC3E}">
        <p14:creationId xmlns:p14="http://schemas.microsoft.com/office/powerpoint/2010/main" val="1015837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6860C11-55E6-B441-BCCB-1850444DCF1B}"/>
              </a:ext>
            </a:extLst>
          </p:cNvPr>
          <p:cNvSpPr>
            <a:spLocks noGrp="1"/>
          </p:cNvSpPr>
          <p:nvPr>
            <p:ph idx="1"/>
          </p:nvPr>
        </p:nvSpPr>
        <p:spPr/>
        <p:txBody>
          <a:bodyPr/>
          <a:lstStyle/>
          <a:p>
            <a:br>
              <a:rPr lang="es-ES" sz="2400" dirty="0">
                <a:solidFill>
                  <a:srgbClr val="002060"/>
                </a:solidFill>
                <a:latin typeface="Tahoma" panose="020B0604030504040204" pitchFamily="34" charset="0"/>
                <a:ea typeface="Tahoma" panose="020B0604030504040204" pitchFamily="34" charset="0"/>
                <a:cs typeface="Tahoma" panose="020B0604030504040204" pitchFamily="34" charset="0"/>
              </a:rPr>
            </a:br>
            <a:r>
              <a:rPr lang="es-ES" sz="2800" dirty="0">
                <a:solidFill>
                  <a:srgbClr val="002060"/>
                </a:solidFill>
                <a:latin typeface="Tahoma" panose="020B0604030504040204" pitchFamily="34" charset="0"/>
                <a:ea typeface="Tahoma" panose="020B0604030504040204" pitchFamily="34" charset="0"/>
                <a:cs typeface="Tahoma" panose="020B0604030504040204" pitchFamily="34" charset="0"/>
              </a:rPr>
              <a:t>Manifestarles que  esta Junta desea llegar a los colegiados con temas de su interés, por lo que en estos últimos años les hemos solicitado nos envíen propuestas de lo que crean les serviría de insumo personal y profesional por lo que estamos abiertos a escuchar sus propuestas en tanto las políticas y normativas del Colegio nos lo permitan.</a:t>
            </a:r>
            <a:br>
              <a:rPr lang="es-ES" sz="2800" dirty="0">
                <a:solidFill>
                  <a:srgbClr val="002060"/>
                </a:solidFill>
                <a:latin typeface="Tahoma" panose="020B0604030504040204" pitchFamily="34" charset="0"/>
                <a:ea typeface="Tahoma" panose="020B0604030504040204" pitchFamily="34" charset="0"/>
                <a:cs typeface="Tahoma" panose="020B0604030504040204" pitchFamily="34" charset="0"/>
              </a:rPr>
            </a:br>
            <a:br>
              <a:rPr lang="es-ES" sz="2800" b="1" dirty="0">
                <a:solidFill>
                  <a:srgbClr val="002060"/>
                </a:solidFill>
                <a:latin typeface="Tahoma" panose="020B0604030504040204" pitchFamily="34" charset="0"/>
                <a:ea typeface="Tahoma" panose="020B0604030504040204" pitchFamily="34" charset="0"/>
                <a:cs typeface="Tahoma" panose="020B0604030504040204" pitchFamily="34" charset="0"/>
              </a:rPr>
            </a:br>
            <a:endParaRPr lang="en-CR" sz="2400" dirty="0">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5133528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11B43C50-1FBE-54BC-DA0E-9A935949F2BB}"/>
              </a:ext>
            </a:extLst>
          </p:cNvPr>
          <p:cNvGraphicFramePr>
            <a:graphicFrameLocks noGrp="1"/>
          </p:cNvGraphicFramePr>
          <p:nvPr>
            <p:ph sz="half" idx="1"/>
            <p:extLst>
              <p:ext uri="{D42A27DB-BD31-4B8C-83A1-F6EECF244321}">
                <p14:modId xmlns:p14="http://schemas.microsoft.com/office/powerpoint/2010/main" val="920751159"/>
              </p:ext>
            </p:extLst>
          </p:nvPr>
        </p:nvGraphicFramePr>
        <p:xfrm>
          <a:off x="309489" y="1055077"/>
          <a:ext cx="11535509" cy="5261315"/>
        </p:xfrm>
        <a:graphic>
          <a:graphicData uri="http://schemas.openxmlformats.org/drawingml/2006/table">
            <a:tbl>
              <a:tblPr>
                <a:tableStyleId>{5C22544A-7EE6-4342-B048-85BDC9FD1C3A}</a:tableStyleId>
              </a:tblPr>
              <a:tblGrid>
                <a:gridCol w="1033031">
                  <a:extLst>
                    <a:ext uri="{9D8B030D-6E8A-4147-A177-3AD203B41FA5}">
                      <a16:colId xmlns:a16="http://schemas.microsoft.com/office/drawing/2014/main" val="2914549018"/>
                    </a:ext>
                  </a:extLst>
                </a:gridCol>
                <a:gridCol w="3202394">
                  <a:extLst>
                    <a:ext uri="{9D8B030D-6E8A-4147-A177-3AD203B41FA5}">
                      <a16:colId xmlns:a16="http://schemas.microsoft.com/office/drawing/2014/main" val="1428296691"/>
                    </a:ext>
                  </a:extLst>
                </a:gridCol>
                <a:gridCol w="1101898">
                  <a:extLst>
                    <a:ext uri="{9D8B030D-6E8A-4147-A177-3AD203B41FA5}">
                      <a16:colId xmlns:a16="http://schemas.microsoft.com/office/drawing/2014/main" val="538742663"/>
                    </a:ext>
                  </a:extLst>
                </a:gridCol>
                <a:gridCol w="1033031">
                  <a:extLst>
                    <a:ext uri="{9D8B030D-6E8A-4147-A177-3AD203B41FA5}">
                      <a16:colId xmlns:a16="http://schemas.microsoft.com/office/drawing/2014/main" val="1435172174"/>
                    </a:ext>
                  </a:extLst>
                </a:gridCol>
                <a:gridCol w="1033031">
                  <a:extLst>
                    <a:ext uri="{9D8B030D-6E8A-4147-A177-3AD203B41FA5}">
                      <a16:colId xmlns:a16="http://schemas.microsoft.com/office/drawing/2014/main" val="369668164"/>
                    </a:ext>
                  </a:extLst>
                </a:gridCol>
                <a:gridCol w="1033031">
                  <a:extLst>
                    <a:ext uri="{9D8B030D-6E8A-4147-A177-3AD203B41FA5}">
                      <a16:colId xmlns:a16="http://schemas.microsoft.com/office/drawing/2014/main" val="3965058244"/>
                    </a:ext>
                  </a:extLst>
                </a:gridCol>
                <a:gridCol w="1033031">
                  <a:extLst>
                    <a:ext uri="{9D8B030D-6E8A-4147-A177-3AD203B41FA5}">
                      <a16:colId xmlns:a16="http://schemas.microsoft.com/office/drawing/2014/main" val="561860144"/>
                    </a:ext>
                  </a:extLst>
                </a:gridCol>
                <a:gridCol w="1033031">
                  <a:extLst>
                    <a:ext uri="{9D8B030D-6E8A-4147-A177-3AD203B41FA5}">
                      <a16:colId xmlns:a16="http://schemas.microsoft.com/office/drawing/2014/main" val="1916492059"/>
                    </a:ext>
                  </a:extLst>
                </a:gridCol>
                <a:gridCol w="1033031">
                  <a:extLst>
                    <a:ext uri="{9D8B030D-6E8A-4147-A177-3AD203B41FA5}">
                      <a16:colId xmlns:a16="http://schemas.microsoft.com/office/drawing/2014/main" val="599648631"/>
                    </a:ext>
                  </a:extLst>
                </a:gridCol>
              </a:tblGrid>
              <a:tr h="473105">
                <a:tc>
                  <a:txBody>
                    <a:bodyPr/>
                    <a:lstStyle/>
                    <a:p>
                      <a:pPr algn="ctr" fontAlgn="b">
                        <a:buNone/>
                      </a:pPr>
                      <a:r>
                        <a:rPr lang="es-CR" sz="600" u="none" strike="noStrike">
                          <a:effectLst/>
                        </a:rPr>
                        <a:t> </a:t>
                      </a:r>
                      <a:endParaRPr lang="es-CR" sz="600" b="1" i="0" u="none" strike="noStrike">
                        <a:solidFill>
                          <a:srgbClr val="000000"/>
                        </a:solidFill>
                        <a:effectLst/>
                        <a:latin typeface="Times New Roman" panose="02020603050405020304" pitchFamily="18" charset="0"/>
                      </a:endParaRPr>
                    </a:p>
                  </a:txBody>
                  <a:tcPr marL="6046" marR="6046" marT="6046" marB="0" anchor="b"/>
                </a:tc>
                <a:tc>
                  <a:txBody>
                    <a:bodyPr/>
                    <a:lstStyle/>
                    <a:p>
                      <a:pPr algn="ctr" fontAlgn="b">
                        <a:buNone/>
                      </a:pPr>
                      <a:r>
                        <a:rPr lang="es-CR" sz="600" u="none" strike="noStrike">
                          <a:effectLst/>
                        </a:rPr>
                        <a:t>CONCEPTO</a:t>
                      </a:r>
                      <a:endParaRPr lang="es-CR" sz="600" b="1" i="0" u="none" strike="noStrike">
                        <a:solidFill>
                          <a:srgbClr val="000000"/>
                        </a:solidFill>
                        <a:effectLst/>
                        <a:latin typeface="Times New Roman" panose="02020603050405020304" pitchFamily="18" charset="0"/>
                      </a:endParaRPr>
                    </a:p>
                  </a:txBody>
                  <a:tcPr marL="6046" marR="6046" marT="6046" marB="0" anchor="b"/>
                </a:tc>
                <a:tc>
                  <a:txBody>
                    <a:bodyPr/>
                    <a:lstStyle/>
                    <a:p>
                      <a:pPr algn="ctr" fontAlgn="b">
                        <a:buNone/>
                      </a:pPr>
                      <a:r>
                        <a:rPr lang="es-CR" sz="600" u="none" strike="noStrike">
                          <a:effectLst/>
                        </a:rPr>
                        <a:t> Total  </a:t>
                      </a:r>
                      <a:endParaRPr lang="es-CR" sz="600" b="1" i="0" u="none" strike="noStrike">
                        <a:solidFill>
                          <a:srgbClr val="000000"/>
                        </a:solidFill>
                        <a:effectLst/>
                        <a:latin typeface="Times New Roman" panose="02020603050405020304" pitchFamily="18" charset="0"/>
                      </a:endParaRPr>
                    </a:p>
                  </a:txBody>
                  <a:tcPr marL="6046" marR="6046" marT="6046" marB="0" anchor="b"/>
                </a:tc>
                <a:tc>
                  <a:txBody>
                    <a:bodyPr/>
                    <a:lstStyle/>
                    <a:p>
                      <a:pPr algn="ctr" fontAlgn="b">
                        <a:buNone/>
                      </a:pPr>
                      <a:r>
                        <a:rPr lang="es-CR" sz="600" u="none" strike="noStrike">
                          <a:effectLst/>
                        </a:rPr>
                        <a:t>Modificaciones</a:t>
                      </a:r>
                      <a:endParaRPr lang="es-CR" sz="600" b="1" i="0" u="none" strike="noStrike">
                        <a:solidFill>
                          <a:srgbClr val="000000"/>
                        </a:solidFill>
                        <a:effectLst/>
                        <a:latin typeface="Times New Roman" panose="02020603050405020304" pitchFamily="18" charset="0"/>
                      </a:endParaRPr>
                    </a:p>
                  </a:txBody>
                  <a:tcPr marL="6046" marR="6046" marT="6046" marB="0" anchor="b"/>
                </a:tc>
                <a:tc>
                  <a:txBody>
                    <a:bodyPr/>
                    <a:lstStyle/>
                    <a:p>
                      <a:pPr algn="ctr" fontAlgn="b">
                        <a:buNone/>
                      </a:pPr>
                      <a:r>
                        <a:rPr lang="es-CR" sz="600" u="none" strike="noStrike">
                          <a:effectLst/>
                        </a:rPr>
                        <a:t>Total Presupuesto </a:t>
                      </a:r>
                      <a:endParaRPr lang="es-CR" sz="600" b="1" i="0" u="none" strike="noStrike">
                        <a:solidFill>
                          <a:srgbClr val="000000"/>
                        </a:solidFill>
                        <a:effectLst/>
                        <a:latin typeface="Times New Roman" panose="02020603050405020304" pitchFamily="18" charset="0"/>
                      </a:endParaRPr>
                    </a:p>
                  </a:txBody>
                  <a:tcPr marL="6046" marR="6046" marT="6046" marB="0" anchor="b"/>
                </a:tc>
                <a:tc>
                  <a:txBody>
                    <a:bodyPr/>
                    <a:lstStyle/>
                    <a:p>
                      <a:pPr algn="ctr" fontAlgn="b">
                        <a:buNone/>
                      </a:pPr>
                      <a:r>
                        <a:rPr lang="es-CR" sz="600" u="none" strike="noStrike">
                          <a:effectLst/>
                        </a:rPr>
                        <a:t>Resumen</a:t>
                      </a:r>
                      <a:endParaRPr lang="es-CR" sz="600" b="1" i="0" u="none" strike="noStrike">
                        <a:solidFill>
                          <a:srgbClr val="000000"/>
                        </a:solidFill>
                        <a:effectLst/>
                        <a:latin typeface="Times New Roman" panose="02020603050405020304" pitchFamily="18" charset="0"/>
                      </a:endParaRPr>
                    </a:p>
                  </a:txBody>
                  <a:tcPr marL="6046" marR="6046" marT="6046" marB="0" anchor="b"/>
                </a:tc>
                <a:tc>
                  <a:txBody>
                    <a:bodyPr/>
                    <a:lstStyle/>
                    <a:p>
                      <a:pPr algn="ctr" fontAlgn="b">
                        <a:buNone/>
                      </a:pPr>
                      <a:r>
                        <a:rPr lang="es-CR" sz="600" u="none" strike="noStrike">
                          <a:effectLst/>
                        </a:rPr>
                        <a:t>%</a:t>
                      </a:r>
                      <a:endParaRPr lang="es-CR" sz="600" b="1" i="0" u="none" strike="noStrike">
                        <a:solidFill>
                          <a:srgbClr val="000000"/>
                        </a:solidFill>
                        <a:effectLst/>
                        <a:latin typeface="Times New Roman" panose="02020603050405020304" pitchFamily="18" charset="0"/>
                      </a:endParaRPr>
                    </a:p>
                  </a:txBody>
                  <a:tcPr marL="6046" marR="6046" marT="6046" marB="0" anchor="b"/>
                </a:tc>
                <a:tc>
                  <a:txBody>
                    <a:bodyPr/>
                    <a:lstStyle/>
                    <a:p>
                      <a:pPr algn="ctr" fontAlgn="b">
                        <a:buNone/>
                      </a:pPr>
                      <a:r>
                        <a:rPr lang="es-CR" sz="600" u="none" strike="noStrike">
                          <a:effectLst/>
                        </a:rPr>
                        <a:t>Diferencia</a:t>
                      </a:r>
                      <a:endParaRPr lang="es-CR" sz="600" b="1" i="0" u="none" strike="noStrike">
                        <a:solidFill>
                          <a:srgbClr val="000000"/>
                        </a:solidFill>
                        <a:effectLst/>
                        <a:latin typeface="Times New Roman" panose="02020603050405020304" pitchFamily="18" charset="0"/>
                      </a:endParaRPr>
                    </a:p>
                  </a:txBody>
                  <a:tcPr marL="6046" marR="6046" marT="6046" marB="0" anchor="b"/>
                </a:tc>
                <a:tc>
                  <a:txBody>
                    <a:bodyPr/>
                    <a:lstStyle/>
                    <a:p>
                      <a:pPr algn="ctr" fontAlgn="b">
                        <a:buNone/>
                      </a:pPr>
                      <a:r>
                        <a:rPr lang="es-CR" sz="600" u="none" strike="noStrike">
                          <a:effectLst/>
                        </a:rPr>
                        <a:t>%</a:t>
                      </a:r>
                      <a:endParaRPr lang="es-CR" sz="600" b="1" i="0" u="none" strike="noStrike">
                        <a:solidFill>
                          <a:srgbClr val="000000"/>
                        </a:solidFill>
                        <a:effectLst/>
                        <a:latin typeface="Times New Roman" panose="02020603050405020304" pitchFamily="18" charset="0"/>
                      </a:endParaRPr>
                    </a:p>
                  </a:txBody>
                  <a:tcPr marL="6046" marR="6046" marT="6046" marB="0" anchor="b"/>
                </a:tc>
                <a:extLst>
                  <a:ext uri="{0D108BD9-81ED-4DB2-BD59-A6C34878D82A}">
                    <a16:rowId xmlns:a16="http://schemas.microsoft.com/office/drawing/2014/main" val="1874625368"/>
                  </a:ext>
                </a:extLst>
              </a:tr>
              <a:tr h="473105">
                <a:tc>
                  <a:txBody>
                    <a:bodyPr/>
                    <a:lstStyle/>
                    <a:p>
                      <a:pPr algn="ctr" fontAlgn="b">
                        <a:buNone/>
                      </a:pPr>
                      <a:r>
                        <a:rPr lang="es-CR" sz="600" u="none" strike="noStrike">
                          <a:effectLst/>
                        </a:rPr>
                        <a:t> </a:t>
                      </a:r>
                      <a:endParaRPr lang="es-CR" sz="600" b="1" i="0" u="none" strike="noStrike">
                        <a:solidFill>
                          <a:srgbClr val="000000"/>
                        </a:solidFill>
                        <a:effectLst/>
                        <a:latin typeface="Times New Roman" panose="02020603050405020304" pitchFamily="18" charset="0"/>
                      </a:endParaRPr>
                    </a:p>
                  </a:txBody>
                  <a:tcPr marL="6046" marR="6046" marT="6046" marB="0" anchor="b"/>
                </a:tc>
                <a:tc>
                  <a:txBody>
                    <a:bodyPr/>
                    <a:lstStyle/>
                    <a:p>
                      <a:pPr algn="ctr" fontAlgn="b">
                        <a:buNone/>
                      </a:pPr>
                      <a:r>
                        <a:rPr lang="es-CR" sz="600" u="none" strike="noStrike">
                          <a:effectLst/>
                        </a:rPr>
                        <a:t> </a:t>
                      </a:r>
                      <a:endParaRPr lang="es-CR" sz="600" b="1" i="0" u="none" strike="noStrike">
                        <a:solidFill>
                          <a:srgbClr val="000000"/>
                        </a:solidFill>
                        <a:effectLst/>
                        <a:latin typeface="Times New Roman" panose="02020603050405020304" pitchFamily="18" charset="0"/>
                      </a:endParaRPr>
                    </a:p>
                  </a:txBody>
                  <a:tcPr marL="6046" marR="6046" marT="6046" marB="0" anchor="b"/>
                </a:tc>
                <a:tc>
                  <a:txBody>
                    <a:bodyPr/>
                    <a:lstStyle/>
                    <a:p>
                      <a:pPr algn="ctr" fontAlgn="b">
                        <a:buNone/>
                      </a:pPr>
                      <a:r>
                        <a:rPr lang="es-CR" sz="600" u="none" strike="noStrike">
                          <a:effectLst/>
                        </a:rPr>
                        <a:t> Presupuesto </a:t>
                      </a:r>
                      <a:endParaRPr lang="es-CR" sz="600" b="1" i="0" u="none" strike="noStrike">
                        <a:solidFill>
                          <a:srgbClr val="000000"/>
                        </a:solidFill>
                        <a:effectLst/>
                        <a:latin typeface="Times New Roman" panose="02020603050405020304" pitchFamily="18" charset="0"/>
                      </a:endParaRPr>
                    </a:p>
                  </a:txBody>
                  <a:tcPr marL="6046" marR="6046" marT="6046" marB="0" anchor="b"/>
                </a:tc>
                <a:tc>
                  <a:txBody>
                    <a:bodyPr/>
                    <a:lstStyle/>
                    <a:p>
                      <a:pPr algn="ctr" fontAlgn="b">
                        <a:buNone/>
                      </a:pPr>
                      <a:r>
                        <a:rPr lang="es-CR" sz="600" u="none" strike="noStrike">
                          <a:effectLst/>
                        </a:rPr>
                        <a:t>Presupuestarias</a:t>
                      </a:r>
                      <a:endParaRPr lang="es-CR" sz="600" b="1" i="0" u="none" strike="noStrike">
                        <a:solidFill>
                          <a:srgbClr val="000000"/>
                        </a:solidFill>
                        <a:effectLst/>
                        <a:latin typeface="Times New Roman" panose="02020603050405020304" pitchFamily="18" charset="0"/>
                      </a:endParaRPr>
                    </a:p>
                  </a:txBody>
                  <a:tcPr marL="6046" marR="6046" marT="6046" marB="0" anchor="b"/>
                </a:tc>
                <a:tc>
                  <a:txBody>
                    <a:bodyPr/>
                    <a:lstStyle/>
                    <a:p>
                      <a:pPr algn="ctr" fontAlgn="b">
                        <a:buNone/>
                      </a:pPr>
                      <a:r>
                        <a:rPr lang="es-CR" sz="600" u="none" strike="noStrike">
                          <a:effectLst/>
                        </a:rPr>
                        <a:t>Anual con MP</a:t>
                      </a:r>
                      <a:endParaRPr lang="es-CR" sz="600" b="1" i="0" u="none" strike="noStrike">
                        <a:solidFill>
                          <a:srgbClr val="000000"/>
                        </a:solidFill>
                        <a:effectLst/>
                        <a:latin typeface="Times New Roman" panose="02020603050405020304" pitchFamily="18" charset="0"/>
                      </a:endParaRPr>
                    </a:p>
                  </a:txBody>
                  <a:tcPr marL="6046" marR="6046" marT="6046" marB="0" anchor="b"/>
                </a:tc>
                <a:tc>
                  <a:txBody>
                    <a:bodyPr/>
                    <a:lstStyle/>
                    <a:p>
                      <a:pPr algn="ctr" fontAlgn="b">
                        <a:buNone/>
                      </a:pPr>
                      <a:r>
                        <a:rPr lang="es-CR" sz="600" u="none" strike="noStrike">
                          <a:effectLst/>
                        </a:rPr>
                        <a:t>Ejecución Acumulada</a:t>
                      </a:r>
                      <a:endParaRPr lang="es-CR" sz="600" b="1" i="0" u="none" strike="noStrike">
                        <a:solidFill>
                          <a:srgbClr val="000000"/>
                        </a:solidFill>
                        <a:effectLst/>
                        <a:latin typeface="Times New Roman" panose="02020603050405020304" pitchFamily="18" charset="0"/>
                      </a:endParaRPr>
                    </a:p>
                  </a:txBody>
                  <a:tcPr marL="6046" marR="6046" marT="6046" marB="0" anchor="b"/>
                </a:tc>
                <a:tc>
                  <a:txBody>
                    <a:bodyPr/>
                    <a:lstStyle/>
                    <a:p>
                      <a:pPr algn="ctr" fontAlgn="b">
                        <a:buNone/>
                      </a:pPr>
                      <a:r>
                        <a:rPr lang="es-CR" sz="600" u="none" strike="noStrike">
                          <a:effectLst/>
                        </a:rPr>
                        <a:t>Ejecutado</a:t>
                      </a:r>
                      <a:endParaRPr lang="es-CR" sz="600" b="1" i="0" u="none" strike="noStrike">
                        <a:solidFill>
                          <a:srgbClr val="000000"/>
                        </a:solidFill>
                        <a:effectLst/>
                        <a:latin typeface="Times New Roman" panose="02020603050405020304" pitchFamily="18" charset="0"/>
                      </a:endParaRPr>
                    </a:p>
                  </a:txBody>
                  <a:tcPr marL="6046" marR="6046" marT="6046" marB="0" anchor="b"/>
                </a:tc>
                <a:tc>
                  <a:txBody>
                    <a:bodyPr/>
                    <a:lstStyle/>
                    <a:p>
                      <a:pPr algn="ctr" fontAlgn="b">
                        <a:buNone/>
                      </a:pPr>
                      <a:r>
                        <a:rPr lang="es-CR" sz="600" u="none" strike="noStrike">
                          <a:effectLst/>
                        </a:rPr>
                        <a:t> por ejecutar</a:t>
                      </a:r>
                      <a:endParaRPr lang="es-CR" sz="600" b="1" i="0" u="none" strike="noStrike">
                        <a:solidFill>
                          <a:srgbClr val="000000"/>
                        </a:solidFill>
                        <a:effectLst/>
                        <a:latin typeface="Times New Roman" panose="02020603050405020304" pitchFamily="18" charset="0"/>
                      </a:endParaRPr>
                    </a:p>
                  </a:txBody>
                  <a:tcPr marL="6046" marR="6046" marT="6046" marB="0" anchor="b"/>
                </a:tc>
                <a:tc>
                  <a:txBody>
                    <a:bodyPr/>
                    <a:lstStyle/>
                    <a:p>
                      <a:pPr algn="ctr" fontAlgn="b">
                        <a:buNone/>
                      </a:pPr>
                      <a:r>
                        <a:rPr lang="es-CR" sz="600" u="none" strike="noStrike">
                          <a:effectLst/>
                        </a:rPr>
                        <a:t> por ejecutar</a:t>
                      </a:r>
                      <a:endParaRPr lang="es-CR" sz="600" b="1" i="0" u="none" strike="noStrike">
                        <a:solidFill>
                          <a:srgbClr val="000000"/>
                        </a:solidFill>
                        <a:effectLst/>
                        <a:latin typeface="Times New Roman" panose="02020603050405020304" pitchFamily="18" charset="0"/>
                      </a:endParaRPr>
                    </a:p>
                  </a:txBody>
                  <a:tcPr marL="6046" marR="6046" marT="6046" marB="0" anchor="b"/>
                </a:tc>
                <a:extLst>
                  <a:ext uri="{0D108BD9-81ED-4DB2-BD59-A6C34878D82A}">
                    <a16:rowId xmlns:a16="http://schemas.microsoft.com/office/drawing/2014/main" val="1914860054"/>
                  </a:ext>
                </a:extLst>
              </a:tr>
              <a:tr h="317521">
                <a:tc>
                  <a:txBody>
                    <a:bodyPr/>
                    <a:lstStyle/>
                    <a:p>
                      <a:pPr algn="ctr" fontAlgn="b">
                        <a:buNone/>
                      </a:pPr>
                      <a:r>
                        <a:rPr lang="es-CR" sz="600" u="none" strike="noStrike">
                          <a:effectLst/>
                        </a:rPr>
                        <a:t>5.13</a:t>
                      </a:r>
                      <a:endParaRPr lang="es-CR" sz="600" b="1" i="0" u="none" strike="noStrike">
                        <a:solidFill>
                          <a:srgbClr val="000000"/>
                        </a:solidFill>
                        <a:effectLst/>
                        <a:latin typeface="Times New Roman" panose="02020603050405020304" pitchFamily="18" charset="0"/>
                      </a:endParaRPr>
                    </a:p>
                  </a:txBody>
                  <a:tcPr marL="6046" marR="6046" marT="6046" marB="0" anchor="b"/>
                </a:tc>
                <a:tc>
                  <a:txBody>
                    <a:bodyPr/>
                    <a:lstStyle/>
                    <a:p>
                      <a:pPr algn="l" fontAlgn="b">
                        <a:buNone/>
                      </a:pPr>
                      <a:r>
                        <a:rPr lang="es-CR" sz="600" u="sng" strike="noStrike">
                          <a:effectLst/>
                        </a:rPr>
                        <a:t>Junta Regional  de Occidente</a:t>
                      </a:r>
                      <a:endParaRPr lang="es-CR" sz="600" b="1" i="0" u="sng"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 </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 </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 </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 </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 </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 </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 </a:t>
                      </a:r>
                      <a:endParaRPr lang="es-CR" sz="600" b="0" i="0" u="none" strike="noStrike">
                        <a:solidFill>
                          <a:srgbClr val="000000"/>
                        </a:solidFill>
                        <a:effectLst/>
                        <a:latin typeface="Times New Roman" panose="02020603050405020304" pitchFamily="18" charset="0"/>
                      </a:endParaRPr>
                    </a:p>
                  </a:txBody>
                  <a:tcPr marL="6046" marR="6046" marT="6046" marB="0" anchor="b"/>
                </a:tc>
                <a:extLst>
                  <a:ext uri="{0D108BD9-81ED-4DB2-BD59-A6C34878D82A}">
                    <a16:rowId xmlns:a16="http://schemas.microsoft.com/office/drawing/2014/main" val="3145300750"/>
                  </a:ext>
                </a:extLst>
              </a:tr>
              <a:tr h="317521">
                <a:tc>
                  <a:txBody>
                    <a:bodyPr/>
                    <a:lstStyle/>
                    <a:p>
                      <a:pPr algn="ctr" fontAlgn="b">
                        <a:buNone/>
                      </a:pPr>
                      <a:r>
                        <a:rPr lang="es-CR" sz="600" u="none" strike="noStrike">
                          <a:effectLst/>
                        </a:rPr>
                        <a:t>5.13.1</a:t>
                      </a:r>
                      <a:endParaRPr lang="es-CR" sz="600" b="1" i="0" u="none" strike="noStrike">
                        <a:solidFill>
                          <a:srgbClr val="000000"/>
                        </a:solidFill>
                        <a:effectLst/>
                        <a:latin typeface="Times New Roman" panose="02020603050405020304" pitchFamily="18" charset="0"/>
                      </a:endParaRPr>
                    </a:p>
                  </a:txBody>
                  <a:tcPr marL="6046" marR="6046" marT="6046" marB="0" anchor="b"/>
                </a:tc>
                <a:tc>
                  <a:txBody>
                    <a:bodyPr/>
                    <a:lstStyle/>
                    <a:p>
                      <a:pPr algn="l" fontAlgn="b">
                        <a:buNone/>
                      </a:pPr>
                      <a:r>
                        <a:rPr lang="es-CR" sz="600" u="sng" strike="noStrike">
                          <a:effectLst/>
                        </a:rPr>
                        <a:t>Proyectos</a:t>
                      </a:r>
                      <a:endParaRPr lang="es-CR" sz="600" b="1" i="0" u="sng"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 </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 </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 </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 </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 </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 </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 </a:t>
                      </a:r>
                      <a:endParaRPr lang="es-CR" sz="600" b="0" i="0" u="none" strike="noStrike">
                        <a:solidFill>
                          <a:srgbClr val="000000"/>
                        </a:solidFill>
                        <a:effectLst/>
                        <a:latin typeface="Times New Roman" panose="02020603050405020304" pitchFamily="18" charset="0"/>
                      </a:endParaRPr>
                    </a:p>
                  </a:txBody>
                  <a:tcPr marL="6046" marR="6046" marT="6046" marB="0" anchor="b"/>
                </a:tc>
                <a:extLst>
                  <a:ext uri="{0D108BD9-81ED-4DB2-BD59-A6C34878D82A}">
                    <a16:rowId xmlns:a16="http://schemas.microsoft.com/office/drawing/2014/main" val="1288715259"/>
                  </a:ext>
                </a:extLst>
              </a:tr>
              <a:tr h="473105">
                <a:tc>
                  <a:txBody>
                    <a:bodyPr/>
                    <a:lstStyle/>
                    <a:p>
                      <a:pPr algn="ctr" fontAlgn="b">
                        <a:buNone/>
                      </a:pPr>
                      <a:r>
                        <a:rPr lang="es-CR" sz="600" u="none" strike="noStrike">
                          <a:effectLst/>
                        </a:rPr>
                        <a:t>5.13.1.1</a:t>
                      </a:r>
                      <a:endParaRPr lang="es-CR" sz="600" b="1" i="0" u="none" strike="noStrike">
                        <a:solidFill>
                          <a:srgbClr val="000000"/>
                        </a:solidFill>
                        <a:effectLst/>
                        <a:latin typeface="Times New Roman" panose="02020603050405020304" pitchFamily="18" charset="0"/>
                      </a:endParaRPr>
                    </a:p>
                  </a:txBody>
                  <a:tcPr marL="6046" marR="6046" marT="6046" marB="0" anchor="b"/>
                </a:tc>
                <a:tc>
                  <a:txBody>
                    <a:bodyPr/>
                    <a:lstStyle/>
                    <a:p>
                      <a:pPr algn="l" fontAlgn="b">
                        <a:buNone/>
                      </a:pPr>
                      <a:r>
                        <a:rPr lang="es-ES" sz="600" u="none" strike="noStrike">
                          <a:effectLst/>
                        </a:rPr>
                        <a:t>Desarrollo Personal (talleres charlas y conferencias)</a:t>
                      </a:r>
                      <a:endParaRPr lang="es-ES"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l" fontAlgn="b">
                        <a:buNone/>
                      </a:pPr>
                      <a:r>
                        <a:rPr lang="es-CR" sz="600" u="none" strike="noStrike">
                          <a:effectLst/>
                        </a:rPr>
                        <a:t>    3 671 259,80 </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0,00</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3 671 259,80</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3 666 579,99</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dirty="0">
                          <a:effectLst/>
                        </a:rPr>
                        <a:t>99,87%</a:t>
                      </a:r>
                      <a:endParaRPr lang="es-CR" sz="600" b="0" i="0" u="none" strike="noStrike" dirty="0">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4 679,81</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0,13%</a:t>
                      </a:r>
                      <a:endParaRPr lang="es-CR" sz="600" b="0" i="0" u="none" strike="noStrike">
                        <a:solidFill>
                          <a:srgbClr val="000000"/>
                        </a:solidFill>
                        <a:effectLst/>
                        <a:latin typeface="Times New Roman" panose="02020603050405020304" pitchFamily="18" charset="0"/>
                      </a:endParaRPr>
                    </a:p>
                  </a:txBody>
                  <a:tcPr marL="6046" marR="6046" marT="6046" marB="0" anchor="b"/>
                </a:tc>
                <a:extLst>
                  <a:ext uri="{0D108BD9-81ED-4DB2-BD59-A6C34878D82A}">
                    <a16:rowId xmlns:a16="http://schemas.microsoft.com/office/drawing/2014/main" val="3019714886"/>
                  </a:ext>
                </a:extLst>
              </a:tr>
              <a:tr h="317521">
                <a:tc>
                  <a:txBody>
                    <a:bodyPr/>
                    <a:lstStyle/>
                    <a:p>
                      <a:pPr algn="ctr" fontAlgn="b">
                        <a:buNone/>
                      </a:pPr>
                      <a:r>
                        <a:rPr lang="es-CR" sz="600" u="none" strike="noStrike">
                          <a:effectLst/>
                        </a:rPr>
                        <a:t>5.13.1.2</a:t>
                      </a:r>
                      <a:endParaRPr lang="es-CR" sz="600" b="1" i="0" u="none" strike="noStrike">
                        <a:solidFill>
                          <a:srgbClr val="000000"/>
                        </a:solidFill>
                        <a:effectLst/>
                        <a:latin typeface="Times New Roman" panose="02020603050405020304" pitchFamily="18" charset="0"/>
                      </a:endParaRPr>
                    </a:p>
                  </a:txBody>
                  <a:tcPr marL="6046" marR="6046" marT="6046" marB="0" anchor="b"/>
                </a:tc>
                <a:tc>
                  <a:txBody>
                    <a:bodyPr/>
                    <a:lstStyle/>
                    <a:p>
                      <a:pPr algn="l" fontAlgn="b">
                        <a:buNone/>
                      </a:pPr>
                      <a:r>
                        <a:rPr lang="es-ES" sz="600" u="none" strike="noStrike">
                          <a:effectLst/>
                        </a:rPr>
                        <a:t>Actividades culturales, deportivas y recreativas </a:t>
                      </a:r>
                      <a:endParaRPr lang="es-ES"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l" fontAlgn="b">
                        <a:buNone/>
                      </a:pPr>
                      <a:r>
                        <a:rPr lang="es-CR" sz="600" u="none" strike="noStrike">
                          <a:effectLst/>
                        </a:rPr>
                        <a:t>    4 600 777,76 </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0,00</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4 600 777,76</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4 323 759,98</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93,98%</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277 017,78</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6,02%</a:t>
                      </a:r>
                      <a:endParaRPr lang="es-CR" sz="600" b="0" i="0" u="none" strike="noStrike">
                        <a:solidFill>
                          <a:srgbClr val="000000"/>
                        </a:solidFill>
                        <a:effectLst/>
                        <a:latin typeface="Times New Roman" panose="02020603050405020304" pitchFamily="18" charset="0"/>
                      </a:endParaRPr>
                    </a:p>
                  </a:txBody>
                  <a:tcPr marL="6046" marR="6046" marT="6046" marB="0" anchor="b"/>
                </a:tc>
                <a:extLst>
                  <a:ext uri="{0D108BD9-81ED-4DB2-BD59-A6C34878D82A}">
                    <a16:rowId xmlns:a16="http://schemas.microsoft.com/office/drawing/2014/main" val="873781689"/>
                  </a:ext>
                </a:extLst>
              </a:tr>
              <a:tr h="317521">
                <a:tc>
                  <a:txBody>
                    <a:bodyPr/>
                    <a:lstStyle/>
                    <a:p>
                      <a:pPr algn="ctr" fontAlgn="b">
                        <a:buNone/>
                      </a:pPr>
                      <a:r>
                        <a:rPr lang="es-CR" sz="600" u="none" strike="noStrike">
                          <a:effectLst/>
                        </a:rPr>
                        <a:t>5.13.1.3</a:t>
                      </a:r>
                      <a:endParaRPr lang="es-CR" sz="600" b="1" i="0" u="none" strike="noStrike">
                        <a:solidFill>
                          <a:srgbClr val="000000"/>
                        </a:solidFill>
                        <a:effectLst/>
                        <a:latin typeface="Times New Roman" panose="02020603050405020304" pitchFamily="18" charset="0"/>
                      </a:endParaRPr>
                    </a:p>
                  </a:txBody>
                  <a:tcPr marL="6046" marR="6046" marT="6046" marB="0" anchor="b"/>
                </a:tc>
                <a:tc>
                  <a:txBody>
                    <a:bodyPr/>
                    <a:lstStyle/>
                    <a:p>
                      <a:pPr algn="l" fontAlgn="b">
                        <a:buNone/>
                      </a:pPr>
                      <a:r>
                        <a:rPr lang="es-CR" sz="600" u="none" strike="noStrike">
                          <a:effectLst/>
                        </a:rPr>
                        <a:t>Actividades Jubilados</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l" fontAlgn="b">
                        <a:buNone/>
                      </a:pPr>
                      <a:r>
                        <a:rPr lang="es-CR" sz="600" u="none" strike="noStrike">
                          <a:effectLst/>
                        </a:rPr>
                        <a:t>    1 673 010,09 </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0,00</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1 673 010,09</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1 477 750,00</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88,33%</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195 260,09</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11,67%</a:t>
                      </a:r>
                      <a:endParaRPr lang="es-CR" sz="600" b="0" i="0" u="none" strike="noStrike">
                        <a:solidFill>
                          <a:srgbClr val="000000"/>
                        </a:solidFill>
                        <a:effectLst/>
                        <a:latin typeface="Times New Roman" panose="02020603050405020304" pitchFamily="18" charset="0"/>
                      </a:endParaRPr>
                    </a:p>
                  </a:txBody>
                  <a:tcPr marL="6046" marR="6046" marT="6046" marB="0" anchor="b"/>
                </a:tc>
                <a:extLst>
                  <a:ext uri="{0D108BD9-81ED-4DB2-BD59-A6C34878D82A}">
                    <a16:rowId xmlns:a16="http://schemas.microsoft.com/office/drawing/2014/main" val="4157077236"/>
                  </a:ext>
                </a:extLst>
              </a:tr>
              <a:tr h="317521">
                <a:tc>
                  <a:txBody>
                    <a:bodyPr/>
                    <a:lstStyle/>
                    <a:p>
                      <a:pPr algn="ctr" fontAlgn="b">
                        <a:buNone/>
                      </a:pPr>
                      <a:r>
                        <a:rPr lang="es-CR" sz="600" u="none" strike="noStrike">
                          <a:effectLst/>
                        </a:rPr>
                        <a:t>5.13.1.4</a:t>
                      </a:r>
                      <a:endParaRPr lang="es-CR" sz="600" b="1" i="0" u="none" strike="noStrike">
                        <a:solidFill>
                          <a:srgbClr val="000000"/>
                        </a:solidFill>
                        <a:effectLst/>
                        <a:latin typeface="Times New Roman" panose="02020603050405020304" pitchFamily="18" charset="0"/>
                      </a:endParaRPr>
                    </a:p>
                  </a:txBody>
                  <a:tcPr marL="6046" marR="6046" marT="6046" marB="0" anchor="b"/>
                </a:tc>
                <a:tc>
                  <a:txBody>
                    <a:bodyPr/>
                    <a:lstStyle/>
                    <a:p>
                      <a:pPr algn="l" fontAlgn="b">
                        <a:buNone/>
                      </a:pPr>
                      <a:r>
                        <a:rPr lang="es-CR" sz="600" u="none" strike="noStrike">
                          <a:effectLst/>
                        </a:rPr>
                        <a:t>Desarrollo Profesional </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l" fontAlgn="b">
                        <a:buNone/>
                      </a:pPr>
                      <a:r>
                        <a:rPr lang="es-CR" sz="600" u="none" strike="noStrike">
                          <a:effectLst/>
                        </a:rPr>
                        <a:t>    1 172 247,40 </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1 200 000,00</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2 372 247,40</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2 163 140,00</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91,19%</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209 107,40</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8,81%</a:t>
                      </a:r>
                      <a:endParaRPr lang="es-CR" sz="600" b="0" i="0" u="none" strike="noStrike">
                        <a:solidFill>
                          <a:srgbClr val="000000"/>
                        </a:solidFill>
                        <a:effectLst/>
                        <a:latin typeface="Times New Roman" panose="02020603050405020304" pitchFamily="18" charset="0"/>
                      </a:endParaRPr>
                    </a:p>
                  </a:txBody>
                  <a:tcPr marL="6046" marR="6046" marT="6046" marB="0" anchor="b"/>
                </a:tc>
                <a:extLst>
                  <a:ext uri="{0D108BD9-81ED-4DB2-BD59-A6C34878D82A}">
                    <a16:rowId xmlns:a16="http://schemas.microsoft.com/office/drawing/2014/main" val="309973529"/>
                  </a:ext>
                </a:extLst>
              </a:tr>
              <a:tr h="317521">
                <a:tc>
                  <a:txBody>
                    <a:bodyPr/>
                    <a:lstStyle/>
                    <a:p>
                      <a:pPr algn="ctr" fontAlgn="b">
                        <a:buNone/>
                      </a:pPr>
                      <a:r>
                        <a:rPr lang="es-CR" sz="600" u="none" strike="noStrike">
                          <a:effectLst/>
                        </a:rPr>
                        <a:t>5.13.1.5</a:t>
                      </a:r>
                      <a:endParaRPr lang="es-CR" sz="600" b="1" i="0" u="none" strike="noStrike">
                        <a:solidFill>
                          <a:srgbClr val="000000"/>
                        </a:solidFill>
                        <a:effectLst/>
                        <a:latin typeface="Times New Roman" panose="02020603050405020304" pitchFamily="18" charset="0"/>
                      </a:endParaRPr>
                    </a:p>
                  </a:txBody>
                  <a:tcPr marL="6046" marR="6046" marT="6046" marB="0" anchor="b"/>
                </a:tc>
                <a:tc>
                  <a:txBody>
                    <a:bodyPr/>
                    <a:lstStyle/>
                    <a:p>
                      <a:pPr algn="l" fontAlgn="b">
                        <a:buNone/>
                      </a:pPr>
                      <a:r>
                        <a:rPr lang="es-CR" sz="600" u="none" strike="noStrike">
                          <a:effectLst/>
                        </a:rPr>
                        <a:t>Asamblea Anual </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l" fontAlgn="b">
                        <a:buNone/>
                      </a:pPr>
                      <a:r>
                        <a:rPr lang="es-CR" sz="600" u="none" strike="noStrike">
                          <a:effectLst/>
                        </a:rPr>
                        <a:t>    5 904 898,82 </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-1 200 000,00</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4 704 898,82</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4 704 000,09</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99,98%</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898,73</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0,02%</a:t>
                      </a:r>
                      <a:endParaRPr lang="es-CR" sz="600" b="0" i="0" u="none" strike="noStrike">
                        <a:solidFill>
                          <a:srgbClr val="000000"/>
                        </a:solidFill>
                        <a:effectLst/>
                        <a:latin typeface="Times New Roman" panose="02020603050405020304" pitchFamily="18" charset="0"/>
                      </a:endParaRPr>
                    </a:p>
                  </a:txBody>
                  <a:tcPr marL="6046" marR="6046" marT="6046" marB="0" anchor="b"/>
                </a:tc>
                <a:extLst>
                  <a:ext uri="{0D108BD9-81ED-4DB2-BD59-A6C34878D82A}">
                    <a16:rowId xmlns:a16="http://schemas.microsoft.com/office/drawing/2014/main" val="1810352060"/>
                  </a:ext>
                </a:extLst>
              </a:tr>
              <a:tr h="317521">
                <a:tc>
                  <a:txBody>
                    <a:bodyPr/>
                    <a:lstStyle/>
                    <a:p>
                      <a:pPr algn="ctr" fontAlgn="b">
                        <a:buNone/>
                      </a:pPr>
                      <a:r>
                        <a:rPr lang="es-CR" sz="600" u="none" strike="noStrike">
                          <a:effectLst/>
                        </a:rPr>
                        <a:t>5.13.1.6</a:t>
                      </a:r>
                      <a:endParaRPr lang="es-CR" sz="600" b="1" i="0" u="none" strike="noStrike">
                        <a:solidFill>
                          <a:srgbClr val="000000"/>
                        </a:solidFill>
                        <a:effectLst/>
                        <a:latin typeface="Times New Roman" panose="02020603050405020304" pitchFamily="18" charset="0"/>
                      </a:endParaRPr>
                    </a:p>
                  </a:txBody>
                  <a:tcPr marL="6046" marR="6046" marT="6046" marB="0" anchor="b"/>
                </a:tc>
                <a:tc>
                  <a:txBody>
                    <a:bodyPr/>
                    <a:lstStyle/>
                    <a:p>
                      <a:pPr algn="l" fontAlgn="b">
                        <a:buNone/>
                      </a:pPr>
                      <a:r>
                        <a:rPr lang="es-CR" sz="600" u="none" strike="noStrike">
                          <a:effectLst/>
                        </a:rPr>
                        <a:t>Dietas (Anexo N°25)</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l" fontAlgn="b">
                        <a:buNone/>
                      </a:pPr>
                      <a:r>
                        <a:rPr lang="es-CR" sz="600" u="none" strike="noStrike">
                          <a:effectLst/>
                        </a:rPr>
                        <a:t>  13 541 760,00 </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0,00</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13 541 760,00</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13 200 432,00</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97,48%</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341 328,00</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2,52%</a:t>
                      </a:r>
                      <a:endParaRPr lang="es-CR" sz="600" b="0" i="0" u="none" strike="noStrike">
                        <a:solidFill>
                          <a:srgbClr val="000000"/>
                        </a:solidFill>
                        <a:effectLst/>
                        <a:latin typeface="Times New Roman" panose="02020603050405020304" pitchFamily="18" charset="0"/>
                      </a:endParaRPr>
                    </a:p>
                  </a:txBody>
                  <a:tcPr marL="6046" marR="6046" marT="6046" marB="0" anchor="b"/>
                </a:tc>
                <a:extLst>
                  <a:ext uri="{0D108BD9-81ED-4DB2-BD59-A6C34878D82A}">
                    <a16:rowId xmlns:a16="http://schemas.microsoft.com/office/drawing/2014/main" val="1897429371"/>
                  </a:ext>
                </a:extLst>
              </a:tr>
              <a:tr h="317521">
                <a:tc>
                  <a:txBody>
                    <a:bodyPr/>
                    <a:lstStyle/>
                    <a:p>
                      <a:pPr algn="ctr" fontAlgn="b">
                        <a:buNone/>
                      </a:pPr>
                      <a:r>
                        <a:rPr lang="es-CR" sz="600" u="none" strike="noStrike">
                          <a:effectLst/>
                        </a:rPr>
                        <a:t>5.13.1.7</a:t>
                      </a:r>
                      <a:endParaRPr lang="es-CR" sz="600" b="1" i="0" u="none" strike="noStrike">
                        <a:solidFill>
                          <a:srgbClr val="000000"/>
                        </a:solidFill>
                        <a:effectLst/>
                        <a:latin typeface="Times New Roman" panose="02020603050405020304" pitchFamily="18" charset="0"/>
                      </a:endParaRPr>
                    </a:p>
                  </a:txBody>
                  <a:tcPr marL="6046" marR="6046" marT="6046" marB="0" anchor="b"/>
                </a:tc>
                <a:tc>
                  <a:txBody>
                    <a:bodyPr/>
                    <a:lstStyle/>
                    <a:p>
                      <a:pPr algn="l" fontAlgn="b">
                        <a:buNone/>
                      </a:pPr>
                      <a:r>
                        <a:rPr lang="es-ES" sz="600" u="none" strike="noStrike">
                          <a:effectLst/>
                        </a:rPr>
                        <a:t>Viáticos y kilometraje de la Junta Regional</a:t>
                      </a:r>
                      <a:endParaRPr lang="es-ES"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l" fontAlgn="b">
                        <a:buNone/>
                      </a:pPr>
                      <a:r>
                        <a:rPr lang="es-CR" sz="600" u="none" strike="noStrike">
                          <a:effectLst/>
                        </a:rPr>
                        <a:t>    1 379 656,08 </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0,00</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1 379 656,08</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104 611,00</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7,58%</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1 275 045,08</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92,42%</a:t>
                      </a:r>
                      <a:endParaRPr lang="es-CR" sz="600" b="0" i="0" u="none" strike="noStrike">
                        <a:solidFill>
                          <a:srgbClr val="000000"/>
                        </a:solidFill>
                        <a:effectLst/>
                        <a:latin typeface="Times New Roman" panose="02020603050405020304" pitchFamily="18" charset="0"/>
                      </a:endParaRPr>
                    </a:p>
                  </a:txBody>
                  <a:tcPr marL="6046" marR="6046" marT="6046" marB="0" anchor="b"/>
                </a:tc>
                <a:extLst>
                  <a:ext uri="{0D108BD9-81ED-4DB2-BD59-A6C34878D82A}">
                    <a16:rowId xmlns:a16="http://schemas.microsoft.com/office/drawing/2014/main" val="3626137059"/>
                  </a:ext>
                </a:extLst>
              </a:tr>
              <a:tr h="317521">
                <a:tc>
                  <a:txBody>
                    <a:bodyPr/>
                    <a:lstStyle/>
                    <a:p>
                      <a:pPr algn="ctr" fontAlgn="b">
                        <a:buNone/>
                      </a:pPr>
                      <a:r>
                        <a:rPr lang="es-CR" sz="600" u="none" strike="noStrike">
                          <a:effectLst/>
                        </a:rPr>
                        <a:t>5.13.1.8</a:t>
                      </a:r>
                      <a:endParaRPr lang="es-CR" sz="600" b="1" i="0" u="none" strike="noStrike">
                        <a:solidFill>
                          <a:srgbClr val="000000"/>
                        </a:solidFill>
                        <a:effectLst/>
                        <a:latin typeface="Times New Roman" panose="02020603050405020304" pitchFamily="18" charset="0"/>
                      </a:endParaRPr>
                    </a:p>
                  </a:txBody>
                  <a:tcPr marL="6046" marR="6046" marT="6046" marB="0" anchor="b"/>
                </a:tc>
                <a:tc>
                  <a:txBody>
                    <a:bodyPr/>
                    <a:lstStyle/>
                    <a:p>
                      <a:pPr algn="l" fontAlgn="b">
                        <a:buNone/>
                      </a:pPr>
                      <a:r>
                        <a:rPr lang="es-CR" sz="600" u="none" strike="noStrike">
                          <a:effectLst/>
                        </a:rPr>
                        <a:t>Atención a Sesiones </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l" fontAlgn="b">
                        <a:buNone/>
                      </a:pPr>
                      <a:r>
                        <a:rPr lang="es-CR" sz="600" u="none" strike="noStrike">
                          <a:effectLst/>
                        </a:rPr>
                        <a:t>    1 200 000,00 </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0,00</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1 200 000,00</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0,00</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0,00%</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1 200 000,00</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100,00%</a:t>
                      </a:r>
                      <a:endParaRPr lang="es-CR" sz="600" b="0" i="0" u="none" strike="noStrike">
                        <a:solidFill>
                          <a:srgbClr val="000000"/>
                        </a:solidFill>
                        <a:effectLst/>
                        <a:latin typeface="Times New Roman" panose="02020603050405020304" pitchFamily="18" charset="0"/>
                      </a:endParaRPr>
                    </a:p>
                  </a:txBody>
                  <a:tcPr marL="6046" marR="6046" marT="6046" marB="0" anchor="b"/>
                </a:tc>
                <a:extLst>
                  <a:ext uri="{0D108BD9-81ED-4DB2-BD59-A6C34878D82A}">
                    <a16:rowId xmlns:a16="http://schemas.microsoft.com/office/drawing/2014/main" val="1104708707"/>
                  </a:ext>
                </a:extLst>
              </a:tr>
              <a:tr h="317521">
                <a:tc>
                  <a:txBody>
                    <a:bodyPr/>
                    <a:lstStyle/>
                    <a:p>
                      <a:pPr algn="ctr" fontAlgn="b">
                        <a:buNone/>
                      </a:pPr>
                      <a:r>
                        <a:rPr lang="es-CR" sz="600" u="none" strike="noStrike">
                          <a:effectLst/>
                        </a:rPr>
                        <a:t>5.13.1.9</a:t>
                      </a:r>
                      <a:endParaRPr lang="es-CR" sz="600" b="1" i="0" u="none" strike="noStrike">
                        <a:solidFill>
                          <a:srgbClr val="000000"/>
                        </a:solidFill>
                        <a:effectLst/>
                        <a:latin typeface="Times New Roman" panose="02020603050405020304" pitchFamily="18" charset="0"/>
                      </a:endParaRPr>
                    </a:p>
                  </a:txBody>
                  <a:tcPr marL="6046" marR="6046" marT="6046" marB="0" anchor="b"/>
                </a:tc>
                <a:tc>
                  <a:txBody>
                    <a:bodyPr/>
                    <a:lstStyle/>
                    <a:p>
                      <a:pPr algn="l" fontAlgn="b">
                        <a:buNone/>
                      </a:pPr>
                      <a:r>
                        <a:rPr lang="es-CR" sz="600" u="none" strike="noStrike">
                          <a:effectLst/>
                        </a:rPr>
                        <a:t>Internet</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l" fontAlgn="b">
                        <a:buNone/>
                      </a:pPr>
                      <a:r>
                        <a:rPr lang="es-CR" sz="600" u="none" strike="noStrike">
                          <a:effectLst/>
                        </a:rPr>
                        <a:t>       780 000,00 </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0,00</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780 000,00</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773 500,00</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99,17%</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6 500,00</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0,83%</a:t>
                      </a:r>
                      <a:endParaRPr lang="es-CR" sz="600" b="0" i="0" u="none" strike="noStrike">
                        <a:solidFill>
                          <a:srgbClr val="000000"/>
                        </a:solidFill>
                        <a:effectLst/>
                        <a:latin typeface="Times New Roman" panose="02020603050405020304" pitchFamily="18" charset="0"/>
                      </a:endParaRPr>
                    </a:p>
                  </a:txBody>
                  <a:tcPr marL="6046" marR="6046" marT="6046" marB="0" anchor="b"/>
                </a:tc>
                <a:extLst>
                  <a:ext uri="{0D108BD9-81ED-4DB2-BD59-A6C34878D82A}">
                    <a16:rowId xmlns:a16="http://schemas.microsoft.com/office/drawing/2014/main" val="1805983974"/>
                  </a:ext>
                </a:extLst>
              </a:tr>
              <a:tr h="333395">
                <a:tc>
                  <a:txBody>
                    <a:bodyPr/>
                    <a:lstStyle/>
                    <a:p>
                      <a:pPr algn="ctr" fontAlgn="b">
                        <a:buNone/>
                      </a:pPr>
                      <a:r>
                        <a:rPr lang="es-CR" sz="600" u="none" strike="noStrike">
                          <a:effectLst/>
                        </a:rPr>
                        <a:t>5.13.1.10</a:t>
                      </a:r>
                      <a:endParaRPr lang="es-CR" sz="600" b="1" i="0" u="none" strike="noStrike">
                        <a:solidFill>
                          <a:srgbClr val="000000"/>
                        </a:solidFill>
                        <a:effectLst/>
                        <a:latin typeface="Times New Roman" panose="02020603050405020304" pitchFamily="18" charset="0"/>
                      </a:endParaRPr>
                    </a:p>
                  </a:txBody>
                  <a:tcPr marL="6046" marR="6046" marT="6046" marB="0" anchor="b"/>
                </a:tc>
                <a:tc>
                  <a:txBody>
                    <a:bodyPr/>
                    <a:lstStyle/>
                    <a:p>
                      <a:pPr algn="l" fontAlgn="b">
                        <a:buNone/>
                      </a:pPr>
                      <a:r>
                        <a:rPr lang="es-CR" sz="600" u="none" strike="noStrike">
                          <a:effectLst/>
                        </a:rPr>
                        <a:t>Papelería y Empastes</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l" fontAlgn="b">
                        <a:buNone/>
                      </a:pPr>
                      <a:r>
                        <a:rPr lang="es-CR" sz="600" u="none" strike="noStrike">
                          <a:effectLst/>
                        </a:rPr>
                        <a:t>       209 038,80 </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0,00</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209 038,80</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58 701,00</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28,08%</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150 337,80</a:t>
                      </a:r>
                      <a:endParaRPr lang="es-CR" sz="600" b="0"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71,92%</a:t>
                      </a:r>
                      <a:endParaRPr lang="es-CR" sz="600" b="0" i="0" u="none" strike="noStrike">
                        <a:solidFill>
                          <a:srgbClr val="000000"/>
                        </a:solidFill>
                        <a:effectLst/>
                        <a:latin typeface="Times New Roman" panose="02020603050405020304" pitchFamily="18" charset="0"/>
                      </a:endParaRPr>
                    </a:p>
                  </a:txBody>
                  <a:tcPr marL="6046" marR="6046" marT="6046" marB="0" anchor="b"/>
                </a:tc>
                <a:extLst>
                  <a:ext uri="{0D108BD9-81ED-4DB2-BD59-A6C34878D82A}">
                    <a16:rowId xmlns:a16="http://schemas.microsoft.com/office/drawing/2014/main" val="1158506843"/>
                  </a:ext>
                </a:extLst>
              </a:tr>
              <a:tr h="333395">
                <a:tc>
                  <a:txBody>
                    <a:bodyPr/>
                    <a:lstStyle/>
                    <a:p>
                      <a:pPr algn="l" fontAlgn="b">
                        <a:buNone/>
                      </a:pPr>
                      <a:r>
                        <a:rPr lang="es-CR" sz="600" u="none" strike="noStrike">
                          <a:effectLst/>
                        </a:rPr>
                        <a:t> </a:t>
                      </a:r>
                      <a:endParaRPr lang="es-CR" sz="600" b="1" i="0" u="none" strike="noStrike">
                        <a:solidFill>
                          <a:srgbClr val="000000"/>
                        </a:solidFill>
                        <a:effectLst/>
                        <a:latin typeface="Times New Roman" panose="02020603050405020304" pitchFamily="18" charset="0"/>
                      </a:endParaRPr>
                    </a:p>
                  </a:txBody>
                  <a:tcPr marL="6046" marR="6046" marT="6046" marB="0" anchor="b"/>
                </a:tc>
                <a:tc>
                  <a:txBody>
                    <a:bodyPr/>
                    <a:lstStyle/>
                    <a:p>
                      <a:pPr algn="l" fontAlgn="b">
                        <a:buNone/>
                      </a:pPr>
                      <a:r>
                        <a:rPr lang="es-CR" sz="600" u="none" strike="noStrike">
                          <a:effectLst/>
                        </a:rPr>
                        <a:t>Total Junta Regional  de Occidente</a:t>
                      </a:r>
                      <a:endParaRPr lang="es-CR" sz="600" b="1"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  34 132 648,75 </a:t>
                      </a:r>
                      <a:endParaRPr lang="es-CR" sz="600" b="1"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0,00</a:t>
                      </a:r>
                      <a:endParaRPr lang="es-CR" sz="600" b="1"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34 132 648,75</a:t>
                      </a:r>
                      <a:endParaRPr lang="es-CR" sz="600" b="1"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30 472 474,06</a:t>
                      </a:r>
                      <a:endParaRPr lang="es-CR" sz="600" b="1"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89,28%</a:t>
                      </a:r>
                      <a:endParaRPr lang="es-CR" sz="600" b="1"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a:effectLst/>
                        </a:rPr>
                        <a:t>3 660 174,69</a:t>
                      </a:r>
                      <a:endParaRPr lang="es-CR" sz="600" b="1" i="0" u="none" strike="noStrike">
                        <a:solidFill>
                          <a:srgbClr val="000000"/>
                        </a:solidFill>
                        <a:effectLst/>
                        <a:latin typeface="Times New Roman" panose="02020603050405020304" pitchFamily="18" charset="0"/>
                      </a:endParaRPr>
                    </a:p>
                  </a:txBody>
                  <a:tcPr marL="6046" marR="6046" marT="6046" marB="0" anchor="b"/>
                </a:tc>
                <a:tc>
                  <a:txBody>
                    <a:bodyPr/>
                    <a:lstStyle/>
                    <a:p>
                      <a:pPr algn="r" fontAlgn="b">
                        <a:buNone/>
                      </a:pPr>
                      <a:r>
                        <a:rPr lang="es-CR" sz="600" u="none" strike="noStrike" dirty="0">
                          <a:effectLst/>
                        </a:rPr>
                        <a:t>10,72%</a:t>
                      </a:r>
                      <a:endParaRPr lang="es-CR" sz="600" b="1" i="0" u="none" strike="noStrike" dirty="0">
                        <a:solidFill>
                          <a:srgbClr val="000000"/>
                        </a:solidFill>
                        <a:effectLst/>
                        <a:latin typeface="Times New Roman" panose="02020603050405020304" pitchFamily="18" charset="0"/>
                      </a:endParaRPr>
                    </a:p>
                  </a:txBody>
                  <a:tcPr marL="6046" marR="6046" marT="6046" marB="0" anchor="b"/>
                </a:tc>
                <a:extLst>
                  <a:ext uri="{0D108BD9-81ED-4DB2-BD59-A6C34878D82A}">
                    <a16:rowId xmlns:a16="http://schemas.microsoft.com/office/drawing/2014/main" val="833870392"/>
                  </a:ext>
                </a:extLst>
              </a:tr>
            </a:tbl>
          </a:graphicData>
        </a:graphic>
      </p:graphicFrame>
    </p:spTree>
    <p:extLst>
      <p:ext uri="{BB962C8B-B14F-4D97-AF65-F5344CB8AC3E}">
        <p14:creationId xmlns:p14="http://schemas.microsoft.com/office/powerpoint/2010/main" val="4656708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E923F1-73F9-DD40-9ECF-B6E80BA4AA8E}"/>
              </a:ext>
            </a:extLst>
          </p:cNvPr>
          <p:cNvSpPr>
            <a:spLocks noGrp="1"/>
          </p:cNvSpPr>
          <p:nvPr>
            <p:ph type="title"/>
          </p:nvPr>
        </p:nvSpPr>
        <p:spPr>
          <a:xfrm>
            <a:off x="838200" y="2766218"/>
            <a:ext cx="10515600" cy="1325563"/>
          </a:xfrm>
        </p:spPr>
        <p:txBody>
          <a:bodyPr/>
          <a:lstStyle/>
          <a:p>
            <a:r>
              <a:rPr lang="es-ES" dirty="0">
                <a:latin typeface="Tahoma" panose="020B0604030504040204" pitchFamily="34" charset="0"/>
                <a:ea typeface="Tahoma" panose="020B0604030504040204" pitchFamily="34" charset="0"/>
                <a:cs typeface="Tahoma" panose="020B0604030504040204" pitchFamily="34" charset="0"/>
              </a:rPr>
              <a:t>                  </a:t>
            </a:r>
            <a:r>
              <a:rPr lang="es-ES" sz="6000" dirty="0">
                <a:latin typeface="Tahoma" panose="020B0604030504040204" pitchFamily="34" charset="0"/>
                <a:ea typeface="Tahoma" panose="020B0604030504040204" pitchFamily="34" charset="0"/>
                <a:cs typeface="Tahoma" panose="020B0604030504040204" pitchFamily="34" charset="0"/>
              </a:rPr>
              <a:t>MUCHAS GRACIAS</a:t>
            </a:r>
            <a:endParaRPr lang="en-CR" sz="60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371789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225</TotalTime>
  <Words>569</Words>
  <Application>Microsoft Office PowerPoint</Application>
  <PresentationFormat>Widescreen</PresentationFormat>
  <Paragraphs>153</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Century Gothic</vt:lpstr>
      <vt:lpstr>Tahoma</vt:lpstr>
      <vt:lpstr>Times New Roman</vt:lpstr>
      <vt:lpstr>Office Theme</vt:lpstr>
      <vt:lpstr>PowerPoint Presentation</vt:lpstr>
      <vt:lpstr>INFORME DE EJECUCIÓN PRESUPUESTARIA                            PERIODO: 2025 </vt:lpstr>
      <vt:lpstr>PowerPoint Presentation</vt:lpstr>
      <vt:lpstr>PowerPoint Presentation</vt:lpstr>
      <vt:lpstr>PowerPoint Presentation</vt:lpstr>
      <vt:lpstr>                  MUCHAS GRACIAS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Guiselle Alvarado Artavia</cp:lastModifiedBy>
  <cp:revision>46</cp:revision>
  <dcterms:created xsi:type="dcterms:W3CDTF">2025-09-29T21:43:53Z</dcterms:created>
  <dcterms:modified xsi:type="dcterms:W3CDTF">2026-02-19T17:21:58Z</dcterms:modified>
</cp:coreProperties>
</file>