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8" r:id="rId3"/>
    <p:sldId id="283" r:id="rId4"/>
    <p:sldId id="286" r:id="rId5"/>
    <p:sldId id="287" r:id="rId6"/>
    <p:sldId id="288" r:id="rId7"/>
    <p:sldId id="289" r:id="rId8"/>
  </p:sldIdLst>
  <p:sldSz cx="12192000" cy="6858000"/>
  <p:notesSz cx="6858000" cy="9144000"/>
  <p:defaultTextStyle>
    <a:defPPr>
      <a:defRPr lang="es-CR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004" autoAdjust="0"/>
    <p:restoredTop sz="94292" autoAdjust="0"/>
  </p:normalViewPr>
  <p:slideViewPr>
    <p:cSldViewPr snapToGrid="0" snapToObjects="1">
      <p:cViewPr varScale="1">
        <p:scale>
          <a:sx n="64" d="100"/>
          <a:sy n="64" d="100"/>
        </p:scale>
        <p:origin x="1334" y="1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bg>
      <p:bgPr>
        <a:blipFill dpi="0" rotWithShape="0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977841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Pr>
        <a:blipFill dpi="0" rotWithShape="0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6FD0487-A864-8B4A-87EC-1A095CD6D78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080054" y="739303"/>
            <a:ext cx="9144000" cy="2387600"/>
          </a:xfrm>
          <a:prstGeom prst="rect">
            <a:avLst/>
          </a:prstGeom>
        </p:spPr>
        <p:txBody>
          <a:bodyPr anchor="b">
            <a:normAutofit/>
          </a:bodyPr>
          <a:lstStyle>
            <a:lvl1pPr algn="ctr">
              <a:defRPr sz="4800" b="1">
                <a:solidFill>
                  <a:srgbClr val="0C4A97"/>
                </a:solidFill>
                <a:latin typeface="Century Gothic" panose="020B0502020202020204" pitchFamily="34" charset="0"/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s-CR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35976C10-9D52-AD4D-8683-15305E71FEE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080054" y="321897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>
                <a:solidFill>
                  <a:srgbClr val="00A8DF"/>
                </a:solidFill>
                <a:latin typeface="Century Gothic" panose="020B0502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CR" dirty="0"/>
          </a:p>
        </p:txBody>
      </p:sp>
    </p:spTree>
    <p:extLst>
      <p:ext uri="{BB962C8B-B14F-4D97-AF65-F5344CB8AC3E}">
        <p14:creationId xmlns:p14="http://schemas.microsoft.com/office/powerpoint/2010/main" val="10241008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bg>
      <p:bgPr>
        <a:blipFill dpi="0" rotWithShape="0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E032D39-1B72-F346-AD1B-D9D1321A63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50556" y="649330"/>
            <a:ext cx="10515600" cy="1325563"/>
          </a:xfrm>
          <a:prstGeom prst="rect">
            <a:avLst/>
          </a:prstGeom>
        </p:spPr>
        <p:txBody>
          <a:bodyPr/>
          <a:lstStyle>
            <a:lvl1pPr>
              <a:defRPr b="1">
                <a:solidFill>
                  <a:srgbClr val="0C4A97"/>
                </a:solidFill>
                <a:latin typeface="Century Gothic" panose="020B0502020202020204" pitchFamily="34" charset="0"/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s-CR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701D7BD-F3E4-2D4C-BD1A-76E02276D1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50556" y="2109830"/>
            <a:ext cx="10515600" cy="4351338"/>
          </a:xfrm>
          <a:prstGeom prst="rect">
            <a:avLst/>
          </a:prstGeom>
        </p:spPr>
        <p:txBody>
          <a:bodyPr/>
          <a:lstStyle>
            <a:lvl1pPr>
              <a:defRPr>
                <a:latin typeface="Century Gothic" panose="020B0502020202020204" pitchFamily="34" charset="0"/>
              </a:defRPr>
            </a:lvl1pPr>
          </a:lstStyle>
          <a:p>
            <a:r>
              <a:rPr lang="es-ES"/>
              <a:t>Editar los estilos de texto del patrón
Segundo nivel
Tercer nivel
Cuarto nivel
Quinto nivel</a:t>
            </a:r>
            <a:endParaRPr lang="es-CR" dirty="0"/>
          </a:p>
        </p:txBody>
      </p:sp>
    </p:spTree>
    <p:extLst>
      <p:ext uri="{BB962C8B-B14F-4D97-AF65-F5344CB8AC3E}">
        <p14:creationId xmlns:p14="http://schemas.microsoft.com/office/powerpoint/2010/main" val="40748290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bg>
      <p:bgPr>
        <a:blipFill dpi="0" rotWithShape="0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97F0A1D-B18F-E94F-92C0-29C158D477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 b="1">
                <a:solidFill>
                  <a:schemeClr val="bg1"/>
                </a:solidFill>
                <a:latin typeface="Century Gothic" panose="020B0502020202020204" pitchFamily="34" charset="0"/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s-CR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261DE74-041C-7C49-AC42-488BC6BAA49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  <a:latin typeface="Century Gothic" panose="020B0502020202020204" pitchFamily="34" charset="0"/>
              </a:defRPr>
            </a:lvl1pPr>
          </a:lstStyle>
          <a:p>
            <a:r>
              <a:rPr lang="es-ES"/>
              <a:t>Editar los estilos de texto del patrón
Segundo nivel
Tercer nivel
Cuarto nivel
Quinto nivel</a:t>
            </a:r>
            <a:endParaRPr lang="es-CR" dirty="0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C9075E66-ADED-EC49-91BB-6F9E086E720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  <a:latin typeface="Century Gothic" panose="020B0502020202020204" pitchFamily="34" charset="0"/>
              </a:defRPr>
            </a:lvl1pPr>
          </a:lstStyle>
          <a:p>
            <a:r>
              <a:rPr lang="es-ES"/>
              <a:t>Editar los estilos de texto del patrón
Segundo nivel
Tercer nivel
Cuarto nivel
Quinto nivel</a:t>
            </a:r>
            <a:endParaRPr lang="es-CR" dirty="0"/>
          </a:p>
        </p:txBody>
      </p:sp>
    </p:spTree>
    <p:extLst>
      <p:ext uri="{BB962C8B-B14F-4D97-AF65-F5344CB8AC3E}">
        <p14:creationId xmlns:p14="http://schemas.microsoft.com/office/powerpoint/2010/main" val="38821298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ción">
    <p:bg>
      <p:bgPr>
        <a:blipFill dpi="0" rotWithShape="0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Marcador de posición de imagen 2">
            <a:extLst>
              <a:ext uri="{FF2B5EF4-FFF2-40B4-BE49-F238E27FC236}">
                <a16:creationId xmlns:a16="http://schemas.microsoft.com/office/drawing/2014/main" id="{067202D0-35B5-7C47-9D17-E08FCB80727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771826" y="752646"/>
            <a:ext cx="10497536" cy="472139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s-ES" noProof="0" dirty="0"/>
              <a:t>Haga clic en el icono para agregar una imagen</a:t>
            </a:r>
            <a:endParaRPr lang="es-CR" noProof="0" dirty="0"/>
          </a:p>
        </p:txBody>
      </p:sp>
    </p:spTree>
    <p:extLst>
      <p:ext uri="{BB962C8B-B14F-4D97-AF65-F5344CB8AC3E}">
        <p14:creationId xmlns:p14="http://schemas.microsoft.com/office/powerpoint/2010/main" val="24799960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7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</p:sldLayoutIdLst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1" fontAlgn="base" hangingPunct="1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F080D0D3-5721-984F-72B4-8B5C4BEDEE74}"/>
              </a:ext>
            </a:extLst>
          </p:cNvPr>
          <p:cNvSpPr txBox="1"/>
          <p:nvPr/>
        </p:nvSpPr>
        <p:spPr>
          <a:xfrm>
            <a:off x="1455276" y="5818124"/>
            <a:ext cx="955896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R" sz="2400" b="1" dirty="0">
                <a:solidFill>
                  <a:schemeClr val="bg1"/>
                </a:solidFill>
                <a:latin typeface="Century Gothic" panose="020B0502020202020204" pitchFamily="34" charset="0"/>
              </a:rPr>
              <a:t>FISCAL REGIONAL  MSc. OLDEMAR CALDERON FERNANDEZ</a:t>
            </a:r>
          </a:p>
          <a:p>
            <a:r>
              <a:rPr lang="es-CR" sz="2000" b="1" dirty="0">
                <a:solidFill>
                  <a:schemeClr val="bg1"/>
                </a:solidFill>
                <a:latin typeface="Century Gothic" panose="020B0502020202020204" pitchFamily="34" charset="0"/>
              </a:rPr>
              <a:t>FISCAL NACIONAL: DR. ADEMAR AZOFEIFA M.</a:t>
            </a: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F61C8708-7A69-62B5-6FF3-7DAFDE277639}"/>
              </a:ext>
            </a:extLst>
          </p:cNvPr>
          <p:cNvSpPr txBox="1"/>
          <p:nvPr/>
        </p:nvSpPr>
        <p:spPr>
          <a:xfrm>
            <a:off x="2033726" y="10965"/>
            <a:ext cx="7179546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R" sz="5400" b="1" dirty="0">
                <a:solidFill>
                  <a:schemeClr val="accent4"/>
                </a:solidFill>
                <a:latin typeface="Century Gothic" panose="020B0502020202020204" pitchFamily="34" charset="0"/>
              </a:rPr>
              <a:t>INFORME ANUAL FISCALÍA  2025</a:t>
            </a: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F61C8708-7A69-62B5-6FF3-7DAFDE277639}"/>
              </a:ext>
            </a:extLst>
          </p:cNvPr>
          <p:cNvSpPr txBox="1"/>
          <p:nvPr/>
        </p:nvSpPr>
        <p:spPr>
          <a:xfrm>
            <a:off x="1161535" y="4463907"/>
            <a:ext cx="824570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R" sz="3200" b="1" dirty="0">
                <a:solidFill>
                  <a:schemeClr val="accent1">
                    <a:lumMod val="40000"/>
                    <a:lumOff val="60000"/>
                  </a:schemeClr>
                </a:solidFill>
                <a:latin typeface="Century Gothic" panose="020B0502020202020204" pitchFamily="34" charset="0"/>
              </a:rPr>
              <a:t>JUNTA REGIONAL  PÉREZ ZELEDÓN-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123490" y="3469470"/>
            <a:ext cx="9144000" cy="2387600"/>
          </a:xfrm>
        </p:spPr>
        <p:txBody>
          <a:bodyPr>
            <a:normAutofit fontScale="90000"/>
          </a:bodyPr>
          <a:lstStyle/>
          <a:p>
            <a:pPr algn="l"/>
            <a:br>
              <a:rPr lang="es-CR" sz="3600" dirty="0">
                <a:solidFill>
                  <a:schemeClr val="tx1"/>
                </a:solidFill>
                <a:latin typeface="Bahnschrift SemiCondensed" panose="020B0502040204020203" pitchFamily="34" charset="0"/>
              </a:rPr>
            </a:br>
            <a:br>
              <a:rPr lang="es-CR" sz="3600" dirty="0">
                <a:solidFill>
                  <a:schemeClr val="tx1"/>
                </a:solidFill>
                <a:latin typeface="Bahnschrift SemiCondensed" panose="020B0502040204020203" pitchFamily="34" charset="0"/>
              </a:rPr>
            </a:br>
            <a:br>
              <a:rPr lang="es-CR" sz="3600" dirty="0">
                <a:solidFill>
                  <a:schemeClr val="tx1"/>
                </a:solidFill>
                <a:latin typeface="Bahnschrift SemiCondensed" panose="020B0502040204020203" pitchFamily="34" charset="0"/>
              </a:rPr>
            </a:br>
            <a:r>
              <a:rPr lang="es-CR" sz="3600" dirty="0">
                <a:solidFill>
                  <a:schemeClr val="tx1"/>
                </a:solidFill>
                <a:latin typeface="Bahnschrift SemiCondensed" panose="020B0502040204020203" pitchFamily="34" charset="0"/>
              </a:rPr>
              <a:t> </a:t>
            </a:r>
            <a:br>
              <a:rPr lang="es-CR" sz="3600" dirty="0">
                <a:solidFill>
                  <a:schemeClr val="tx1"/>
                </a:solidFill>
                <a:latin typeface="Bahnschrift SemiCondensed" panose="020B0502040204020203" pitchFamily="34" charset="0"/>
              </a:rPr>
            </a:br>
            <a:br>
              <a:rPr lang="es-CR" sz="3600" dirty="0">
                <a:solidFill>
                  <a:schemeClr val="tx1"/>
                </a:solidFill>
                <a:latin typeface="Bahnschrift SemiCondensed" panose="020B0502040204020203" pitchFamily="34" charset="0"/>
              </a:rPr>
            </a:br>
            <a:br>
              <a:rPr lang="es-CR" sz="3600" dirty="0">
                <a:solidFill>
                  <a:schemeClr val="tx1"/>
                </a:solidFill>
                <a:latin typeface="Bahnschrift SemiCondensed" panose="020B0502040204020203" pitchFamily="34" charset="0"/>
              </a:rPr>
            </a:br>
            <a:r>
              <a:rPr lang="es-CR" sz="3600" dirty="0">
                <a:solidFill>
                  <a:schemeClr val="tx1"/>
                </a:solidFill>
                <a:latin typeface="Bahnschrift SemiCondensed" panose="020B0502040204020203" pitchFamily="34" charset="0"/>
              </a:rPr>
              <a:t>El siguiente informe anual comprende del 1 de enero 2025 a 31 diciembre 2025 .</a:t>
            </a:r>
            <a:br>
              <a:rPr lang="es-CR" sz="3600" dirty="0">
                <a:solidFill>
                  <a:schemeClr val="tx1"/>
                </a:solidFill>
                <a:latin typeface="Bahnschrift SemiCondensed" panose="020B0502040204020203" pitchFamily="34" charset="0"/>
              </a:rPr>
            </a:br>
            <a:r>
              <a:rPr lang="es-CR" sz="3600" dirty="0">
                <a:solidFill>
                  <a:schemeClr val="tx1"/>
                </a:solidFill>
                <a:latin typeface="Bahnschrift SemiCondensed" panose="020B0502040204020203" pitchFamily="34" charset="0"/>
              </a:rPr>
              <a:t>Es un resumen ejecutivo que va de acuerdo con una Línea de acción que busca unificar los informes de los fiscales de Juntas Regionales del Colegio de Licenciados y Profesores en Letras, Filosofía, Ciencias y Artes. </a:t>
            </a:r>
            <a:br>
              <a:rPr lang="es-CR" sz="3600" dirty="0">
                <a:solidFill>
                  <a:schemeClr val="tx1"/>
                </a:solidFill>
                <a:latin typeface="Bahnschrift SemiCondensed" panose="020B0502040204020203" pitchFamily="34" charset="0"/>
              </a:rPr>
            </a:br>
            <a:br>
              <a:rPr lang="es-CR" sz="2200" b="0" dirty="0">
                <a:solidFill>
                  <a:schemeClr val="accent1">
                    <a:lumMod val="75000"/>
                  </a:schemeClr>
                </a:solidFill>
                <a:latin typeface="Bahnschrift SemiCondensed" panose="020B0502040204020203" pitchFamily="34" charset="0"/>
              </a:rPr>
            </a:br>
            <a:br>
              <a:rPr lang="es-CR" sz="3600" dirty="0">
                <a:solidFill>
                  <a:schemeClr val="tx1"/>
                </a:solidFill>
                <a:latin typeface="Bahnschrift SemiCondensed" panose="020B0502040204020203" pitchFamily="34" charset="0"/>
              </a:rPr>
            </a:br>
            <a:br>
              <a:rPr lang="es-ES_tradnl" dirty="0">
                <a:solidFill>
                  <a:schemeClr val="tx1"/>
                </a:solidFill>
                <a:latin typeface="Bahnschrift SemiCondensed" panose="020B0502040204020203" pitchFamily="34" charset="0"/>
              </a:rPr>
            </a:br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17733215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ángulo 5"/>
          <p:cNvSpPr/>
          <p:nvPr/>
        </p:nvSpPr>
        <p:spPr>
          <a:xfrm>
            <a:off x="7384617" y="416360"/>
            <a:ext cx="321273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CR" sz="2800" dirty="0">
                <a:latin typeface="Bahnschrift SemiCondensed" panose="020B0502040204020203" pitchFamily="34" charset="0"/>
              </a:rPr>
              <a:t>Sesiones el año 2025 </a:t>
            </a:r>
            <a:endParaRPr lang="es-MX" sz="2800" dirty="0"/>
          </a:p>
        </p:txBody>
      </p:sp>
      <p:graphicFrame>
        <p:nvGraphicFramePr>
          <p:cNvPr id="9" name="Tabla 8">
            <a:extLst>
              <a:ext uri="{FF2B5EF4-FFF2-40B4-BE49-F238E27FC236}">
                <a16:creationId xmlns:a16="http://schemas.microsoft.com/office/drawing/2014/main" id="{C3C95B60-F43B-A969-5FF3-4996B1CD2AD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86192111"/>
              </p:ext>
            </p:extLst>
          </p:nvPr>
        </p:nvGraphicFramePr>
        <p:xfrm>
          <a:off x="2069432" y="844952"/>
          <a:ext cx="9235877" cy="4462124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6465113">
                  <a:extLst>
                    <a:ext uri="{9D8B030D-6E8A-4147-A177-3AD203B41FA5}">
                      <a16:colId xmlns:a16="http://schemas.microsoft.com/office/drawing/2014/main" val="1935911879"/>
                    </a:ext>
                  </a:extLst>
                </a:gridCol>
                <a:gridCol w="2770764">
                  <a:extLst>
                    <a:ext uri="{9D8B030D-6E8A-4147-A177-3AD203B41FA5}">
                      <a16:colId xmlns:a16="http://schemas.microsoft.com/office/drawing/2014/main" val="3394383404"/>
                    </a:ext>
                  </a:extLst>
                </a:gridCol>
              </a:tblGrid>
              <a:tr h="861465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es-CR" sz="1600" b="1" dirty="0">
                          <a:effectLst/>
                          <a:latin typeface="Century Gothic" panose="020B0502020202020204" pitchFamily="34" charset="0"/>
                          <a:ea typeface="Arial" panose="020B0604020202020204" pitchFamily="34" charset="0"/>
                        </a:rPr>
                        <a:t>TOTAL</a:t>
                      </a:r>
                      <a:r>
                        <a:rPr lang="es-CR" sz="1600" b="1" baseline="0" dirty="0">
                          <a:effectLst/>
                          <a:latin typeface="Century Gothic" panose="020B0502020202020204" pitchFamily="34" charset="0"/>
                          <a:ea typeface="Arial" panose="020B0604020202020204" pitchFamily="34" charset="0"/>
                        </a:rPr>
                        <a:t> SESIONES</a:t>
                      </a:r>
                      <a:endParaRPr lang="es-CR" sz="1600" b="1" dirty="0">
                        <a:effectLst/>
                        <a:latin typeface="Century Gothic" panose="020B0502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es-CR" sz="1600" dirty="0">
                          <a:effectLst/>
                          <a:latin typeface="Century Gothic" panose="020B0502020202020204" pitchFamily="34" charset="0"/>
                          <a:ea typeface="+mn-ea"/>
                        </a:rPr>
                        <a:t>39</a:t>
                      </a:r>
                      <a:endParaRPr lang="es-CR" sz="1600" dirty="0">
                        <a:effectLst/>
                        <a:latin typeface="Century Gothic" panose="020B0502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113924068"/>
                  </a:ext>
                </a:extLst>
              </a:tr>
              <a:tr h="717775"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CR" sz="16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Sesiones Presenciales</a:t>
                      </a:r>
                      <a:endParaRPr kumimoji="0" lang="es-CR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entury Gothic" panose="020B0502020202020204" pitchFamily="34" charset="0"/>
                        <a:ea typeface="Arial" panose="020B0604020202020204" pitchFamily="34" charset="0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es-CR" sz="1600" dirty="0">
                          <a:effectLst/>
                          <a:latin typeface="Century Gothic" panose="020B0502020202020204" pitchFamily="34" charset="0"/>
                          <a:ea typeface="Arial" panose="020B0604020202020204" pitchFamily="34" charset="0"/>
                        </a:rPr>
                        <a:t>14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98392411"/>
                  </a:ext>
                </a:extLst>
              </a:tr>
              <a:tr h="717775"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CR" sz="16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Sesiones Virtuales </a:t>
                      </a:r>
                      <a:endParaRPr kumimoji="0" lang="es-CR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entury Gothic" panose="020B0502020202020204" pitchFamily="34" charset="0"/>
                        <a:ea typeface="Arial" panose="020B0604020202020204" pitchFamily="34" charset="0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es-CR" sz="1600" dirty="0">
                          <a:effectLst/>
                          <a:latin typeface="Century Gothic" panose="020B0502020202020204" pitchFamily="34" charset="0"/>
                          <a:ea typeface="Arial" panose="020B0604020202020204" pitchFamily="34" charset="0"/>
                        </a:rPr>
                        <a:t>25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716366378"/>
                  </a:ext>
                </a:extLst>
              </a:tr>
              <a:tr h="721703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es-CR" sz="1600" b="1" dirty="0">
                          <a:effectLst/>
                          <a:latin typeface="Century Gothic" panose="020B0502020202020204" pitchFamily="34" charset="0"/>
                        </a:rPr>
                        <a:t>Total Acuerdos Tomados </a:t>
                      </a:r>
                      <a:endParaRPr lang="es-CR" sz="1600" b="1" dirty="0">
                        <a:effectLst/>
                        <a:latin typeface="Century Gothic" panose="020B0502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es-CR" sz="1600" dirty="0">
                          <a:effectLst/>
                          <a:latin typeface="Century Gothic" panose="020B0502020202020204" pitchFamily="34" charset="0"/>
                          <a:ea typeface="Arial" panose="020B0604020202020204" pitchFamily="34" charset="0"/>
                        </a:rPr>
                        <a:t>213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326276971"/>
                  </a:ext>
                </a:extLst>
              </a:tr>
              <a:tr h="721703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es-CR" sz="1600" b="1" dirty="0">
                          <a:effectLst/>
                          <a:latin typeface="Century Gothic" panose="020B0502020202020204" pitchFamily="34" charset="0"/>
                          <a:ea typeface="Arial" panose="020B0604020202020204" pitchFamily="34" charset="0"/>
                        </a:rPr>
                        <a:t>Total Acuerdos en Proceso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es-CR" sz="1600" dirty="0">
                          <a:effectLst/>
                          <a:latin typeface="Century Gothic" panose="020B0502020202020204" pitchFamily="34" charset="0"/>
                          <a:ea typeface="Arial" panose="020B0604020202020204" pitchFamily="34" charset="0"/>
                        </a:rPr>
                        <a:t>5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330561768"/>
                  </a:ext>
                </a:extLst>
              </a:tr>
              <a:tr h="721703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es-CR" sz="1600" b="1" dirty="0">
                          <a:effectLst/>
                          <a:latin typeface="Century Gothic" panose="020B0502020202020204" pitchFamily="34" charset="0"/>
                          <a:ea typeface="Arial" panose="020B0604020202020204" pitchFamily="34" charset="0"/>
                        </a:rPr>
                        <a:t>Total Acuerdos No Ejecutados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es-CR" sz="1600" dirty="0">
                          <a:effectLst/>
                          <a:latin typeface="Century Gothic" panose="020B0502020202020204" pitchFamily="34" charset="0"/>
                          <a:ea typeface="Arial" panose="020B0604020202020204" pitchFamily="34" charset="0"/>
                        </a:rPr>
                        <a:t>3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639873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800582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DDF5557-FA93-7016-7FC1-1117D223D1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45486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s-ES" sz="3200" dirty="0">
                <a:solidFill>
                  <a:schemeClr val="accent4"/>
                </a:solidFill>
              </a:rPr>
              <a:t>ACTIVIDADES DE LA FISCALÍA</a:t>
            </a:r>
            <a:br>
              <a:rPr lang="es-ES" sz="3200" dirty="0">
                <a:solidFill>
                  <a:schemeClr val="accent4"/>
                </a:solidFill>
              </a:rPr>
            </a:br>
            <a:r>
              <a:rPr lang="es-ES" sz="3200" dirty="0">
                <a:solidFill>
                  <a:schemeClr val="accent4"/>
                </a:solidFill>
              </a:rPr>
              <a:t>2025</a:t>
            </a:r>
            <a:endParaRPr lang="es-CR" sz="3200" dirty="0">
              <a:solidFill>
                <a:schemeClr val="accent4"/>
              </a:solidFill>
            </a:endParaRPr>
          </a:p>
        </p:txBody>
      </p:sp>
      <p:graphicFrame>
        <p:nvGraphicFramePr>
          <p:cNvPr id="13" name="Marcador de contenido 12">
            <a:extLst>
              <a:ext uri="{FF2B5EF4-FFF2-40B4-BE49-F238E27FC236}">
                <a16:creationId xmlns:a16="http://schemas.microsoft.com/office/drawing/2014/main" id="{44E1F37A-03E9-9376-D58F-AFC6AD70959B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056869062"/>
              </p:ext>
            </p:extLst>
          </p:nvPr>
        </p:nvGraphicFramePr>
        <p:xfrm>
          <a:off x="561474" y="1619162"/>
          <a:ext cx="11069051" cy="350972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269831">
                  <a:extLst>
                    <a:ext uri="{9D8B030D-6E8A-4147-A177-3AD203B41FA5}">
                      <a16:colId xmlns:a16="http://schemas.microsoft.com/office/drawing/2014/main" val="3977709055"/>
                    </a:ext>
                  </a:extLst>
                </a:gridCol>
                <a:gridCol w="5799220">
                  <a:extLst>
                    <a:ext uri="{9D8B030D-6E8A-4147-A177-3AD203B41FA5}">
                      <a16:colId xmlns:a16="http://schemas.microsoft.com/office/drawing/2014/main" val="2901478720"/>
                    </a:ext>
                  </a:extLst>
                </a:gridCol>
              </a:tblGrid>
              <a:tr h="26876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R" sz="18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DESCRIPCIÓN DE LA ACTIVIDAD </a:t>
                      </a:r>
                    </a:p>
                  </a:txBody>
                  <a:tcPr marL="63391" marR="6339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R" sz="1800" b="0" kern="1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CANTIDAD</a:t>
                      </a:r>
                      <a:endParaRPr lang="es-CR" sz="1800" b="0" kern="1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391" marR="63391" marT="0" marB="0"/>
                </a:tc>
                <a:extLst>
                  <a:ext uri="{0D108BD9-81ED-4DB2-BD59-A6C34878D82A}">
                    <a16:rowId xmlns:a16="http://schemas.microsoft.com/office/drawing/2014/main" val="2171130383"/>
                  </a:ext>
                </a:extLst>
              </a:tr>
              <a:tr h="26876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R" sz="18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Participación en la Asamblea Regional.</a:t>
                      </a:r>
                    </a:p>
                  </a:txBody>
                  <a:tcPr marL="63391" marR="63391" marT="0" marB="0"/>
                </a:tc>
                <a:tc>
                  <a:txBody>
                    <a:bodyPr/>
                    <a:lstStyle/>
                    <a:p>
                      <a:r>
                        <a:rPr lang="es-MX" dirty="0"/>
                        <a:t>1</a:t>
                      </a:r>
                    </a:p>
                  </a:txBody>
                  <a:tcPr marL="63391" marR="63391" marT="0" marB="0"/>
                </a:tc>
                <a:extLst>
                  <a:ext uri="{0D108BD9-81ED-4DB2-BD59-A6C34878D82A}">
                    <a16:rowId xmlns:a16="http://schemas.microsoft.com/office/drawing/2014/main" val="2707069865"/>
                  </a:ext>
                </a:extLst>
              </a:tr>
              <a:tr h="262861">
                <a:tc>
                  <a:txBody>
                    <a:bodyPr/>
                    <a:lstStyle/>
                    <a:p>
                      <a:r>
                        <a:rPr lang="es-MX" dirty="0"/>
                        <a:t>Participación  en capacitación a fiscales.</a:t>
                      </a:r>
                    </a:p>
                  </a:txBody>
                  <a:tcPr marL="63391" marR="63391" marT="0" marB="0"/>
                </a:tc>
                <a:tc>
                  <a:txBody>
                    <a:bodyPr/>
                    <a:lstStyle/>
                    <a:p>
                      <a:r>
                        <a:rPr lang="es-MX" dirty="0"/>
                        <a:t>1</a:t>
                      </a:r>
                    </a:p>
                  </a:txBody>
                  <a:tcPr marL="63391" marR="63391" marT="0" marB="0"/>
                </a:tc>
                <a:extLst>
                  <a:ext uri="{0D108BD9-81ED-4DB2-BD59-A6C34878D82A}">
                    <a16:rowId xmlns:a16="http://schemas.microsoft.com/office/drawing/2014/main" val="1128800930"/>
                  </a:ext>
                </a:extLst>
              </a:tr>
              <a:tr h="262861">
                <a:tc>
                  <a:txBody>
                    <a:bodyPr/>
                    <a:lstStyle/>
                    <a:p>
                      <a:r>
                        <a:rPr lang="es-MX" dirty="0"/>
                        <a:t>Participación  en asamblea Nacional del COLYPRO.</a:t>
                      </a:r>
                    </a:p>
                  </a:txBody>
                  <a:tcPr marL="63391" marR="63391" marT="0" marB="0"/>
                </a:tc>
                <a:tc>
                  <a:txBody>
                    <a:bodyPr/>
                    <a:lstStyle/>
                    <a:p>
                      <a:r>
                        <a:rPr lang="es-MX" dirty="0"/>
                        <a:t>1</a:t>
                      </a:r>
                    </a:p>
                  </a:txBody>
                  <a:tcPr marL="63391" marR="63391" marT="0" marB="0"/>
                </a:tc>
                <a:extLst>
                  <a:ext uri="{0D108BD9-81ED-4DB2-BD59-A6C34878D82A}">
                    <a16:rowId xmlns:a16="http://schemas.microsoft.com/office/drawing/2014/main" val="3013223123"/>
                  </a:ext>
                </a:extLst>
              </a:tr>
              <a:tr h="157716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dirty="0"/>
                        <a:t>Colaboración  con la Junta Regional  en el desarrollo de actividades  propias del PAO: Tómbolas y actividades de Jubilados  y de colegiados en general,  actividad de La familia COLYPRO….Dia del artista colegiado.</a:t>
                      </a:r>
                    </a:p>
                  </a:txBody>
                  <a:tcPr marL="63391" marR="63391" marT="0" marB="0"/>
                </a:tc>
                <a:tc>
                  <a:txBody>
                    <a:bodyPr/>
                    <a:lstStyle/>
                    <a:p>
                      <a:r>
                        <a:rPr lang="es-MX" dirty="0"/>
                        <a:t>6</a:t>
                      </a:r>
                    </a:p>
                  </a:txBody>
                  <a:tcPr marL="63391" marR="63391" marT="0" marB="0"/>
                </a:tc>
                <a:extLst>
                  <a:ext uri="{0D108BD9-81ED-4DB2-BD59-A6C34878D82A}">
                    <a16:rowId xmlns:a16="http://schemas.microsoft.com/office/drawing/2014/main" val="916003799"/>
                  </a:ext>
                </a:extLst>
              </a:tr>
              <a:tr h="788583">
                <a:tc>
                  <a:txBody>
                    <a:bodyPr/>
                    <a:lstStyle/>
                    <a:p>
                      <a:r>
                        <a:rPr lang="es-MX" dirty="0"/>
                        <a:t>Participación  reunión con fiscalía Nacional ,auditoria de libros.</a:t>
                      </a:r>
                    </a:p>
                    <a:p>
                      <a:endParaRPr lang="es-MX" dirty="0"/>
                    </a:p>
                  </a:txBody>
                  <a:tcPr marL="63391" marR="63391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MX" dirty="0"/>
                    </a:p>
                    <a:p>
                      <a:r>
                        <a:rPr lang="es-MX" dirty="0"/>
                        <a:t>1</a:t>
                      </a:r>
                    </a:p>
                  </a:txBody>
                  <a:tcPr marL="63391" marR="63391" marT="0" marB="0"/>
                </a:tc>
                <a:extLst>
                  <a:ext uri="{0D108BD9-81ED-4DB2-BD59-A6C34878D82A}">
                    <a16:rowId xmlns:a16="http://schemas.microsoft.com/office/drawing/2014/main" val="39223268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488168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DDF5557-FA93-7016-7FC1-1117D223D1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0636" y="465405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s-ES" sz="3200" dirty="0">
                <a:solidFill>
                  <a:schemeClr val="accent4"/>
                </a:solidFill>
              </a:rPr>
              <a:t>OBSERVACIONES</a:t>
            </a:r>
            <a:endParaRPr lang="es-CR" sz="3200" dirty="0">
              <a:solidFill>
                <a:schemeClr val="accent4"/>
              </a:solidFill>
            </a:endParaRPr>
          </a:p>
        </p:txBody>
      </p:sp>
      <p:graphicFrame>
        <p:nvGraphicFramePr>
          <p:cNvPr id="13" name="Marcador de contenido 12">
            <a:extLst>
              <a:ext uri="{FF2B5EF4-FFF2-40B4-BE49-F238E27FC236}">
                <a16:creationId xmlns:a16="http://schemas.microsoft.com/office/drawing/2014/main" id="{44E1F37A-03E9-9376-D58F-AFC6AD70959B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566231422"/>
              </p:ext>
            </p:extLst>
          </p:nvPr>
        </p:nvGraphicFramePr>
        <p:xfrm>
          <a:off x="1140542" y="1474839"/>
          <a:ext cx="8003457" cy="284152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003457">
                  <a:extLst>
                    <a:ext uri="{9D8B030D-6E8A-4147-A177-3AD203B41FA5}">
                      <a16:colId xmlns:a16="http://schemas.microsoft.com/office/drawing/2014/main" val="3977709055"/>
                    </a:ext>
                  </a:extLst>
                </a:gridCol>
              </a:tblGrid>
              <a:tr h="63795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s-CR" sz="18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391" marR="63391" marT="0" marB="0"/>
                </a:tc>
                <a:extLst>
                  <a:ext uri="{0D108BD9-81ED-4DB2-BD59-A6C34878D82A}">
                    <a16:rowId xmlns:a16="http://schemas.microsoft.com/office/drawing/2014/main" val="2171130383"/>
                  </a:ext>
                </a:extLst>
              </a:tr>
              <a:tr h="81333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R" sz="18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En  el período 2025 la Junta logró  desarrollar todas las actividades  programadas en el PAO</a:t>
                      </a:r>
                    </a:p>
                  </a:txBody>
                  <a:tcPr marL="63391" marR="63391" marT="0" marB="0"/>
                </a:tc>
                <a:extLst>
                  <a:ext uri="{0D108BD9-81ED-4DB2-BD59-A6C34878D82A}">
                    <a16:rowId xmlns:a16="http://schemas.microsoft.com/office/drawing/2014/main" val="2707069865"/>
                  </a:ext>
                </a:extLst>
              </a:tr>
              <a:tr h="1390236">
                <a:tc>
                  <a:txBody>
                    <a:bodyPr/>
                    <a:lstStyle/>
                    <a:p>
                      <a:r>
                        <a:rPr lang="es-MX"/>
                        <a:t>Para </a:t>
                      </a:r>
                      <a:r>
                        <a:rPr lang="es-MX" dirty="0"/>
                        <a:t>efectos  del informe, las  sesiones  bimodales en donde  uno o dos miembros de la Junta Regional  lo hagan de forma virtual, se  toman como sesiones virtuales.</a:t>
                      </a:r>
                    </a:p>
                  </a:txBody>
                  <a:tcPr marL="63391" marR="63391" marT="0" marB="0"/>
                </a:tc>
                <a:extLst>
                  <a:ext uri="{0D108BD9-81ED-4DB2-BD59-A6C34878D82A}">
                    <a16:rowId xmlns:a16="http://schemas.microsoft.com/office/drawing/2014/main" val="91600379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966045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DDF5557-FA93-7016-7FC1-1117D223D1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45486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s-ES" sz="3200" dirty="0">
                <a:solidFill>
                  <a:schemeClr val="accent4"/>
                </a:solidFill>
              </a:rPr>
              <a:t>OTROS DATOS DE LA FISCALÍA</a:t>
            </a:r>
            <a:br>
              <a:rPr lang="es-ES" sz="3200" dirty="0">
                <a:solidFill>
                  <a:schemeClr val="accent4"/>
                </a:solidFill>
              </a:rPr>
            </a:br>
            <a:r>
              <a:rPr lang="es-ES" sz="3200" dirty="0">
                <a:solidFill>
                  <a:schemeClr val="accent4"/>
                </a:solidFill>
              </a:rPr>
              <a:t>2025</a:t>
            </a:r>
            <a:endParaRPr lang="es-CR" sz="3200" dirty="0">
              <a:solidFill>
                <a:schemeClr val="accent4"/>
              </a:solidFill>
            </a:endParaRPr>
          </a:p>
        </p:txBody>
      </p:sp>
      <p:graphicFrame>
        <p:nvGraphicFramePr>
          <p:cNvPr id="13" name="Marcador de contenido 12">
            <a:extLst>
              <a:ext uri="{FF2B5EF4-FFF2-40B4-BE49-F238E27FC236}">
                <a16:creationId xmlns:a16="http://schemas.microsoft.com/office/drawing/2014/main" id="{44E1F37A-03E9-9376-D58F-AFC6AD70959B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4118989278"/>
              </p:ext>
            </p:extLst>
          </p:nvPr>
        </p:nvGraphicFramePr>
        <p:xfrm>
          <a:off x="929801" y="2147764"/>
          <a:ext cx="10199409" cy="270096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0199409">
                  <a:extLst>
                    <a:ext uri="{9D8B030D-6E8A-4147-A177-3AD203B41FA5}">
                      <a16:colId xmlns:a16="http://schemas.microsoft.com/office/drawing/2014/main" val="3977709055"/>
                    </a:ext>
                  </a:extLst>
                </a:gridCol>
              </a:tblGrid>
              <a:tr h="38646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R" sz="18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DESCRIPCIÓN DE LA ACTIVIDAD </a:t>
                      </a:r>
                    </a:p>
                  </a:txBody>
                  <a:tcPr marL="63391" marR="63391" marT="0" marB="0"/>
                </a:tc>
                <a:extLst>
                  <a:ext uri="{0D108BD9-81ED-4DB2-BD59-A6C34878D82A}">
                    <a16:rowId xmlns:a16="http://schemas.microsoft.com/office/drawing/2014/main" val="2171130383"/>
                  </a:ext>
                </a:extLst>
              </a:tr>
              <a:tr h="37769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R" sz="18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La Junta Regional  prácticamente ejecutó todo el Plan Operativo 2025.</a:t>
                      </a:r>
                    </a:p>
                  </a:txBody>
                  <a:tcPr marL="63391" marR="63391" marT="0" marB="0"/>
                </a:tc>
                <a:extLst>
                  <a:ext uri="{0D108BD9-81ED-4DB2-BD59-A6C34878D82A}">
                    <a16:rowId xmlns:a16="http://schemas.microsoft.com/office/drawing/2014/main" val="2707069865"/>
                  </a:ext>
                </a:extLst>
              </a:tr>
              <a:tr h="968400">
                <a:tc>
                  <a:txBody>
                    <a:bodyPr/>
                    <a:lstStyle/>
                    <a:p>
                      <a:r>
                        <a:rPr lang="es-MX" dirty="0"/>
                        <a:t>Los acuerdos no ejecutados se refieren a actividades suspendidas  como la copa COLYPRO y a capacitaciones que la junta  programó pero que tuvieron que modificar el destino como es el caso de cursos de primeros auxilios.</a:t>
                      </a:r>
                    </a:p>
                  </a:txBody>
                  <a:tcPr marL="63391" marR="63391" marT="0" marB="0"/>
                </a:tc>
                <a:extLst>
                  <a:ext uri="{0D108BD9-81ED-4DB2-BD59-A6C34878D82A}">
                    <a16:rowId xmlns:a16="http://schemas.microsoft.com/office/drawing/2014/main" val="1128800930"/>
                  </a:ext>
                </a:extLst>
              </a:tr>
              <a:tr h="968400">
                <a:tc>
                  <a:txBody>
                    <a:bodyPr/>
                    <a:lstStyle/>
                    <a:p>
                      <a:r>
                        <a:rPr lang="es-MX" dirty="0"/>
                        <a:t>A partir de la última semana de Marzo se suspenden las sesiones por renuncia de la secretaria y no hubo quorum estructural hasta que en la asamblea  regional  de mayo se nombra a la nueva secretaria, reiniciando sesiones en junio 2025.</a:t>
                      </a:r>
                    </a:p>
                  </a:txBody>
                  <a:tcPr marL="63391" marR="63391" marT="0" marB="0"/>
                </a:tc>
                <a:extLst>
                  <a:ext uri="{0D108BD9-81ED-4DB2-BD59-A6C34878D82A}">
                    <a16:rowId xmlns:a16="http://schemas.microsoft.com/office/drawing/2014/main" val="39223268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00245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48A5F67-A390-7562-4483-231716CA9F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R" dirty="0"/>
              <a:t>Consideraciones finales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B1BD14E-9022-D15F-B406-6A6EA97E0C3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10515600" cy="4351338"/>
          </a:xfrm>
        </p:spPr>
        <p:txBody>
          <a:bodyPr/>
          <a:lstStyle/>
          <a:p>
            <a:r>
              <a:rPr lang="es-CR" dirty="0"/>
              <a:t>Desde la  Fiscalía cumplimos  con todas las funciones que le corresponde  al fiscal, pero igualmente colaboramos con la Junta Regional en todas las actividades que se requiera y que no comprometan la labor fiscalizadora.</a:t>
            </a:r>
          </a:p>
          <a:p>
            <a:pPr marL="0" indent="0">
              <a:buNone/>
            </a:pPr>
            <a:endParaRPr lang="es-CR" dirty="0"/>
          </a:p>
          <a:p>
            <a:r>
              <a:rPr lang="es-CR" dirty="0"/>
              <a:t>No me queda más que agradecer el apoyo recibido de parte de los colegiados de Pérez Zeledón y Buenos Aires teniendo la certeza de haber dado lo mejor de mí representándolos en la fiscalía dignamente.</a:t>
            </a:r>
          </a:p>
          <a:p>
            <a:pPr marL="0" indent="0">
              <a:buNone/>
            </a:pPr>
            <a:endParaRPr lang="es-CR" dirty="0"/>
          </a:p>
          <a:p>
            <a:endParaRPr lang="es-CR" dirty="0"/>
          </a:p>
          <a:p>
            <a:endParaRPr lang="es-CR" dirty="0"/>
          </a:p>
          <a:p>
            <a:endParaRPr lang="es-CR" dirty="0"/>
          </a:p>
        </p:txBody>
      </p:sp>
    </p:spTree>
    <p:extLst>
      <p:ext uri="{BB962C8B-B14F-4D97-AF65-F5344CB8AC3E}">
        <p14:creationId xmlns:p14="http://schemas.microsoft.com/office/powerpoint/2010/main" val="290270873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ción-final-16-9" id="{61680EA4-A4DE-B04B-BAA2-51A03F713618}" vid="{4BE2C909-CCE3-BC49-BC92-D151FCEBA24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Tema de Office</Template>
  <TotalTime>5706</TotalTime>
  <Words>420</Words>
  <Application>Microsoft Office PowerPoint</Application>
  <PresentationFormat>Panorámica</PresentationFormat>
  <Paragraphs>46</Paragraphs>
  <Slides>7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13" baseType="lpstr">
      <vt:lpstr>Arial</vt:lpstr>
      <vt:lpstr>Bahnschrift SemiCondensed</vt:lpstr>
      <vt:lpstr>Calibri</vt:lpstr>
      <vt:lpstr>Calibri Light</vt:lpstr>
      <vt:lpstr>Century Gothic</vt:lpstr>
      <vt:lpstr>Tema de Office</vt:lpstr>
      <vt:lpstr>Presentación de PowerPoint</vt:lpstr>
      <vt:lpstr>       El siguiente informe anual comprende del 1 de enero 2025 a 31 diciembre 2025 . Es un resumen ejecutivo que va de acuerdo con una Línea de acción que busca unificar los informes de los fiscales de Juntas Regionales del Colegio de Licenciados y Profesores en Letras, Filosofía, Ciencias y Artes.     </vt:lpstr>
      <vt:lpstr>Presentación de PowerPoint</vt:lpstr>
      <vt:lpstr>ACTIVIDADES DE LA FISCALÍA 2025</vt:lpstr>
      <vt:lpstr>OBSERVACIONES</vt:lpstr>
      <vt:lpstr>OTROS DATOS DE LA FISCALÍA 2025</vt:lpstr>
      <vt:lpstr>Consideraciones finales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Microsoft Office User</dc:creator>
  <cp:lastModifiedBy>ana cristina rodriguez zumbado</cp:lastModifiedBy>
  <cp:revision>95</cp:revision>
  <dcterms:created xsi:type="dcterms:W3CDTF">2019-03-22T14:34:09Z</dcterms:created>
  <dcterms:modified xsi:type="dcterms:W3CDTF">2026-02-05T22:19:45Z</dcterms:modified>
</cp:coreProperties>
</file>