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8" r:id="rId12"/>
    <p:sldId id="269" r:id="rId13"/>
    <p:sldId id="270" r:id="rId14"/>
    <p:sldId id="267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D420"/>
    <a:srgbClr val="004C94"/>
    <a:srgbClr val="727B7B"/>
    <a:srgbClr val="4BA6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96"/>
    <p:restoredTop sz="94665"/>
  </p:normalViewPr>
  <p:slideViewPr>
    <p:cSldViewPr snapToGrid="0" snapToObjects="1" showGuides="1">
      <p:cViewPr varScale="1">
        <p:scale>
          <a:sx n="70" d="100"/>
          <a:sy n="70" d="100"/>
        </p:scale>
        <p:origin x="726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>
            <a:extLst>
              <a:ext uri="{FF2B5EF4-FFF2-40B4-BE49-F238E27FC236}">
                <a16:creationId xmlns:a16="http://schemas.microsoft.com/office/drawing/2014/main" xmlns="" id="{137615DA-EE9F-AE49-BE8F-AA9A03F4D4D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5938" y="2830254"/>
            <a:ext cx="9144000" cy="2387600"/>
          </a:xfrm>
        </p:spPr>
        <p:txBody>
          <a:bodyPr anchor="ctr"/>
          <a:lstStyle>
            <a:lvl1pPr algn="l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5938" y="5730949"/>
            <a:ext cx="9144000" cy="742082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0" name="Picture Placeholder 19"/>
          <p:cNvSpPr>
            <a:spLocks noGrp="1"/>
          </p:cNvSpPr>
          <p:nvPr>
            <p:ph type="pic" sz="quarter" idx="11"/>
          </p:nvPr>
        </p:nvSpPr>
        <p:spPr>
          <a:xfrm>
            <a:off x="12344399" y="749300"/>
            <a:ext cx="4224339" cy="5740400"/>
          </a:xfrm>
          <a:custGeom>
            <a:avLst/>
            <a:gdLst>
              <a:gd name="connsiteX0" fmla="*/ 1665491 w 4224339"/>
              <a:gd name="connsiteY0" fmla="*/ 0 h 5740400"/>
              <a:gd name="connsiteX1" fmla="*/ 4224339 w 4224339"/>
              <a:gd name="connsiteY1" fmla="*/ 0 h 5740400"/>
              <a:gd name="connsiteX2" fmla="*/ 4224339 w 4224339"/>
              <a:gd name="connsiteY2" fmla="*/ 5740400 h 5740400"/>
              <a:gd name="connsiteX3" fmla="*/ 1665488 w 4224339"/>
              <a:gd name="connsiteY3" fmla="*/ 5740400 h 5740400"/>
              <a:gd name="connsiteX4" fmla="*/ 1459554 w 4224339"/>
              <a:gd name="connsiteY4" fmla="*/ 5615292 h 5740400"/>
              <a:gd name="connsiteX5" fmla="*/ 0 w 4224339"/>
              <a:gd name="connsiteY5" fmla="*/ 2870201 h 5740400"/>
              <a:gd name="connsiteX6" fmla="*/ 1459554 w 4224339"/>
              <a:gd name="connsiteY6" fmla="*/ 125110 h 5740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224339" h="5740400">
                <a:moveTo>
                  <a:pt x="1665491" y="0"/>
                </a:moveTo>
                <a:lnTo>
                  <a:pt x="4224339" y="0"/>
                </a:lnTo>
                <a:lnTo>
                  <a:pt x="4224339" y="5740400"/>
                </a:lnTo>
                <a:lnTo>
                  <a:pt x="1665488" y="5740400"/>
                </a:lnTo>
                <a:lnTo>
                  <a:pt x="1459554" y="5615292"/>
                </a:lnTo>
                <a:cubicBezTo>
                  <a:pt x="578964" y="5020377"/>
                  <a:pt x="0" y="4012901"/>
                  <a:pt x="0" y="2870201"/>
                </a:cubicBezTo>
                <a:cubicBezTo>
                  <a:pt x="0" y="1727501"/>
                  <a:pt x="578964" y="720025"/>
                  <a:pt x="1459554" y="125110"/>
                </a:cubicBezTo>
                <a:close/>
              </a:path>
            </a:pathLst>
          </a:custGeom>
          <a:solidFill>
            <a:srgbClr val="727B7B"/>
          </a:solidFill>
          <a:ln>
            <a:noFill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endParaRPr lang="en-US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xmlns="" id="{29D6C4E0-2BDB-5340-A062-6CE8E86BD00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222693" y="384969"/>
            <a:ext cx="2453370" cy="1989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1319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B5D5007E-7C25-204D-A6BF-50A7D9C1762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xmlns="" id="{37D1D43A-9C13-A645-A2F2-521717C7C43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t="51852"/>
          <a:stretch/>
        </p:blipFill>
        <p:spPr>
          <a:xfrm>
            <a:off x="0" y="3556000"/>
            <a:ext cx="12192000" cy="33020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4064058A-F2D3-544C-891C-042332CBAD60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/>
          <a:stretch/>
        </p:blipFill>
        <p:spPr>
          <a:xfrm>
            <a:off x="10718078" y="152929"/>
            <a:ext cx="1154594" cy="93592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C68BCD87-2BB1-4E48-B9D7-BE5D801D8DD0}"/>
              </a:ext>
            </a:extLst>
          </p:cNvPr>
          <p:cNvSpPr txBox="1"/>
          <p:nvPr userDrawn="1"/>
        </p:nvSpPr>
        <p:spPr>
          <a:xfrm>
            <a:off x="9589054" y="6581960"/>
            <a:ext cx="2087007" cy="24622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x-none" sz="1000" dirty="0">
                <a:solidFill>
                  <a:srgbClr val="004C94"/>
                </a:solidFill>
                <a:latin typeface="Century Gothic" panose="020B0502020202020204" pitchFamily="34" charset="0"/>
              </a:rPr>
              <a:t>www.colypro.com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xmlns="" id="{00DF15E0-5BC2-4E4C-8DBA-F2EFD5E5511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15938" y="4068762"/>
            <a:ext cx="3239999" cy="2420938"/>
          </a:xfrm>
        </p:spPr>
        <p:txBody>
          <a:bodyPr anchor="t"/>
          <a:lstStyle>
            <a:lvl1pPr algn="ctr">
              <a:buNone/>
              <a:defRPr>
                <a:solidFill>
                  <a:schemeClr val="bg1"/>
                </a:solidFill>
              </a:defRPr>
            </a:lvl1pPr>
            <a:lvl2pPr algn="ctr">
              <a:buNone/>
              <a:defRPr>
                <a:solidFill>
                  <a:schemeClr val="bg1"/>
                </a:solidFill>
              </a:defRPr>
            </a:lvl2pPr>
            <a:lvl3pPr algn="ctr">
              <a:buNone/>
              <a:defRPr>
                <a:solidFill>
                  <a:schemeClr val="bg1"/>
                </a:solidFill>
              </a:defRPr>
            </a:lvl3pPr>
            <a:lvl4pPr algn="ctr">
              <a:buNone/>
              <a:defRPr>
                <a:solidFill>
                  <a:schemeClr val="bg1"/>
                </a:solidFill>
              </a:defRPr>
            </a:lvl4pPr>
            <a:lvl5pPr algn="ctr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xmlns="" id="{1F3DE329-877B-464C-A2CA-3A68FDD366AD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515937" y="1628775"/>
            <a:ext cx="3240000" cy="2308225"/>
          </a:xfrm>
          <a:solidFill>
            <a:schemeClr val="bg1"/>
          </a:solidFill>
        </p:spPr>
        <p:txBody>
          <a:bodyPr/>
          <a:lstStyle>
            <a:lvl1pPr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x-none" dirty="0"/>
          </a:p>
        </p:txBody>
      </p:sp>
      <p:sp>
        <p:nvSpPr>
          <p:cNvPr id="16" name="Content Placeholder 14">
            <a:extLst>
              <a:ext uri="{FF2B5EF4-FFF2-40B4-BE49-F238E27FC236}">
                <a16:creationId xmlns:a16="http://schemas.microsoft.com/office/drawing/2014/main" xmlns="" id="{760B2128-4A76-5D42-A9CA-4CA53C7F61D1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4476000" y="1628775"/>
            <a:ext cx="3240000" cy="2308225"/>
          </a:xfrm>
          <a:solidFill>
            <a:schemeClr val="bg1"/>
          </a:solidFill>
        </p:spPr>
        <p:txBody>
          <a:bodyPr/>
          <a:lstStyle>
            <a:lvl1pPr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18" name="Content Placeholder 14">
            <a:extLst>
              <a:ext uri="{FF2B5EF4-FFF2-40B4-BE49-F238E27FC236}">
                <a16:creationId xmlns:a16="http://schemas.microsoft.com/office/drawing/2014/main" xmlns="" id="{DA3D99B3-A00E-DC44-9BBE-66A15993381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436063" y="1628775"/>
            <a:ext cx="3240000" cy="2308225"/>
          </a:xfrm>
          <a:solidFill>
            <a:schemeClr val="bg1"/>
          </a:solidFill>
        </p:spPr>
        <p:txBody>
          <a:bodyPr/>
          <a:lstStyle>
            <a:lvl1pPr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x-none" dirty="0"/>
          </a:p>
        </p:txBody>
      </p:sp>
      <p:sp>
        <p:nvSpPr>
          <p:cNvPr id="20" name="Text Placeholder 10">
            <a:extLst>
              <a:ext uri="{FF2B5EF4-FFF2-40B4-BE49-F238E27FC236}">
                <a16:creationId xmlns:a16="http://schemas.microsoft.com/office/drawing/2014/main" xmlns="" id="{7D90E241-718D-7B4F-95F3-45EF1551CFA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476001" y="4068762"/>
            <a:ext cx="3239999" cy="2420938"/>
          </a:xfrm>
        </p:spPr>
        <p:txBody>
          <a:bodyPr anchor="t"/>
          <a:lstStyle>
            <a:lvl1pPr algn="ctr">
              <a:buNone/>
              <a:defRPr>
                <a:solidFill>
                  <a:schemeClr val="bg1"/>
                </a:solidFill>
              </a:defRPr>
            </a:lvl1pPr>
            <a:lvl2pPr algn="ctr">
              <a:buNone/>
              <a:defRPr>
                <a:solidFill>
                  <a:schemeClr val="bg1"/>
                </a:solidFill>
              </a:defRPr>
            </a:lvl2pPr>
            <a:lvl3pPr algn="ctr">
              <a:buNone/>
              <a:defRPr>
                <a:solidFill>
                  <a:schemeClr val="bg1"/>
                </a:solidFill>
              </a:defRPr>
            </a:lvl3pPr>
            <a:lvl4pPr algn="ctr">
              <a:buNone/>
              <a:defRPr>
                <a:solidFill>
                  <a:schemeClr val="bg1"/>
                </a:solidFill>
              </a:defRPr>
            </a:lvl4pPr>
            <a:lvl5pPr algn="ctr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21" name="Text Placeholder 10">
            <a:extLst>
              <a:ext uri="{FF2B5EF4-FFF2-40B4-BE49-F238E27FC236}">
                <a16:creationId xmlns:a16="http://schemas.microsoft.com/office/drawing/2014/main" xmlns="" id="{9D1FC3AD-DABD-CD4A-8DB6-38D0ACF1B91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436064" y="4068762"/>
            <a:ext cx="3239999" cy="2420938"/>
          </a:xfrm>
        </p:spPr>
        <p:txBody>
          <a:bodyPr anchor="t"/>
          <a:lstStyle>
            <a:lvl1pPr algn="ctr">
              <a:buNone/>
              <a:defRPr>
                <a:solidFill>
                  <a:schemeClr val="bg1"/>
                </a:solidFill>
              </a:defRPr>
            </a:lvl1pPr>
            <a:lvl2pPr algn="ctr">
              <a:buNone/>
              <a:defRPr>
                <a:solidFill>
                  <a:schemeClr val="bg1"/>
                </a:solidFill>
              </a:defRPr>
            </a:lvl2pPr>
            <a:lvl3pPr algn="ctr">
              <a:buNone/>
              <a:defRPr>
                <a:solidFill>
                  <a:schemeClr val="bg1"/>
                </a:solidFill>
              </a:defRPr>
            </a:lvl3pPr>
            <a:lvl4pPr algn="ctr">
              <a:buNone/>
              <a:defRPr>
                <a:solidFill>
                  <a:schemeClr val="bg1"/>
                </a:solidFill>
              </a:defRPr>
            </a:lvl4pPr>
            <a:lvl5pPr algn="ctr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837566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EE891474-F266-7E41-A874-6FD6DB692A1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614E732D-C81A-264F-96B6-55F4140ABB3D}"/>
              </a:ext>
            </a:extLst>
          </p:cNvPr>
          <p:cNvSpPr txBox="1"/>
          <p:nvPr userDrawn="1"/>
        </p:nvSpPr>
        <p:spPr>
          <a:xfrm>
            <a:off x="9589054" y="6581960"/>
            <a:ext cx="2087007" cy="24622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x-none" sz="1000" dirty="0">
                <a:solidFill>
                  <a:srgbClr val="004C94"/>
                </a:solidFill>
                <a:latin typeface="Century Gothic" panose="020B0502020202020204" pitchFamily="34" charset="0"/>
              </a:rPr>
              <a:t>www.colypro.com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102C43C5-7061-EF4C-9DE9-4878DF50443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843085" y="2552700"/>
            <a:ext cx="2505830" cy="20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9216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298D1D05-0E8B-8342-BA86-03EF24E61F2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4F048300-35C2-5540-96FE-E282604F8E4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0718078" y="152929"/>
            <a:ext cx="1154594" cy="93592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7AB3ABC2-AECB-654A-B99E-8FED5352F452}"/>
              </a:ext>
            </a:extLst>
          </p:cNvPr>
          <p:cNvSpPr txBox="1"/>
          <p:nvPr userDrawn="1"/>
        </p:nvSpPr>
        <p:spPr>
          <a:xfrm>
            <a:off x="9589054" y="6581960"/>
            <a:ext cx="2087007" cy="24622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x-none" sz="1000" dirty="0">
                <a:solidFill>
                  <a:srgbClr val="004C94"/>
                </a:solidFill>
                <a:latin typeface="Century Gothic" panose="020B0502020202020204" pitchFamily="34" charset="0"/>
              </a:rPr>
              <a:t>www.colypro.com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937" y="1628776"/>
            <a:ext cx="11160125" cy="486092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2859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122615A9-1723-7242-85C0-25FF53F5A5B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938" y="2328862"/>
            <a:ext cx="11160125" cy="2233613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5181600"/>
            <a:ext cx="10515600" cy="1278731"/>
          </a:xfrm>
        </p:spPr>
        <p:txBody>
          <a:bodyPr anchor="ctr"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6DDDDBD2-B981-9248-ABB7-79549273C24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85189" y="397669"/>
            <a:ext cx="1821621" cy="1477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4922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BC82DE93-9208-B140-9592-728241234B6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D7EFF57C-1E7F-E548-BD02-B829EAFE32E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0718078" y="152929"/>
            <a:ext cx="1154594" cy="93592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B676076F-3DF2-BF43-90A7-61F130050257}"/>
              </a:ext>
            </a:extLst>
          </p:cNvPr>
          <p:cNvSpPr txBox="1"/>
          <p:nvPr userDrawn="1"/>
        </p:nvSpPr>
        <p:spPr>
          <a:xfrm>
            <a:off x="9589054" y="6581960"/>
            <a:ext cx="2087007" cy="24622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x-none" sz="1000" dirty="0">
                <a:solidFill>
                  <a:srgbClr val="004C94"/>
                </a:solidFill>
                <a:latin typeface="Century Gothic" panose="020B0502020202020204" pitchFamily="34" charset="0"/>
              </a:rPr>
              <a:t>www.colypro.com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5938" y="1628774"/>
            <a:ext cx="5400672" cy="48609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75388" y="1628775"/>
            <a:ext cx="5400672" cy="486092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34641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25C58B6E-A790-D94F-B7A7-67D13C419B2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A1213C51-9E59-664F-8492-C8AA02C9DF5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0718078" y="152929"/>
            <a:ext cx="1154594" cy="93592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E0D2A82A-1A90-5D4D-AE42-8B617CAE0921}"/>
              </a:ext>
            </a:extLst>
          </p:cNvPr>
          <p:cNvSpPr txBox="1"/>
          <p:nvPr userDrawn="1"/>
        </p:nvSpPr>
        <p:spPr>
          <a:xfrm>
            <a:off x="9589054" y="6581960"/>
            <a:ext cx="2087007" cy="24622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x-none" sz="1000" dirty="0">
                <a:solidFill>
                  <a:srgbClr val="004C94"/>
                </a:solidFill>
                <a:latin typeface="Century Gothic" panose="020B0502020202020204" pitchFamily="34" charset="0"/>
              </a:rPr>
              <a:t>www.colypro.com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0C9AE29-EEA9-6242-8FC5-08A885803657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DFC556-FB85-434B-A2F7-2F6D2EF745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506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9D87C7D1-5BC0-0544-BD61-D10B9DFF0AE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57C51003-7632-E249-9879-590D689D518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0718078" y="152929"/>
            <a:ext cx="1154594" cy="93592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AAC24113-0FDF-B74E-A814-AB881F5DD788}"/>
              </a:ext>
            </a:extLst>
          </p:cNvPr>
          <p:cNvSpPr txBox="1"/>
          <p:nvPr userDrawn="1"/>
        </p:nvSpPr>
        <p:spPr>
          <a:xfrm>
            <a:off x="9589054" y="6581960"/>
            <a:ext cx="2087007" cy="24622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x-none" sz="1000" dirty="0">
                <a:solidFill>
                  <a:srgbClr val="004C94"/>
                </a:solidFill>
                <a:latin typeface="Century Gothic" panose="020B0502020202020204" pitchFamily="34" charset="0"/>
              </a:rPr>
              <a:t>www.colypro.com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52266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20252DEA-2A47-2A4C-AB2B-43D113BDB19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429B4296-0B7B-5246-A0F8-1F3C85555BBB}"/>
              </a:ext>
            </a:extLst>
          </p:cNvPr>
          <p:cNvSpPr txBox="1"/>
          <p:nvPr userDrawn="1"/>
        </p:nvSpPr>
        <p:spPr>
          <a:xfrm>
            <a:off x="9589054" y="6581960"/>
            <a:ext cx="2087007" cy="24622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x-none" sz="1000" dirty="0">
                <a:solidFill>
                  <a:schemeClr val="bg1"/>
                </a:solidFill>
                <a:latin typeface="Century Gothic" panose="020B0502020202020204" pitchFamily="34" charset="0"/>
              </a:rPr>
              <a:t>www.colypro.com</a:t>
            </a:r>
          </a:p>
        </p:txBody>
      </p:sp>
      <p:sp>
        <p:nvSpPr>
          <p:cNvPr id="8" name="Picture Placeholder 19">
            <a:extLst>
              <a:ext uri="{FF2B5EF4-FFF2-40B4-BE49-F238E27FC236}">
                <a16:creationId xmlns:a16="http://schemas.microsoft.com/office/drawing/2014/main" xmlns="" id="{945AD5DC-2AB4-F94A-B14F-DCA602B4E3BE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392248" y="0"/>
            <a:ext cx="4799752" cy="6522322"/>
          </a:xfrm>
          <a:custGeom>
            <a:avLst/>
            <a:gdLst>
              <a:gd name="connsiteX0" fmla="*/ 1665491 w 4224339"/>
              <a:gd name="connsiteY0" fmla="*/ 0 h 5740400"/>
              <a:gd name="connsiteX1" fmla="*/ 4224339 w 4224339"/>
              <a:gd name="connsiteY1" fmla="*/ 0 h 5740400"/>
              <a:gd name="connsiteX2" fmla="*/ 4224339 w 4224339"/>
              <a:gd name="connsiteY2" fmla="*/ 5740400 h 5740400"/>
              <a:gd name="connsiteX3" fmla="*/ 1665488 w 4224339"/>
              <a:gd name="connsiteY3" fmla="*/ 5740400 h 5740400"/>
              <a:gd name="connsiteX4" fmla="*/ 1459554 w 4224339"/>
              <a:gd name="connsiteY4" fmla="*/ 5615292 h 5740400"/>
              <a:gd name="connsiteX5" fmla="*/ 0 w 4224339"/>
              <a:gd name="connsiteY5" fmla="*/ 2870201 h 5740400"/>
              <a:gd name="connsiteX6" fmla="*/ 1459554 w 4224339"/>
              <a:gd name="connsiteY6" fmla="*/ 125110 h 5740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224339" h="5740400">
                <a:moveTo>
                  <a:pt x="1665491" y="0"/>
                </a:moveTo>
                <a:lnTo>
                  <a:pt x="4224339" y="0"/>
                </a:lnTo>
                <a:lnTo>
                  <a:pt x="4224339" y="5740400"/>
                </a:lnTo>
                <a:lnTo>
                  <a:pt x="1665488" y="5740400"/>
                </a:lnTo>
                <a:lnTo>
                  <a:pt x="1459554" y="5615292"/>
                </a:lnTo>
                <a:cubicBezTo>
                  <a:pt x="578964" y="5020377"/>
                  <a:pt x="0" y="4012901"/>
                  <a:pt x="0" y="2870201"/>
                </a:cubicBezTo>
                <a:cubicBezTo>
                  <a:pt x="0" y="1727501"/>
                  <a:pt x="578964" y="720025"/>
                  <a:pt x="1459554" y="125110"/>
                </a:cubicBezTo>
                <a:close/>
              </a:path>
            </a:pathLst>
          </a:custGeom>
          <a:noFill/>
          <a:ln w="0">
            <a:noFill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endParaRPr lang="en-US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xmlns="" id="{A48C3EA4-4C46-2C47-9E92-61845944020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15939" y="3073400"/>
            <a:ext cx="5668961" cy="3416300"/>
          </a:xfrm>
        </p:spPr>
        <p:txBody>
          <a:bodyPr/>
          <a:lstStyle>
            <a:lvl1pPr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x-none" dirty="0"/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xmlns="" id="{BDFEF617-BC18-1844-870F-44B5EBC4A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728662"/>
            <a:ext cx="5400675" cy="209073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33156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DCB01500-DEBD-4649-AA62-F4FDC6C5B3A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7261BDB1-0CE2-DE43-9DCD-4672D706A90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0718078" y="152929"/>
            <a:ext cx="1154594" cy="93592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B1B9AD56-3A37-844F-A405-EE5FCD4A5B1D}"/>
              </a:ext>
            </a:extLst>
          </p:cNvPr>
          <p:cNvSpPr txBox="1"/>
          <p:nvPr userDrawn="1"/>
        </p:nvSpPr>
        <p:spPr>
          <a:xfrm>
            <a:off x="9589054" y="6581960"/>
            <a:ext cx="2087007" cy="24622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x-none" sz="1000" dirty="0">
                <a:solidFill>
                  <a:srgbClr val="004C94"/>
                </a:solidFill>
                <a:latin typeface="Century Gothic" panose="020B0502020202020204" pitchFamily="34" charset="0"/>
              </a:rPr>
              <a:t>www.colypro.com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938" y="728663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37462" y="1628775"/>
            <a:ext cx="7054537" cy="4619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5938" y="2692400"/>
            <a:ext cx="3932237" cy="379729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78419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8DC7B354-5530-9640-833A-32E6FD2620C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7D77CF20-A96B-3C40-9ADF-ACE85A95DA3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0718078" y="152929"/>
            <a:ext cx="1154594" cy="93592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268DA2F9-7382-E449-BBD1-A41E551DAE32}"/>
              </a:ext>
            </a:extLst>
          </p:cNvPr>
          <p:cNvSpPr txBox="1"/>
          <p:nvPr userDrawn="1"/>
        </p:nvSpPr>
        <p:spPr>
          <a:xfrm>
            <a:off x="9589054" y="6581960"/>
            <a:ext cx="2087007" cy="24622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x-none" sz="1000" dirty="0">
                <a:solidFill>
                  <a:srgbClr val="004C94"/>
                </a:solidFill>
                <a:latin typeface="Century Gothic" panose="020B0502020202020204" pitchFamily="34" charset="0"/>
              </a:rPr>
              <a:t>www.colypro.com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62" y="736415"/>
            <a:ext cx="8923338" cy="531998"/>
          </a:xfrm>
        </p:spPr>
        <p:txBody>
          <a:bodyPr anchor="b"/>
          <a:lstStyle>
            <a:lvl1pPr>
              <a:defRPr sz="3200">
                <a:solidFill>
                  <a:srgbClr val="C6D420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5939" y="1628775"/>
            <a:ext cx="11160124" cy="4860925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3661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5938" y="728663"/>
            <a:ext cx="8041654" cy="5397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937" y="1635538"/>
            <a:ext cx="11160125" cy="48541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1656272" y="-923026"/>
            <a:ext cx="569343" cy="569343"/>
          </a:xfrm>
          <a:prstGeom prst="rect">
            <a:avLst/>
          </a:prstGeom>
          <a:solidFill>
            <a:srgbClr val="4BA6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entury Gothic" charset="0"/>
              <a:ea typeface="Century Gothic" charset="0"/>
              <a:cs typeface="Century Gothic" charset="0"/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2493034" y="-923026"/>
            <a:ext cx="569343" cy="569343"/>
          </a:xfrm>
          <a:prstGeom prst="rect">
            <a:avLst/>
          </a:prstGeom>
          <a:solidFill>
            <a:srgbClr val="C6D4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entury Gothic" charset="0"/>
              <a:ea typeface="Century Gothic" charset="0"/>
              <a:cs typeface="Century Gothic" charset="0"/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3433313" y="-923026"/>
            <a:ext cx="569343" cy="569343"/>
          </a:xfrm>
          <a:prstGeom prst="rect">
            <a:avLst/>
          </a:prstGeom>
          <a:solidFill>
            <a:srgbClr val="727B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entury Gothic" charset="0"/>
              <a:ea typeface="Century Gothic" charset="0"/>
              <a:cs typeface="Century Gothic" charset="0"/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4261449" y="-923026"/>
            <a:ext cx="569343" cy="569343"/>
          </a:xfrm>
          <a:prstGeom prst="rect">
            <a:avLst/>
          </a:prstGeom>
          <a:solidFill>
            <a:srgbClr val="004C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entury Gothic" charset="0"/>
              <a:ea typeface="Century Gothic" charset="0"/>
              <a:cs typeface="Century 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2763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rgbClr val="004C94"/>
          </a:solidFill>
          <a:latin typeface="Century Gothic" charset="0"/>
          <a:ea typeface="Century Gothic" charset="0"/>
          <a:cs typeface="Century Gothic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1800" kern="1200">
          <a:solidFill>
            <a:schemeClr val="tx1"/>
          </a:solidFill>
          <a:latin typeface="Century Gothic" charset="0"/>
          <a:ea typeface="Century Gothic" charset="0"/>
          <a:cs typeface="Century Gothic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Century Gothic" charset="0"/>
          <a:ea typeface="Century Gothic" charset="0"/>
          <a:cs typeface="Century Gothic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Century Gothic" charset="0"/>
          <a:ea typeface="Century Gothic" charset="0"/>
          <a:cs typeface="Century Gothic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Century Gothic" charset="0"/>
          <a:ea typeface="Century Gothic" charset="0"/>
          <a:cs typeface="Century Gothic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Century Gothic" charset="0"/>
          <a:ea typeface="Century Gothic" charset="0"/>
          <a:cs typeface="Century Gothic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3" orient="horz" pos="459" userDrawn="1">
          <p15:clr>
            <a:srgbClr val="F26B43"/>
          </p15:clr>
        </p15:guide>
        <p15:guide id="4" orient="horz" pos="4088" userDrawn="1">
          <p15:clr>
            <a:srgbClr val="F26B43"/>
          </p15:clr>
        </p15:guide>
        <p15:guide id="5" pos="325" userDrawn="1">
          <p15:clr>
            <a:srgbClr val="F26B43"/>
          </p15:clr>
        </p15:guide>
        <p15:guide id="6" pos="7355" userDrawn="1">
          <p15:clr>
            <a:srgbClr val="F26B43"/>
          </p15:clr>
        </p15:guide>
        <p15:guide id="7" pos="3727" userDrawn="1">
          <p15:clr>
            <a:srgbClr val="F26B43"/>
          </p15:clr>
        </p15:guide>
        <p15:guide id="8" pos="3953" userDrawn="1">
          <p15:clr>
            <a:srgbClr val="F26B43"/>
          </p15:clr>
        </p15:guide>
        <p15:guide id="9" orient="horz" pos="799" userDrawn="1">
          <p15:clr>
            <a:srgbClr val="F26B43"/>
          </p15:clr>
        </p15:guide>
        <p15:guide id="10" orient="horz" pos="102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xmlns="" id="{7328782E-8FCE-6244-9AB5-4C7B651F4B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0517" y="1872202"/>
            <a:ext cx="9144000" cy="2387600"/>
          </a:xfrm>
        </p:spPr>
        <p:txBody>
          <a:bodyPr/>
          <a:lstStyle/>
          <a:p>
            <a:r>
              <a:rPr lang="es-CR" dirty="0"/>
              <a:t>Presentación Informe Económico</a:t>
            </a:r>
            <a:endParaRPr lang="x-none" dirty="0"/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xmlns="" id="{66A2BC9A-D20F-264B-9832-F4C9946A2A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0517" y="4069701"/>
            <a:ext cx="9144000" cy="1205684"/>
          </a:xfrm>
        </p:spPr>
        <p:txBody>
          <a:bodyPr>
            <a:normAutofit/>
          </a:bodyPr>
          <a:lstStyle/>
          <a:p>
            <a:r>
              <a:rPr lang="es-CR" sz="2600" b="1" dirty="0" smtClean="0"/>
              <a:t>Junta Regional de COLYPRO Pérez Zeledón</a:t>
            </a:r>
            <a:br>
              <a:rPr lang="es-CR" sz="2600" b="1" dirty="0" smtClean="0"/>
            </a:br>
            <a:r>
              <a:rPr lang="es-CR" sz="2600" b="1" dirty="0" smtClean="0"/>
              <a:t>Informe Económico</a:t>
            </a:r>
            <a:br>
              <a:rPr lang="es-CR" sz="2600" b="1" dirty="0" smtClean="0"/>
            </a:br>
            <a:r>
              <a:rPr lang="es-CR" sz="2600" b="1" dirty="0" smtClean="0"/>
              <a:t>Periodo PAO 2025</a:t>
            </a:r>
          </a:p>
          <a:p>
            <a:endParaRPr lang="x-none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xmlns="" id="{7E73AF0D-DEAA-064E-83A7-90EE6C1D049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5" name="Subtitle 6">
            <a:extLst>
              <a:ext uri="{FF2B5EF4-FFF2-40B4-BE49-F238E27FC236}">
                <a16:creationId xmlns:a16="http://schemas.microsoft.com/office/drawing/2014/main" xmlns="" id="{66A2BC9A-D20F-264B-9832-F4C9946A2ACA}"/>
              </a:ext>
            </a:extLst>
          </p:cNvPr>
          <p:cNvSpPr txBox="1">
            <a:spLocks/>
          </p:cNvSpPr>
          <p:nvPr/>
        </p:nvSpPr>
        <p:spPr>
          <a:xfrm>
            <a:off x="318991" y="5251617"/>
            <a:ext cx="9144000" cy="12056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Century Gothic" charset="0"/>
                <a:ea typeface="Century Gothic" charset="0"/>
                <a:cs typeface="Century Gothic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Century Gothic" charset="0"/>
                <a:ea typeface="Century Gothic" charset="0"/>
                <a:cs typeface="Century Gothic" charset="0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Century Gothic" charset="0"/>
                <a:ea typeface="Century Gothic" charset="0"/>
                <a:cs typeface="Century Gothic" charset="0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Century Gothic" charset="0"/>
                <a:ea typeface="Century Gothic" charset="0"/>
                <a:cs typeface="Century Gothic" charset="0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Century Gothic" charset="0"/>
                <a:ea typeface="Century Gothic" charset="0"/>
                <a:cs typeface="Century Gothic" charset="0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x-none" dirty="0"/>
          </a:p>
        </p:txBody>
      </p:sp>
      <p:sp>
        <p:nvSpPr>
          <p:cNvPr id="9" name="Subtitle 6">
            <a:extLst>
              <a:ext uri="{FF2B5EF4-FFF2-40B4-BE49-F238E27FC236}">
                <a16:creationId xmlns:a16="http://schemas.microsoft.com/office/drawing/2014/main" xmlns="" id="{66A2BC9A-D20F-264B-9832-F4C9946A2ACA}"/>
              </a:ext>
            </a:extLst>
          </p:cNvPr>
          <p:cNvSpPr txBox="1">
            <a:spLocks/>
          </p:cNvSpPr>
          <p:nvPr/>
        </p:nvSpPr>
        <p:spPr>
          <a:xfrm>
            <a:off x="318991" y="5510074"/>
            <a:ext cx="9144000" cy="7697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Century Gothic" charset="0"/>
                <a:ea typeface="Century Gothic" charset="0"/>
                <a:cs typeface="Century Gothic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Century Gothic" charset="0"/>
                <a:ea typeface="Century Gothic" charset="0"/>
                <a:cs typeface="Century Gothic" charset="0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Century Gothic" charset="0"/>
                <a:ea typeface="Century Gothic" charset="0"/>
                <a:cs typeface="Century Gothic" charset="0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Century Gothic" charset="0"/>
                <a:ea typeface="Century Gothic" charset="0"/>
                <a:cs typeface="Century Gothic" charset="0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Century Gothic" charset="0"/>
                <a:ea typeface="Century Gothic" charset="0"/>
                <a:cs typeface="Century Gothic" charset="0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x-none" dirty="0"/>
          </a:p>
        </p:txBody>
      </p:sp>
      <p:sp>
        <p:nvSpPr>
          <p:cNvPr id="10" name="Subtitle 6">
            <a:extLst>
              <a:ext uri="{FF2B5EF4-FFF2-40B4-BE49-F238E27FC236}">
                <a16:creationId xmlns:a16="http://schemas.microsoft.com/office/drawing/2014/main" xmlns="" id="{66A2BC9A-D20F-264B-9832-F4C9946A2ACA}"/>
              </a:ext>
            </a:extLst>
          </p:cNvPr>
          <p:cNvSpPr txBox="1">
            <a:spLocks/>
          </p:cNvSpPr>
          <p:nvPr/>
        </p:nvSpPr>
        <p:spPr>
          <a:xfrm>
            <a:off x="220517" y="5751241"/>
            <a:ext cx="9144000" cy="6173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Century Gothic" charset="0"/>
                <a:ea typeface="Century Gothic" charset="0"/>
                <a:cs typeface="Century Gothic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Century Gothic" charset="0"/>
                <a:ea typeface="Century Gothic" charset="0"/>
                <a:cs typeface="Century Gothic" charset="0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Century Gothic" charset="0"/>
                <a:ea typeface="Century Gothic" charset="0"/>
                <a:cs typeface="Century Gothic" charset="0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Century Gothic" charset="0"/>
                <a:ea typeface="Century Gothic" charset="0"/>
                <a:cs typeface="Century Gothic" charset="0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Century Gothic" charset="0"/>
                <a:ea typeface="Century Gothic" charset="0"/>
                <a:cs typeface="Century Gothic" charset="0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R" sz="2800" b="1" dirty="0"/>
              <a:t>Tesorero: Danilo Brenes Navarro </a:t>
            </a:r>
          </a:p>
          <a:p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19422615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A04F967-1C32-9A4C-BB4B-17FE4BF00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3986" y="1144005"/>
            <a:ext cx="8041654" cy="539750"/>
          </a:xfrm>
        </p:spPr>
        <p:txBody>
          <a:bodyPr>
            <a:noAutofit/>
          </a:bodyPr>
          <a:lstStyle/>
          <a:p>
            <a:pPr algn="ctr"/>
            <a:r>
              <a:rPr lang="es-CR" sz="4400" dirty="0" smtClean="0"/>
              <a:t>Atención a sesiones</a:t>
            </a:r>
            <a:endParaRPr lang="x-none" sz="44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22C21F07-27E8-9F4E-94F6-9C4B9ED6865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20404" y="4204517"/>
            <a:ext cx="3239999" cy="1103739"/>
          </a:xfrm>
        </p:spPr>
        <p:txBody>
          <a:bodyPr>
            <a:normAutofit/>
          </a:bodyPr>
          <a:lstStyle/>
          <a:p>
            <a:r>
              <a:rPr lang="es-CR" sz="24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Presupuesto anual :</a:t>
            </a:r>
          </a:p>
          <a:p>
            <a:pPr marL="0" indent="0"/>
            <a:r>
              <a:rPr lang="es-CR" sz="24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₡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1,200,000.00 </a:t>
            </a:r>
            <a:endParaRPr lang="es-CR" sz="2400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x-none" sz="2400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xmlns="" id="{FAC23BD5-7B65-2C4F-B1CA-019C27AD22B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944203" y="4204517"/>
            <a:ext cx="3771797" cy="1239494"/>
          </a:xfrm>
        </p:spPr>
        <p:txBody>
          <a:bodyPr>
            <a:normAutofit/>
          </a:bodyPr>
          <a:lstStyle/>
          <a:p>
            <a:r>
              <a:rPr lang="es-CR" sz="24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Presupuesto ejecutado:</a:t>
            </a:r>
          </a:p>
          <a:p>
            <a:pPr marL="0" indent="0"/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₡ 261,600.00</a:t>
            </a:r>
            <a:endParaRPr lang="es-CR" sz="2400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xmlns="" id="{AE943A83-1CE9-3644-AE82-486153A827D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436064" y="3750407"/>
            <a:ext cx="3239999" cy="2420938"/>
          </a:xfrm>
        </p:spPr>
        <p:txBody>
          <a:bodyPr/>
          <a:lstStyle/>
          <a:p>
            <a:r>
              <a:rPr lang="es-CR" sz="24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</a:rPr>
              <a:t>Porcentaje:</a:t>
            </a:r>
          </a:p>
          <a:p>
            <a:pPr marL="0" indent="0"/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21.80%</a:t>
            </a:r>
            <a:endParaRPr lang="es-CR" sz="2400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/>
            <a:endParaRPr lang="es-CR" sz="24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</a:endParaRPr>
          </a:p>
          <a:p>
            <a:r>
              <a:rPr lang="es-CR" sz="24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</a:rPr>
              <a:t>Sobrante:</a:t>
            </a:r>
          </a:p>
          <a:p>
            <a:pPr marL="0" indent="0"/>
            <a:r>
              <a:rPr lang="es-CR" sz="24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₡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938,400.00</a:t>
            </a:r>
            <a:endParaRPr lang="es-CR" sz="2400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x-none" dirty="0"/>
          </a:p>
        </p:txBody>
      </p:sp>
      <p:sp>
        <p:nvSpPr>
          <p:cNvPr id="9" name="Marcador de contenido 8"/>
          <p:cNvSpPr>
            <a:spLocks noGrp="1"/>
          </p:cNvSpPr>
          <p:nvPr>
            <p:ph sz="quarter" idx="11"/>
          </p:nvPr>
        </p:nvSpPr>
        <p:spPr>
          <a:xfrm>
            <a:off x="2526887" y="2022221"/>
            <a:ext cx="7138225" cy="1389720"/>
          </a:xfrm>
        </p:spPr>
        <p:txBody>
          <a:bodyPr>
            <a:normAutofit/>
          </a:bodyPr>
          <a:lstStyle/>
          <a:p>
            <a:r>
              <a:rPr lang="es-CR" sz="2800" dirty="0" smtClean="0"/>
              <a:t>Sesiones de la Junta  Regional </a:t>
            </a:r>
            <a:endParaRPr lang="es-CR" sz="2800" dirty="0"/>
          </a:p>
        </p:txBody>
      </p:sp>
    </p:spTree>
    <p:extLst>
      <p:ext uri="{BB962C8B-B14F-4D97-AF65-F5344CB8AC3E}">
        <p14:creationId xmlns:p14="http://schemas.microsoft.com/office/powerpoint/2010/main" val="30576789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texto 6"/>
          <p:cNvSpPr>
            <a:spLocks noGrp="1"/>
          </p:cNvSpPr>
          <p:nvPr>
            <p:ph type="body" idx="1"/>
          </p:nvPr>
        </p:nvSpPr>
        <p:spPr>
          <a:xfrm>
            <a:off x="7383438" y="1883392"/>
            <a:ext cx="3739486" cy="4490114"/>
          </a:xfrm>
          <a:ln>
            <a:solidFill>
              <a:schemeClr val="tx2"/>
            </a:solidFill>
          </a:ln>
        </p:spPr>
        <p:txBody>
          <a:bodyPr>
            <a:normAutofit/>
          </a:bodyPr>
          <a:lstStyle/>
          <a:p>
            <a:r>
              <a:rPr lang="es-CR" sz="1800" dirty="0">
                <a:latin typeface="Arial" panose="020B0604020202020204" pitchFamily="34" charset="0"/>
                <a:ea typeface="Calibri" panose="020F0502020204030204" pitchFamily="34" charset="0"/>
              </a:rPr>
              <a:t>Presupuesto anual :</a:t>
            </a:r>
          </a:p>
          <a:p>
            <a:r>
              <a:rPr lang="es-CR" sz="1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₡</a:t>
            </a:r>
            <a:r>
              <a:rPr lang="en-US" sz="1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209,038.80 </a:t>
            </a:r>
            <a:endParaRPr lang="es-CR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CR" sz="1800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r>
              <a:rPr lang="es-CR" sz="1800" dirty="0">
                <a:latin typeface="Arial" panose="020B0604020202020204" pitchFamily="34" charset="0"/>
                <a:ea typeface="Calibri" panose="020F0502020204030204" pitchFamily="34" charset="0"/>
              </a:rPr>
              <a:t>Presupuesto ejecutado:</a:t>
            </a:r>
          </a:p>
          <a:p>
            <a:r>
              <a:rPr lang="en-US" sz="1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₡  34,828.86</a:t>
            </a:r>
            <a:endParaRPr lang="es-CR" sz="1800" dirty="0">
              <a:latin typeface="Arial" panose="020B0604020202020204" pitchFamily="34" charset="0"/>
            </a:endParaRPr>
          </a:p>
          <a:p>
            <a:endParaRPr lang="es-CR" sz="1800" dirty="0">
              <a:latin typeface="Arial" panose="020B0604020202020204" pitchFamily="34" charset="0"/>
            </a:endParaRPr>
          </a:p>
          <a:p>
            <a:r>
              <a:rPr lang="es-CR" sz="1800" dirty="0">
                <a:latin typeface="Arial" panose="020B0604020202020204" pitchFamily="34" charset="0"/>
              </a:rPr>
              <a:t>Porcentaje:</a:t>
            </a:r>
          </a:p>
          <a:p>
            <a:r>
              <a:rPr lang="en-US" sz="1800" dirty="0">
                <a:latin typeface="Arial" panose="020B0604020202020204" pitchFamily="34" charset="0"/>
                <a:ea typeface="Calibri" panose="020F0502020204030204" pitchFamily="34" charset="0"/>
              </a:rPr>
              <a:t>16.66%</a:t>
            </a:r>
            <a:endParaRPr lang="es-CR" sz="1800" dirty="0">
              <a:latin typeface="Arial" panose="020B0604020202020204" pitchFamily="34" charset="0"/>
            </a:endParaRPr>
          </a:p>
          <a:p>
            <a:endParaRPr lang="es-CR" sz="1800" dirty="0">
              <a:latin typeface="Arial" panose="020B0604020202020204" pitchFamily="34" charset="0"/>
            </a:endParaRPr>
          </a:p>
          <a:p>
            <a:r>
              <a:rPr lang="es-CR" sz="1800" dirty="0">
                <a:latin typeface="Arial" panose="020B0604020202020204" pitchFamily="34" charset="0"/>
              </a:rPr>
              <a:t>Sobrante:</a:t>
            </a:r>
          </a:p>
          <a:p>
            <a:r>
              <a:rPr lang="es-CR" sz="1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₡</a:t>
            </a:r>
            <a:r>
              <a:rPr lang="en-US" sz="1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174,209.94</a:t>
            </a:r>
            <a:endParaRPr lang="es-CR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CR" dirty="0"/>
          </a:p>
        </p:txBody>
      </p:sp>
      <p:sp>
        <p:nvSpPr>
          <p:cNvPr id="8" name="Rectángulo 7"/>
          <p:cNvSpPr/>
          <p:nvPr/>
        </p:nvSpPr>
        <p:spPr>
          <a:xfrm>
            <a:off x="1191904" y="3009277"/>
            <a:ext cx="5604680" cy="769441"/>
          </a:xfrm>
          <a:prstGeom prst="rect">
            <a:avLst/>
          </a:prstGeom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r>
              <a:rPr lang="es-CR" sz="4400" b="1" dirty="0">
                <a:solidFill>
                  <a:schemeClr val="bg1"/>
                </a:solidFill>
                <a:ea typeface="Calibri" panose="020F0502020204030204" pitchFamily="34" charset="0"/>
              </a:rPr>
              <a:t>Papelería y Empaste </a:t>
            </a:r>
            <a:endParaRPr lang="es-CR" sz="4400" b="1" dirty="0">
              <a:solidFill>
                <a:schemeClr val="bg1"/>
              </a:solidFill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7851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84678" y="5332"/>
            <a:ext cx="9351393" cy="1600200"/>
          </a:xfrm>
        </p:spPr>
        <p:txBody>
          <a:bodyPr/>
          <a:lstStyle/>
          <a:p>
            <a:r>
              <a:rPr lang="es-CR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Total de Junta Regional de Pérez Zeledón</a:t>
            </a:r>
            <a:endParaRPr lang="es-C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666498" y="1835624"/>
            <a:ext cx="3037546" cy="3698544"/>
          </a:xfrm>
        </p:spPr>
        <p:txBody>
          <a:bodyPr>
            <a:noAutofit/>
          </a:bodyPr>
          <a:lstStyle/>
          <a:p>
            <a:r>
              <a:rPr lang="es-CR" sz="1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Presupuesto anual :</a:t>
            </a:r>
          </a:p>
          <a:p>
            <a:pPr marL="0" indent="0">
              <a:buNone/>
            </a:pPr>
            <a:r>
              <a:rPr lang="es-CR" sz="1800" b="1" dirty="0" smtClean="0">
                <a:solidFill>
                  <a:schemeClr val="accent1">
                    <a:lumMod val="50000"/>
                  </a:schemeClr>
                </a:solidFill>
                <a:ea typeface="Calibri" panose="020F0502020204030204" pitchFamily="34" charset="0"/>
              </a:rPr>
              <a:t>     ₡</a:t>
            </a:r>
            <a:r>
              <a:rPr lang="en-US" sz="1800" b="1" dirty="0" smtClean="0">
                <a:solidFill>
                  <a:schemeClr val="accent1">
                    <a:lumMod val="50000"/>
                  </a:schemeClr>
                </a:solidFill>
                <a:ea typeface="Calibri" panose="020F0502020204030204" pitchFamily="34" charset="0"/>
              </a:rPr>
              <a:t>  </a:t>
            </a:r>
            <a:r>
              <a:rPr lang="en-US" sz="1800" b="1" dirty="0">
                <a:solidFill>
                  <a:schemeClr val="accent1">
                    <a:lumMod val="50000"/>
                  </a:schemeClr>
                </a:solidFill>
                <a:ea typeface="Calibri" panose="020F0502020204030204" pitchFamily="34" charset="0"/>
              </a:rPr>
              <a:t>35,921,474.14 </a:t>
            </a:r>
            <a:endParaRPr lang="es-CR" sz="1800" b="1" dirty="0">
              <a:solidFill>
                <a:schemeClr val="accent1">
                  <a:lumMod val="50000"/>
                </a:schemeClr>
              </a:solidFill>
              <a:ea typeface="Calibri" panose="020F0502020204030204" pitchFamily="34" charset="0"/>
            </a:endParaRPr>
          </a:p>
          <a:p>
            <a:endParaRPr lang="es-CR" sz="18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r>
              <a:rPr lang="es-CR" sz="1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Presupuesto ejecutado:</a:t>
            </a:r>
          </a:p>
          <a:p>
            <a:pPr marL="0" indent="0">
              <a:buNone/>
            </a:pPr>
            <a:r>
              <a:rPr lang="en-US" sz="18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    ₡</a:t>
            </a:r>
            <a:r>
              <a:rPr lang="en-US" sz="1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27,400,137.66</a:t>
            </a:r>
            <a:endParaRPr lang="es-CR" sz="18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</a:endParaRPr>
          </a:p>
          <a:p>
            <a:endParaRPr lang="es-CR" sz="18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</a:endParaRPr>
          </a:p>
          <a:p>
            <a:r>
              <a:rPr lang="es-CR" sz="1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Porcentaje:</a:t>
            </a:r>
          </a:p>
          <a:p>
            <a:pPr marL="0" indent="0">
              <a:buNone/>
            </a:pPr>
            <a:r>
              <a:rPr lang="en-US" sz="18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76.28</a:t>
            </a:r>
            <a:r>
              <a:rPr lang="en-US" sz="1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%</a:t>
            </a:r>
            <a:endParaRPr lang="es-CR" sz="1800" b="1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s-CR" sz="18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</a:endParaRPr>
          </a:p>
          <a:p>
            <a:r>
              <a:rPr lang="es-CR" sz="1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Sobrante:</a:t>
            </a:r>
          </a:p>
          <a:p>
            <a:pPr marL="0" indent="0">
              <a:buNone/>
            </a:pPr>
            <a:r>
              <a:rPr lang="es-CR" sz="18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    ₡</a:t>
            </a:r>
            <a:r>
              <a:rPr lang="en-US" sz="1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8,521,336.48</a:t>
            </a:r>
            <a:endParaRPr lang="es-CR" sz="18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11472" y="3148463"/>
            <a:ext cx="3932237" cy="637653"/>
          </a:xfrm>
        </p:spPr>
        <p:txBody>
          <a:bodyPr>
            <a:normAutofit lnSpcReduction="10000"/>
          </a:bodyPr>
          <a:lstStyle/>
          <a:p>
            <a:r>
              <a:rPr lang="es-CR" sz="4400" b="1" dirty="0">
                <a:solidFill>
                  <a:schemeClr val="accent1">
                    <a:lumMod val="50000"/>
                  </a:schemeClr>
                </a:solidFill>
                <a:ea typeface="Calibri" panose="020F0502020204030204" pitchFamily="34" charset="0"/>
              </a:rPr>
              <a:t>Total </a:t>
            </a:r>
            <a:endParaRPr lang="es-CR" sz="4400" b="1" dirty="0">
              <a:solidFill>
                <a:schemeClr val="accent1">
                  <a:lumMod val="50000"/>
                </a:schemeClr>
              </a:solidFill>
              <a:ea typeface="Times New Roman" panose="02020603050405020304" pitchFamily="18" charset="0"/>
            </a:endParaRPr>
          </a:p>
          <a:p>
            <a:endParaRPr lang="es-CR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Flecha derecha 4"/>
          <p:cNvSpPr/>
          <p:nvPr/>
        </p:nvSpPr>
        <p:spPr>
          <a:xfrm>
            <a:off x="2497540" y="3398293"/>
            <a:ext cx="1282890" cy="28660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7975624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69156" y="2028396"/>
            <a:ext cx="5772320" cy="1164971"/>
          </a:xfrm>
        </p:spPr>
        <p:txBody>
          <a:bodyPr/>
          <a:lstStyle/>
          <a:p>
            <a:r>
              <a:rPr lang="es-CR" dirty="0"/>
              <a:t>Conclusiones 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15938" y="3460653"/>
            <a:ext cx="9144000" cy="2785402"/>
          </a:xfrm>
        </p:spPr>
        <p:txBody>
          <a:bodyPr/>
          <a:lstStyle/>
          <a:p>
            <a:r>
              <a:rPr lang="es-MX" sz="2400" dirty="0">
                <a:solidFill>
                  <a:schemeClr val="accent1">
                    <a:lumMod val="50000"/>
                  </a:schemeClr>
                </a:solidFill>
              </a:rPr>
              <a:t>1. El presupuesto fue administrado de manera responsable y planificada.</a:t>
            </a:r>
          </a:p>
          <a:p>
            <a:pPr algn="just">
              <a:lnSpc>
                <a:spcPct val="170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s-CR" sz="2400" dirty="0">
                <a:solidFill>
                  <a:schemeClr val="accent1">
                    <a:lumMod val="50000"/>
                  </a:schemeClr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s-MX" sz="2400" dirty="0">
                <a:solidFill>
                  <a:schemeClr val="accent1">
                    <a:lumMod val="50000"/>
                  </a:schemeClr>
                </a:solidFill>
              </a:rPr>
              <a:t>Se priorizaron actividades de formación y bienestar.</a:t>
            </a:r>
            <a:endParaRPr lang="es-CR" sz="2400" dirty="0">
              <a:solidFill>
                <a:schemeClr val="accent1">
                  <a:lumMod val="50000"/>
                </a:schemeClr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s-CR" sz="2400" dirty="0">
                <a:solidFill>
                  <a:schemeClr val="accent1">
                    <a:lumMod val="50000"/>
                  </a:schemeClr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s-MX" sz="2400" dirty="0">
                <a:solidFill>
                  <a:schemeClr val="accent1">
                    <a:lumMod val="50000"/>
                  </a:schemeClr>
                </a:solidFill>
              </a:rPr>
              <a:t>Se identifican oportunidades de mejora en la planificación de algunos rubros.</a:t>
            </a:r>
            <a:endParaRPr lang="es-CR" sz="24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s-CR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02611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549778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contenid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CR" sz="3600" dirty="0" smtClean="0"/>
              <a:t>Objetivos del Informe.</a:t>
            </a:r>
          </a:p>
          <a:p>
            <a:endParaRPr lang="es-CR" sz="1400" dirty="0" smtClean="0"/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s-CR" sz="3200" dirty="0" smtClean="0"/>
              <a:t>Presentar la ejecución presupuestaria al Plan Anual Operativo 2025.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s-CR" sz="3200" dirty="0"/>
              <a:t> </a:t>
            </a:r>
            <a:r>
              <a:rPr lang="es-CR" sz="3200" dirty="0" smtClean="0"/>
              <a:t>Detallar el uso de los recursos detallado por rubro.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s-CR" sz="3200" dirty="0" smtClean="0"/>
              <a:t>Evidenciar el nivel de ejecución y montos sobrantes.</a:t>
            </a:r>
            <a:endParaRPr lang="es-CR" sz="3200" dirty="0"/>
          </a:p>
        </p:txBody>
      </p:sp>
    </p:spTree>
    <p:extLst>
      <p:ext uri="{BB962C8B-B14F-4D97-AF65-F5344CB8AC3E}">
        <p14:creationId xmlns:p14="http://schemas.microsoft.com/office/powerpoint/2010/main" val="30015431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509587" y="2752298"/>
            <a:ext cx="3644616" cy="33209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584E69B0-367A-C04F-BBD8-8702556511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9588" y="1610436"/>
            <a:ext cx="4103356" cy="900753"/>
          </a:xfrm>
          <a:solidFill>
            <a:schemeClr val="accent1"/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s-CR" sz="3600" dirty="0" smtClean="0"/>
              <a:t>Desarrollo profesional </a:t>
            </a:r>
            <a:endParaRPr lang="x-none" sz="36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A45A23C-B835-594D-817D-7B27D4AB8C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9587" y="2752298"/>
            <a:ext cx="3644616" cy="3320956"/>
          </a:xfrm>
        </p:spPr>
        <p:txBody>
          <a:bodyPr/>
          <a:lstStyle/>
          <a:p>
            <a:r>
              <a:rPr lang="es-CR" dirty="0" smtClean="0"/>
              <a:t>Talleres presenciales sobre alcances y repercusiones de la legislación educativa vigente, dirigido a 30 personas colegiadas con una duración de 8 horas.</a:t>
            </a:r>
            <a:endParaRPr lang="x-none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xmlns="" id="{584E69B0-367A-C04F-BBD8-8702556511B1}"/>
              </a:ext>
            </a:extLst>
          </p:cNvPr>
          <p:cNvSpPr txBox="1">
            <a:spLocks/>
          </p:cNvSpPr>
          <p:nvPr/>
        </p:nvSpPr>
        <p:spPr>
          <a:xfrm>
            <a:off x="5970967" y="1924335"/>
            <a:ext cx="5208825" cy="4148919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accent1">
                <a:lumMod val="40000"/>
                <a:lumOff val="60000"/>
              </a:schemeClr>
            </a:solidFill>
            <a:prstDash val="solid"/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rmAutofit fontScale="8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CR" sz="3500" dirty="0" smtClean="0"/>
          </a:p>
          <a:p>
            <a:r>
              <a:rPr lang="es-CR" sz="3500" dirty="0" smtClean="0"/>
              <a:t>Presupuesto anual:</a:t>
            </a:r>
          </a:p>
          <a:p>
            <a:r>
              <a:rPr lang="es-CR" sz="3500" dirty="0" smtClean="0"/>
              <a:t>₵ 2 755 154,78</a:t>
            </a:r>
          </a:p>
          <a:p>
            <a:endParaRPr lang="es-CR" sz="3500" dirty="0" smtClean="0"/>
          </a:p>
          <a:p>
            <a:r>
              <a:rPr lang="es-CR" sz="3500" dirty="0" smtClean="0"/>
              <a:t>Presupuesto ejecutado: </a:t>
            </a:r>
          </a:p>
          <a:p>
            <a:r>
              <a:rPr lang="es-CR" sz="3500" dirty="0"/>
              <a:t>₵ 2 </a:t>
            </a:r>
            <a:r>
              <a:rPr lang="es-CR" sz="3500" dirty="0" smtClean="0"/>
              <a:t>666 569,18</a:t>
            </a:r>
          </a:p>
          <a:p>
            <a:endParaRPr lang="es-CR" sz="3500" dirty="0"/>
          </a:p>
          <a:p>
            <a:r>
              <a:rPr lang="es-CR" sz="3500" dirty="0" smtClean="0"/>
              <a:t>Porcentaje ejecución: </a:t>
            </a:r>
          </a:p>
          <a:p>
            <a:r>
              <a:rPr lang="es-CR" sz="3500" dirty="0" smtClean="0"/>
              <a:t>96,78%</a:t>
            </a:r>
          </a:p>
          <a:p>
            <a:endParaRPr lang="es-CR" sz="3500" dirty="0"/>
          </a:p>
          <a:p>
            <a:r>
              <a:rPr lang="es-CR" sz="3500" dirty="0" smtClean="0"/>
              <a:t>Sobrante: </a:t>
            </a:r>
          </a:p>
          <a:p>
            <a:r>
              <a:rPr lang="es-CR" sz="3500" dirty="0" smtClean="0"/>
              <a:t>88 585,60</a:t>
            </a:r>
            <a:endParaRPr lang="es-CR" sz="3500" dirty="0"/>
          </a:p>
          <a:p>
            <a:endParaRPr lang="x-none" sz="3600" dirty="0"/>
          </a:p>
        </p:txBody>
      </p:sp>
    </p:spTree>
    <p:extLst>
      <p:ext uri="{BB962C8B-B14F-4D97-AF65-F5344CB8AC3E}">
        <p14:creationId xmlns:p14="http://schemas.microsoft.com/office/powerpoint/2010/main" val="19831335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xmlns="" id="{584E69B0-367A-C04F-BBD8-8702556511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768" y="987332"/>
            <a:ext cx="4097005" cy="745934"/>
          </a:xfr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97500"/>
          </a:bodyPr>
          <a:lstStyle/>
          <a:p>
            <a:r>
              <a:rPr lang="es-CR" sz="3600" dirty="0" smtClean="0"/>
              <a:t>Desarrollo personal </a:t>
            </a:r>
            <a:endParaRPr lang="x-none" sz="3600" dirty="0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xmlns="" id="{3A45A23C-B835-594D-817D-7B27D4AB8C2F}"/>
              </a:ext>
            </a:extLst>
          </p:cNvPr>
          <p:cNvSpPr txBox="1">
            <a:spLocks/>
          </p:cNvSpPr>
          <p:nvPr/>
        </p:nvSpPr>
        <p:spPr>
          <a:xfrm>
            <a:off x="509587" y="2338316"/>
            <a:ext cx="3644616" cy="332095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Century Gothic" charset="0"/>
                <a:ea typeface="Century Gothic" charset="0"/>
                <a:cs typeface="Century Gothic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Century Gothic" charset="0"/>
                <a:ea typeface="Century Gothic" charset="0"/>
                <a:cs typeface="Century Gothic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Century Gothic" charset="0"/>
                <a:ea typeface="Century Gothic" charset="0"/>
                <a:cs typeface="Century Gothic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Century Gothic" charset="0"/>
                <a:ea typeface="Century Gothic" charset="0"/>
                <a:cs typeface="Century Gothic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Century Gothic" charset="0"/>
                <a:ea typeface="Century Gothic" charset="0"/>
                <a:cs typeface="Century Gothic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s-CR" sz="2000" b="1" dirty="0" smtClean="0"/>
              <a:t>Talleres presenciales del manejo del estrés y la ansiedad del profesional de la educación, para 30 personas colegiadas en modalidad presencial de 8 horas.</a:t>
            </a:r>
            <a:endParaRPr lang="x-none" sz="2000" b="1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xmlns="" id="{584E69B0-367A-C04F-BBD8-8702556511B1}"/>
              </a:ext>
            </a:extLst>
          </p:cNvPr>
          <p:cNvSpPr txBox="1">
            <a:spLocks/>
          </p:cNvSpPr>
          <p:nvPr/>
        </p:nvSpPr>
        <p:spPr>
          <a:xfrm>
            <a:off x="5970967" y="1924335"/>
            <a:ext cx="5208825" cy="4148919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accent1">
                <a:lumMod val="40000"/>
                <a:lumOff val="60000"/>
              </a:schemeClr>
            </a:solidFill>
            <a:prstDash val="solid"/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endParaRPr lang="es-CR" sz="3500" dirty="0" smtClean="0"/>
          </a:p>
          <a:p>
            <a:pPr>
              <a:lnSpc>
                <a:spcPct val="120000"/>
              </a:lnSpc>
            </a:pPr>
            <a:r>
              <a:rPr lang="es-CR" sz="35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Presupuesto anual</a:t>
            </a:r>
            <a:r>
              <a:rPr lang="es-CR" sz="3500" dirty="0" smtClean="0"/>
              <a:t>:</a:t>
            </a:r>
          </a:p>
          <a:p>
            <a:pPr>
              <a:lnSpc>
                <a:spcPct val="120000"/>
              </a:lnSpc>
            </a:pPr>
            <a:r>
              <a:rPr lang="es-CR" sz="35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₵ 2 906 056,98</a:t>
            </a:r>
          </a:p>
          <a:p>
            <a:pPr>
              <a:lnSpc>
                <a:spcPct val="120000"/>
              </a:lnSpc>
            </a:pPr>
            <a:endParaRPr lang="es-CR" sz="350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>
              <a:lnSpc>
                <a:spcPct val="120000"/>
              </a:lnSpc>
            </a:pPr>
            <a:r>
              <a:rPr lang="es-CR" sz="35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Presupuesto ejecutado: </a:t>
            </a:r>
          </a:p>
          <a:p>
            <a:pPr>
              <a:lnSpc>
                <a:spcPct val="120000"/>
              </a:lnSpc>
            </a:pPr>
            <a:r>
              <a:rPr lang="es-CR" sz="3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₵ 2 </a:t>
            </a:r>
            <a:r>
              <a:rPr lang="es-CR" sz="35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251 730,00</a:t>
            </a:r>
          </a:p>
          <a:p>
            <a:pPr>
              <a:lnSpc>
                <a:spcPct val="120000"/>
              </a:lnSpc>
            </a:pPr>
            <a:endParaRPr lang="es-CR" sz="35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>
              <a:lnSpc>
                <a:spcPct val="120000"/>
              </a:lnSpc>
            </a:pPr>
            <a:r>
              <a:rPr lang="es-CR" sz="35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Porcentaje ejecución: </a:t>
            </a:r>
          </a:p>
          <a:p>
            <a:pPr>
              <a:lnSpc>
                <a:spcPct val="120000"/>
              </a:lnSpc>
            </a:pPr>
            <a:r>
              <a:rPr lang="es-CR" sz="35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77,48%</a:t>
            </a:r>
          </a:p>
          <a:p>
            <a:pPr>
              <a:lnSpc>
                <a:spcPct val="120000"/>
              </a:lnSpc>
            </a:pPr>
            <a:endParaRPr lang="es-CR" sz="35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>
              <a:lnSpc>
                <a:spcPct val="120000"/>
              </a:lnSpc>
            </a:pPr>
            <a:r>
              <a:rPr lang="es-CR" sz="35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Sobrante: </a:t>
            </a:r>
          </a:p>
          <a:p>
            <a:pPr>
              <a:lnSpc>
                <a:spcPct val="120000"/>
              </a:lnSpc>
            </a:pPr>
            <a:r>
              <a:rPr lang="es-CR" sz="35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654 326,98</a:t>
            </a:r>
            <a:endParaRPr lang="x-none" sz="3600" dirty="0"/>
          </a:p>
        </p:txBody>
      </p:sp>
    </p:spTree>
    <p:extLst>
      <p:ext uri="{BB962C8B-B14F-4D97-AF65-F5344CB8AC3E}">
        <p14:creationId xmlns:p14="http://schemas.microsoft.com/office/powerpoint/2010/main" val="35133528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041B511-CFF9-834F-9300-7C44691D06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7" y="728663"/>
            <a:ext cx="8696301" cy="539750"/>
          </a:xfrm>
        </p:spPr>
        <p:txBody>
          <a:bodyPr>
            <a:noAutofit/>
          </a:bodyPr>
          <a:lstStyle/>
          <a:p>
            <a:r>
              <a:rPr lang="es-CR" dirty="0" smtClean="0"/>
              <a:t>Actividades culturales, deportivas y creativas.</a:t>
            </a:r>
            <a:endParaRPr lang="x-non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611FDCE-E297-384A-BAB2-8EFBAE5602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5938" y="1514072"/>
            <a:ext cx="5400672" cy="4450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endParaRPr lang="es-CR" sz="2000" dirty="0" smtClean="0">
              <a:solidFill>
                <a:schemeClr val="accent2">
                  <a:lumMod val="75000"/>
                </a:schemeClr>
              </a:solidFill>
              <a:latin typeface="Century Gothic" panose="020B0502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60000"/>
              </a:lnSpc>
            </a:pPr>
            <a:r>
              <a:rPr lang="es-CR" sz="2600" b="1" dirty="0" smtClean="0">
                <a:latin typeface="Century Gothic" panose="020B0502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Tómbola </a:t>
            </a:r>
            <a:r>
              <a:rPr lang="es-CR" sz="2600" b="1" dirty="0">
                <a:latin typeface="Century Gothic" panose="020B0502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bailable de inicio del curso lectivo 2024 , para 250 personas colegiadas</a:t>
            </a:r>
            <a:r>
              <a:rPr lang="es-CR" sz="2600" b="1" dirty="0" smtClean="0">
                <a:latin typeface="Century Gothic" panose="020B0502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s-CR" sz="2600" b="1" dirty="0">
              <a:latin typeface="Century Gothic" panose="020B0502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60000"/>
              </a:lnSpc>
            </a:pPr>
            <a:r>
              <a:rPr lang="en-US" sz="2600" b="1" dirty="0">
                <a:latin typeface="Century Gothic" panose="020B0502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Activities </a:t>
            </a:r>
            <a:r>
              <a:rPr lang="en-US" sz="2600" b="1" dirty="0" err="1" smtClean="0">
                <a:latin typeface="Century Gothic" panose="020B0502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deportivas</a:t>
            </a:r>
            <a:r>
              <a:rPr lang="en-US" sz="2600" b="1" dirty="0" smtClean="0">
                <a:latin typeface="Century Gothic" panose="020B0502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60000"/>
              </a:lnSpc>
            </a:pPr>
            <a:r>
              <a:rPr lang="es-CR" sz="2600" b="1" dirty="0">
                <a:latin typeface="Century Gothic" panose="020B0502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Convivio Navideño de Familia </a:t>
            </a:r>
            <a:r>
              <a:rPr lang="es-CR" sz="2600" b="1" dirty="0" err="1">
                <a:latin typeface="Century Gothic" panose="020B0502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Colypro</a:t>
            </a:r>
            <a:r>
              <a:rPr lang="es-CR" sz="2600" b="1" dirty="0">
                <a:latin typeface="Century Gothic" panose="020B0502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para 500 personas, a desarrollarse en el Centro de Recreo Jorge Villalobos Vargas en San Pedro de Pérez </a:t>
            </a:r>
            <a:r>
              <a:rPr lang="es-CR" sz="2600" b="1" dirty="0" smtClean="0">
                <a:latin typeface="Century Gothic" panose="020B0502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Zeledón.</a:t>
            </a:r>
            <a:endParaRPr lang="es-CR" sz="2600" b="1" dirty="0">
              <a:latin typeface="Century Gothic" panose="020B0502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60000"/>
              </a:lnSpc>
            </a:pPr>
            <a:r>
              <a:rPr lang="es-CR" sz="2600" b="1" dirty="0">
                <a:latin typeface="Century Gothic" panose="020B0502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Celebración del día del libro, encuentro de productores literarios de Pérez Zeledón y Buenos Aires.</a:t>
            </a:r>
            <a:endParaRPr lang="es-CR" sz="2600" b="1" dirty="0"/>
          </a:p>
          <a:p>
            <a:endParaRPr lang="x-none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58D7DF4A-01EF-8648-89D9-588860D33A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244379" y="1514072"/>
            <a:ext cx="3223454" cy="4450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endParaRPr lang="es-CR" sz="2900" b="1" dirty="0" smtClean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r>
              <a:rPr lang="es-CR" sz="2900" b="1" dirty="0" smtClean="0">
                <a:latin typeface="Arial" panose="020B0604020202020204" pitchFamily="34" charset="0"/>
                <a:ea typeface="Calibri" panose="020F0502020204030204" pitchFamily="34" charset="0"/>
              </a:rPr>
              <a:t>Presupuesto </a:t>
            </a:r>
            <a:r>
              <a:rPr lang="es-CR" sz="2900" b="1" dirty="0">
                <a:latin typeface="Arial" panose="020B0604020202020204" pitchFamily="34" charset="0"/>
                <a:ea typeface="Calibri" panose="020F0502020204030204" pitchFamily="34" charset="0"/>
              </a:rPr>
              <a:t>anual :</a:t>
            </a:r>
          </a:p>
          <a:p>
            <a:pPr marL="0" indent="0">
              <a:buNone/>
            </a:pPr>
            <a:r>
              <a:rPr lang="es-CR" sz="29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₡ </a:t>
            </a:r>
            <a:r>
              <a:rPr lang="en-US" sz="29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9,809,101.64</a:t>
            </a:r>
            <a:endParaRPr lang="es-CR" sz="2900" b="1" dirty="0">
              <a:latin typeface="Arial" panose="020B0604020202020204" pitchFamily="34" charset="0"/>
            </a:endParaRPr>
          </a:p>
          <a:p>
            <a:endParaRPr lang="es-CR" sz="2900" b="1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r>
              <a:rPr lang="es-CR" sz="2900" b="1" dirty="0">
                <a:latin typeface="Arial" panose="020B0604020202020204" pitchFamily="34" charset="0"/>
                <a:ea typeface="Calibri" panose="020F0502020204030204" pitchFamily="34" charset="0"/>
              </a:rPr>
              <a:t>Presupuesto ejecutado:</a:t>
            </a:r>
          </a:p>
          <a:p>
            <a:pPr marL="0" indent="0">
              <a:buNone/>
            </a:pPr>
            <a:r>
              <a:rPr lang="en-US" sz="29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₡</a:t>
            </a:r>
            <a:r>
              <a:rPr lang="en-US" sz="29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8,391,067.37</a:t>
            </a:r>
            <a:endParaRPr lang="es-CR" sz="2900" b="1" dirty="0">
              <a:latin typeface="Arial" panose="020B0604020202020204" pitchFamily="34" charset="0"/>
            </a:endParaRPr>
          </a:p>
          <a:p>
            <a:endParaRPr lang="es-CR" sz="2900" b="1" dirty="0">
              <a:latin typeface="Arial" panose="020B0604020202020204" pitchFamily="34" charset="0"/>
            </a:endParaRPr>
          </a:p>
          <a:p>
            <a:r>
              <a:rPr lang="es-CR" sz="2900" b="1" dirty="0">
                <a:latin typeface="Arial" panose="020B0604020202020204" pitchFamily="34" charset="0"/>
              </a:rPr>
              <a:t>Porcentaje:</a:t>
            </a:r>
          </a:p>
          <a:p>
            <a:pPr marL="0" indent="0">
              <a:buNone/>
            </a:pPr>
            <a:r>
              <a:rPr lang="en-US" sz="2900" b="1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   85.54%</a:t>
            </a:r>
            <a:endParaRPr lang="es-CR" sz="2900" b="1" dirty="0">
              <a:latin typeface="Arial" panose="020B0604020202020204" pitchFamily="34" charset="0"/>
            </a:endParaRPr>
          </a:p>
          <a:p>
            <a:endParaRPr lang="es-CR" sz="2900" b="1" dirty="0">
              <a:latin typeface="Arial" panose="020B0604020202020204" pitchFamily="34" charset="0"/>
            </a:endParaRPr>
          </a:p>
          <a:p>
            <a:r>
              <a:rPr lang="es-CR" sz="2900" b="1" dirty="0">
                <a:latin typeface="Arial" panose="020B0604020202020204" pitchFamily="34" charset="0"/>
              </a:rPr>
              <a:t>Sobrante:</a:t>
            </a:r>
          </a:p>
          <a:p>
            <a:pPr marL="0" indent="0">
              <a:buNone/>
            </a:pPr>
            <a:r>
              <a:rPr lang="es-CR" sz="2900" b="1" dirty="0" smtClean="0">
                <a:latin typeface="Arial" panose="020B0604020202020204" pitchFamily="34" charset="0"/>
                <a:ea typeface="Calibri" panose="020F0502020204030204" pitchFamily="34" charset="0"/>
              </a:rPr>
              <a:t>    ₡</a:t>
            </a:r>
            <a:r>
              <a:rPr lang="en-US" sz="2900" b="1" dirty="0">
                <a:latin typeface="Arial" panose="020B0604020202020204" pitchFamily="34" charset="0"/>
                <a:ea typeface="Times New Roman" panose="02020603050405020304" pitchFamily="18" charset="0"/>
              </a:rPr>
              <a:t>1,418,034.27</a:t>
            </a:r>
            <a:endParaRPr lang="es-CR" sz="2900" b="1" dirty="0">
              <a:latin typeface="Arial" panose="020B0604020202020204" pitchFamily="34" charset="0"/>
            </a:endParaRPr>
          </a:p>
          <a:p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4656708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BE923F1-73F9-DD40-9ECF-B6E80BA4AA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787365"/>
            <a:ext cx="4742146" cy="1316038"/>
          </a:xfrm>
        </p:spPr>
        <p:txBody>
          <a:bodyPr/>
          <a:lstStyle/>
          <a:p>
            <a:r>
              <a:rPr lang="es-CR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Actividades de Jubilados</a:t>
            </a:r>
            <a:endParaRPr lang="x-none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CE66EFE6-B845-E349-8C05-C40BFEE917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1967" y="1907783"/>
            <a:ext cx="5157787" cy="368458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lnSpc>
                <a:spcPct val="150000"/>
              </a:lnSpc>
            </a:pPr>
            <a:endParaRPr lang="es-CR" sz="2300" b="1" dirty="0" smtClean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s-CR" sz="2300" b="1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Convivio </a:t>
            </a:r>
            <a:r>
              <a:rPr lang="es-CR" sz="2300" b="1" dirty="0">
                <a:latin typeface="Arial" panose="020B0604020202020204" pitchFamily="34" charset="0"/>
                <a:ea typeface="Times New Roman" panose="02020603050405020304" pitchFamily="18" charset="0"/>
              </a:rPr>
              <a:t>Karaoke, tómbola del amor  la amistad jubilados </a:t>
            </a:r>
            <a:r>
              <a:rPr lang="es-CR" sz="2300" b="1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COLYPRO.</a:t>
            </a:r>
          </a:p>
          <a:p>
            <a:pPr>
              <a:lnSpc>
                <a:spcPct val="150000"/>
              </a:lnSpc>
            </a:pPr>
            <a:endParaRPr lang="es-CR" sz="2300" b="1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s-CR" sz="2300" b="1" dirty="0">
                <a:latin typeface="Arial" panose="020B0604020202020204" pitchFamily="34" charset="0"/>
                <a:ea typeface="Times New Roman" panose="02020603050405020304" pitchFamily="18" charset="0"/>
              </a:rPr>
              <a:t>C</a:t>
            </a:r>
            <a:r>
              <a:rPr lang="es-CR" sz="2300" b="1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ena del Día del </a:t>
            </a:r>
            <a:r>
              <a:rPr lang="es-CR" sz="2300" b="1" dirty="0">
                <a:latin typeface="Arial" panose="020B0604020202020204" pitchFamily="34" charset="0"/>
                <a:ea typeface="Times New Roman" panose="02020603050405020304" pitchFamily="18" charset="0"/>
              </a:rPr>
              <a:t>de </a:t>
            </a:r>
            <a:r>
              <a:rPr lang="es-CR" sz="2300" b="1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jubilado.</a:t>
            </a:r>
            <a:endParaRPr lang="es-CR" sz="2300" b="1" dirty="0">
              <a:latin typeface="Century Gothic" panose="020B0502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x-none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87E91111-3EDF-9546-A96F-A6E674988F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950124" y="1699265"/>
            <a:ext cx="3408528" cy="394710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endParaRPr lang="es-CR" b="1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Calibri" panose="020F0502020204030204" pitchFamily="34" charset="0"/>
            </a:endParaRPr>
          </a:p>
          <a:p>
            <a:r>
              <a:rPr lang="es-CR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</a:rPr>
              <a:t>Presupuesto </a:t>
            </a:r>
            <a:r>
              <a:rPr lang="es-CR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</a:rPr>
              <a:t>anual :</a:t>
            </a:r>
          </a:p>
          <a:p>
            <a:pPr marL="0" indent="0">
              <a:buNone/>
            </a:pPr>
            <a:r>
              <a:rPr lang="es-CR" sz="16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₡</a:t>
            </a:r>
            <a:r>
              <a:rPr lang="en-US" sz="16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1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1,727,968.73 </a:t>
            </a:r>
            <a:endParaRPr lang="es-CR" sz="16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CR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Calibri" panose="020F0502020204030204" pitchFamily="34" charset="0"/>
            </a:endParaRPr>
          </a:p>
          <a:p>
            <a:r>
              <a:rPr lang="es-CR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</a:rPr>
              <a:t>Presupuesto ejecutado:</a:t>
            </a:r>
          </a:p>
          <a:p>
            <a:pPr marL="0" indent="0">
              <a:buNone/>
            </a:pPr>
            <a:r>
              <a:rPr lang="en-US" sz="16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₡</a:t>
            </a:r>
            <a:r>
              <a:rPr lang="en-US" sz="1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1,446,750.00</a:t>
            </a:r>
            <a:endParaRPr lang="es-CR" sz="16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s-CR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</a:endParaRPr>
          </a:p>
          <a:p>
            <a:r>
              <a:rPr lang="es-CR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Porcentaje:</a:t>
            </a:r>
          </a:p>
          <a:p>
            <a:pPr marL="0" indent="0">
              <a:buNone/>
            </a:pPr>
            <a:r>
              <a:rPr lang="en-US" sz="16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83.73</a:t>
            </a:r>
            <a:r>
              <a:rPr lang="en-US" sz="1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%</a:t>
            </a:r>
            <a:endParaRPr lang="es-CR" sz="16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s-CR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</a:endParaRPr>
          </a:p>
          <a:p>
            <a:r>
              <a:rPr lang="es-CR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Sobrante:</a:t>
            </a:r>
          </a:p>
          <a:p>
            <a:pPr marL="0" indent="0">
              <a:buNone/>
            </a:pPr>
            <a:r>
              <a:rPr lang="es-CR" sz="16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₡</a:t>
            </a:r>
            <a:r>
              <a:rPr lang="en-US" sz="1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281,218.73</a:t>
            </a:r>
            <a:endParaRPr lang="es-CR" sz="16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39371789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515938" y="728663"/>
            <a:ext cx="8041654" cy="1168376"/>
          </a:xfrm>
        </p:spPr>
        <p:txBody>
          <a:bodyPr>
            <a:noAutofit/>
          </a:bodyPr>
          <a:lstStyle/>
          <a:p>
            <a:pPr algn="ctr"/>
            <a:r>
              <a:rPr lang="es-CR" sz="5400" dirty="0" smtClean="0"/>
              <a:t>Asamblea Anual </a:t>
            </a:r>
            <a:endParaRPr lang="es-CR" sz="5400" dirty="0"/>
          </a:p>
        </p:txBody>
      </p:sp>
      <p:sp>
        <p:nvSpPr>
          <p:cNvPr id="5" name="Rectángulo 4"/>
          <p:cNvSpPr/>
          <p:nvPr/>
        </p:nvSpPr>
        <p:spPr>
          <a:xfrm>
            <a:off x="515938" y="2766662"/>
            <a:ext cx="5598520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R" sz="4000" b="1" dirty="0">
                <a:ea typeface="Times New Roman" panose="02020603050405020304" pitchFamily="18" charset="0"/>
                <a:cs typeface="Arial" panose="020B0604020202020204" pitchFamily="34" charset="0"/>
              </a:rPr>
              <a:t>Asamblea Regional </a:t>
            </a:r>
            <a:r>
              <a:rPr lang="es-CR" sz="4000" b="1" dirty="0" smtClean="0">
                <a:ea typeface="Times New Roman" panose="02020603050405020304" pitchFamily="18" charset="0"/>
                <a:cs typeface="Arial" panose="020B0604020202020204" pitchFamily="34" charset="0"/>
              </a:rPr>
              <a:t>Anual</a:t>
            </a:r>
          </a:p>
          <a:p>
            <a:r>
              <a:rPr lang="es-CR" sz="4000" b="1" dirty="0" smtClean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s-CR" sz="4000" b="1" dirty="0">
                <a:ea typeface="Times New Roman" panose="02020603050405020304" pitchFamily="18" charset="0"/>
                <a:cs typeface="Arial" panose="020B0604020202020204" pitchFamily="34" charset="0"/>
              </a:rPr>
              <a:t>para 200 participantes</a:t>
            </a:r>
          </a:p>
        </p:txBody>
      </p:sp>
      <p:sp>
        <p:nvSpPr>
          <p:cNvPr id="6" name="Marcador de contenido 3">
            <a:extLst>
              <a:ext uri="{FF2B5EF4-FFF2-40B4-BE49-F238E27FC236}">
                <a16:creationId xmlns:a16="http://schemas.microsoft.com/office/drawing/2014/main" xmlns="" id="{5CEF7273-DA76-A320-FFD9-9C7889967FB2}"/>
              </a:ext>
            </a:extLst>
          </p:cNvPr>
          <p:cNvSpPr txBox="1">
            <a:spLocks/>
          </p:cNvSpPr>
          <p:nvPr/>
        </p:nvSpPr>
        <p:spPr>
          <a:xfrm>
            <a:off x="7025881" y="1719617"/>
            <a:ext cx="4313864" cy="4525131"/>
          </a:xfrm>
          <a:prstGeom prst="rect">
            <a:avLst/>
          </a:prstGeom>
          <a:ln w="15875">
            <a:solidFill>
              <a:schemeClr val="accent1"/>
            </a:solidFill>
          </a:ln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Century Gothic" charset="0"/>
                <a:ea typeface="Century Gothic" charset="0"/>
                <a:cs typeface="Century Gothic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Century Gothic" charset="0"/>
                <a:ea typeface="Century Gothic" charset="0"/>
                <a:cs typeface="Century Gothic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Century Gothic" charset="0"/>
                <a:ea typeface="Century Gothic" charset="0"/>
                <a:cs typeface="Century Gothic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Century Gothic" charset="0"/>
                <a:ea typeface="Century Gothic" charset="0"/>
                <a:cs typeface="Century Gothic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Century Gothic" charset="0"/>
                <a:ea typeface="Century Gothic" charset="0"/>
                <a:cs typeface="Century Gothic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R" sz="2000" b="1" dirty="0" smtClean="0">
                <a:latin typeface="Arial" panose="020B0604020202020204" pitchFamily="34" charset="0"/>
                <a:ea typeface="Calibri" panose="020F0502020204030204" pitchFamily="34" charset="0"/>
              </a:rPr>
              <a:t>Presupuesto anual :</a:t>
            </a:r>
          </a:p>
          <a:p>
            <a:pPr marL="0" indent="0">
              <a:buFont typeface="Arial"/>
              <a:buNone/>
            </a:pPr>
            <a:r>
              <a:rPr lang="es-CR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₡</a:t>
            </a:r>
            <a:r>
              <a:rPr lang="en-US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1,612,737.14</a:t>
            </a:r>
            <a:endParaRPr lang="es-CR" b="1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CR" sz="2000" b="1" dirty="0" smtClean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r>
              <a:rPr lang="es-CR" sz="2000" b="1" dirty="0" smtClean="0">
                <a:latin typeface="Arial" panose="020B0604020202020204" pitchFamily="34" charset="0"/>
                <a:ea typeface="Calibri" panose="020F0502020204030204" pitchFamily="34" charset="0"/>
              </a:rPr>
              <a:t>Presupuesto ejecutado:</a:t>
            </a:r>
          </a:p>
          <a:p>
            <a:pPr marL="0" indent="0">
              <a:buFont typeface="Arial"/>
              <a:buNone/>
            </a:pPr>
            <a:r>
              <a:rPr lang="en-US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₡1,530,000.00</a:t>
            </a:r>
            <a:endParaRPr lang="es-CR" b="1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Font typeface="Arial"/>
              <a:buNone/>
            </a:pPr>
            <a:endParaRPr lang="es-CR" sz="2000" b="1" dirty="0" smtClean="0">
              <a:latin typeface="Arial" panose="020B0604020202020204" pitchFamily="34" charset="0"/>
            </a:endParaRPr>
          </a:p>
          <a:p>
            <a:r>
              <a:rPr lang="es-CR" sz="2000" b="1" dirty="0" smtClean="0">
                <a:latin typeface="Arial" panose="020B0604020202020204" pitchFamily="34" charset="0"/>
              </a:rPr>
              <a:t>Porcentaje:</a:t>
            </a:r>
          </a:p>
          <a:p>
            <a:pPr marL="0" indent="0">
              <a:buFont typeface="Arial"/>
              <a:buNone/>
            </a:pPr>
            <a:r>
              <a:rPr lang="en-US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94.87%</a:t>
            </a:r>
            <a:endParaRPr lang="es-CR" b="1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Font typeface="Arial"/>
              <a:buNone/>
            </a:pPr>
            <a:endParaRPr lang="es-CR" sz="2000" b="1" dirty="0" smtClean="0">
              <a:latin typeface="Arial" panose="020B0604020202020204" pitchFamily="34" charset="0"/>
            </a:endParaRPr>
          </a:p>
          <a:p>
            <a:r>
              <a:rPr lang="es-CR" sz="2000" b="1" dirty="0" smtClean="0">
                <a:latin typeface="Arial" panose="020B0604020202020204" pitchFamily="34" charset="0"/>
              </a:rPr>
              <a:t>Sobrante:</a:t>
            </a:r>
          </a:p>
          <a:p>
            <a:pPr marL="0" indent="0">
              <a:buFont typeface="Arial"/>
              <a:buNone/>
            </a:pPr>
            <a:r>
              <a:rPr lang="es-CR" b="1" dirty="0" smtClean="0">
                <a:latin typeface="Arial" panose="020B0604020202020204" pitchFamily="34" charset="0"/>
                <a:ea typeface="Calibri" panose="020F0502020204030204" pitchFamily="34" charset="0"/>
              </a:rPr>
              <a:t>    ₡</a:t>
            </a:r>
            <a:r>
              <a:rPr lang="en-US" b="1" dirty="0" smtClean="0">
                <a:latin typeface="Arial" panose="020B0604020202020204" pitchFamily="34" charset="0"/>
                <a:ea typeface="Calibri" panose="020F0502020204030204" pitchFamily="34" charset="0"/>
              </a:rPr>
              <a:t>82,737.14</a:t>
            </a:r>
            <a:endParaRPr lang="es-CR" sz="2000" b="1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58620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4D2DADB0-1CBC-8042-87EF-3CD39D4634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8364" y="551240"/>
            <a:ext cx="8488907" cy="1209320"/>
          </a:xfrm>
        </p:spPr>
        <p:txBody>
          <a:bodyPr>
            <a:normAutofit fontScale="90000"/>
          </a:bodyPr>
          <a:lstStyle/>
          <a:p>
            <a:r>
              <a:rPr lang="es-C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s-CR" sz="44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Estipendios de sesiones de Junta </a:t>
            </a:r>
            <a:r>
              <a:rPr lang="es-CR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x-none" dirty="0"/>
          </a:p>
        </p:txBody>
      </p:sp>
      <p:pic>
        <p:nvPicPr>
          <p:cNvPr id="7" name="Content Placeholder 5">
            <a:extLst>
              <a:ext uri="{FF2B5EF4-FFF2-40B4-BE49-F238E27FC236}">
                <a16:creationId xmlns:a16="http://schemas.microsoft.com/office/drawing/2014/main" xmlns="" id="{0C14B052-9A99-4549-AF88-69D4607090BB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2"/>
          <a:srcRect l="25464" r="25464"/>
          <a:stretch>
            <a:fillRect/>
          </a:stretch>
        </p:blipFill>
        <p:spPr>
          <a:xfrm>
            <a:off x="8229600" y="0"/>
            <a:ext cx="3962400" cy="6522322"/>
          </a:xfrm>
        </p:spPr>
      </p:pic>
      <p:sp>
        <p:nvSpPr>
          <p:cNvPr id="9" name="Marcador de contenido 3">
            <a:extLst>
              <a:ext uri="{FF2B5EF4-FFF2-40B4-BE49-F238E27FC236}">
                <a16:creationId xmlns:a16="http://schemas.microsoft.com/office/drawing/2014/main" xmlns="" id="{5CEF7273-DA76-A320-FFD9-9C7889967FB2}"/>
              </a:ext>
            </a:extLst>
          </p:cNvPr>
          <p:cNvSpPr txBox="1">
            <a:spLocks/>
          </p:cNvSpPr>
          <p:nvPr/>
        </p:nvSpPr>
        <p:spPr>
          <a:xfrm>
            <a:off x="2756849" y="1542196"/>
            <a:ext cx="3998794" cy="4761761"/>
          </a:xfrm>
          <a:prstGeom prst="rect">
            <a:avLst/>
          </a:prstGeom>
          <a:ln w="15875">
            <a:solidFill>
              <a:schemeClr val="bg1"/>
            </a:solidFill>
          </a:ln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Century Gothic" charset="0"/>
                <a:ea typeface="Century Gothic" charset="0"/>
                <a:cs typeface="Century Gothic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Century Gothic" charset="0"/>
                <a:ea typeface="Century Gothic" charset="0"/>
                <a:cs typeface="Century Gothic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Century Gothic" charset="0"/>
                <a:ea typeface="Century Gothic" charset="0"/>
                <a:cs typeface="Century Gothic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Century Gothic" charset="0"/>
                <a:ea typeface="Century Gothic" charset="0"/>
                <a:cs typeface="Century Gothic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Century Gothic" charset="0"/>
                <a:ea typeface="Century Gothic" charset="0"/>
                <a:cs typeface="Century Gothic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CR" sz="2000" dirty="0" smtClean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r>
              <a:rPr lang="es-CR" sz="2000" dirty="0" smtClean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Presupuesto anual :</a:t>
            </a:r>
          </a:p>
          <a:p>
            <a:pPr marL="0" indent="0">
              <a:buFont typeface="Arial"/>
              <a:buNone/>
            </a:pPr>
            <a:r>
              <a:rPr lang="es-CR" dirty="0" smtClean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   ₡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13,541,760.</a:t>
            </a:r>
            <a:endParaRPr lang="es-CR" dirty="0" smtClean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CR" sz="2000" dirty="0" smtClean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r>
              <a:rPr lang="es-CR" sz="2000" dirty="0" smtClean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Presupuesto ejecutado:</a:t>
            </a:r>
          </a:p>
          <a:p>
            <a:pPr marL="0" indent="0">
              <a:buFont typeface="Arial"/>
              <a:buNone/>
            </a:pP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   ₡10,149,912</a:t>
            </a:r>
            <a:endParaRPr lang="es-CR" sz="2000" dirty="0" smtClean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endParaRPr lang="es-CR" sz="2000" dirty="0" smtClean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r>
              <a:rPr lang="es-CR" sz="2000" dirty="0" smtClean="0">
                <a:solidFill>
                  <a:schemeClr val="bg1"/>
                </a:solidFill>
                <a:latin typeface="Arial" panose="020B0604020202020204" pitchFamily="34" charset="0"/>
              </a:rPr>
              <a:t>Porcentaje:</a:t>
            </a:r>
          </a:p>
          <a:p>
            <a:pPr marL="0" indent="0">
              <a:buFont typeface="Arial"/>
              <a:buNone/>
            </a:pP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74.95%</a:t>
            </a:r>
            <a:endParaRPr lang="es-CR" dirty="0" smtClean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Font typeface="Arial"/>
              <a:buNone/>
            </a:pPr>
            <a:endParaRPr lang="es-CR" sz="2000" dirty="0" smtClean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r>
              <a:rPr lang="es-CR" sz="2000" dirty="0" smtClean="0">
                <a:solidFill>
                  <a:schemeClr val="bg1"/>
                </a:solidFill>
                <a:latin typeface="Arial" panose="020B0604020202020204" pitchFamily="34" charset="0"/>
              </a:rPr>
              <a:t>Sobrante:</a:t>
            </a:r>
          </a:p>
          <a:p>
            <a:pPr marL="0" indent="0">
              <a:buFont typeface="Arial"/>
              <a:buNone/>
            </a:pPr>
            <a:r>
              <a:rPr lang="es-CR" dirty="0" smtClean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   ₡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3,391,84</a:t>
            </a:r>
            <a:r>
              <a:rPr lang="en-US" dirty="0" smtClean="0">
                <a:latin typeface="Arial" panose="020B0604020202020204" pitchFamily="34" charset="0"/>
                <a:ea typeface="Calibri" panose="020F0502020204030204" pitchFamily="34" charset="0"/>
              </a:rPr>
              <a:t>8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.</a:t>
            </a:r>
            <a:endParaRPr lang="es-CR" sz="20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0018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245660" y="736979"/>
            <a:ext cx="5950424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R" sz="3600" b="1" dirty="0">
                <a:solidFill>
                  <a:srgbClr val="C6D42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s-CR" sz="3600" b="1" dirty="0">
                <a:solidFill>
                  <a:srgbClr val="C6D42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CR" sz="3200" b="1" dirty="0">
                <a:solidFill>
                  <a:srgbClr val="C6D42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Viáticos y kilometraje de la junta Regional</a:t>
            </a:r>
            <a:endParaRPr lang="es-CR" sz="3200" b="1" dirty="0">
              <a:solidFill>
                <a:srgbClr val="C6D420"/>
              </a:solidFill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987009" y="3030280"/>
            <a:ext cx="566382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R" sz="3200" b="1" dirty="0">
                <a:solidFill>
                  <a:srgbClr val="C6D42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s-CR" sz="3200" b="1" dirty="0">
                <a:solidFill>
                  <a:srgbClr val="C6D42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CR" sz="3200" b="1" dirty="0" smtClean="0">
                <a:solidFill>
                  <a:srgbClr val="C6D42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Para viajes y hospedaje </a:t>
            </a:r>
            <a:endParaRPr lang="es-CR" sz="3200" b="1" dirty="0">
              <a:solidFill>
                <a:srgbClr val="C6D420"/>
              </a:solidFill>
            </a:endParaRPr>
          </a:p>
        </p:txBody>
      </p:sp>
      <p:sp>
        <p:nvSpPr>
          <p:cNvPr id="10" name="Rectángulo 9"/>
          <p:cNvSpPr/>
          <p:nvPr/>
        </p:nvSpPr>
        <p:spPr>
          <a:xfrm>
            <a:off x="6787308" y="1389516"/>
            <a:ext cx="3762411" cy="4154984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s-CR" sz="2400" dirty="0">
                <a:solidFill>
                  <a:srgbClr val="C6D42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Presupuesto anual :</a:t>
            </a:r>
          </a:p>
          <a:p>
            <a:r>
              <a:rPr lang="es-CR" sz="2400" dirty="0">
                <a:solidFill>
                  <a:srgbClr val="C6D42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₡</a:t>
            </a:r>
            <a:r>
              <a:rPr lang="en-US" sz="2400" dirty="0">
                <a:solidFill>
                  <a:srgbClr val="C6D42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1,379,656.08</a:t>
            </a:r>
            <a:endParaRPr lang="es-CR" sz="2400" dirty="0">
              <a:solidFill>
                <a:srgbClr val="C6D420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endParaRPr lang="es-CR" sz="2400" dirty="0">
              <a:solidFill>
                <a:srgbClr val="C6D420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r>
              <a:rPr lang="es-CR" sz="2400" dirty="0">
                <a:solidFill>
                  <a:srgbClr val="C6D42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Presupuesto ejecutado:</a:t>
            </a:r>
          </a:p>
          <a:p>
            <a:r>
              <a:rPr lang="en-US" sz="2400" dirty="0">
                <a:solidFill>
                  <a:srgbClr val="C6D42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₡254,930.25</a:t>
            </a:r>
            <a:endParaRPr lang="es-CR" sz="2400" dirty="0">
              <a:solidFill>
                <a:srgbClr val="C6D420"/>
              </a:solidFill>
              <a:latin typeface="Arial" panose="020B0604020202020204" pitchFamily="34" charset="0"/>
            </a:endParaRPr>
          </a:p>
          <a:p>
            <a:endParaRPr lang="es-CR" sz="2400" dirty="0">
              <a:solidFill>
                <a:srgbClr val="C6D420"/>
              </a:solidFill>
              <a:latin typeface="Arial" panose="020B0604020202020204" pitchFamily="34" charset="0"/>
            </a:endParaRPr>
          </a:p>
          <a:p>
            <a:r>
              <a:rPr lang="es-CR" sz="2400" dirty="0">
                <a:solidFill>
                  <a:srgbClr val="C6D420"/>
                </a:solidFill>
                <a:latin typeface="Arial" panose="020B0604020202020204" pitchFamily="34" charset="0"/>
              </a:rPr>
              <a:t>Porcentaje:</a:t>
            </a:r>
          </a:p>
          <a:p>
            <a:r>
              <a:rPr lang="en-US" sz="2400" dirty="0">
                <a:solidFill>
                  <a:srgbClr val="C6D42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18.48%</a:t>
            </a:r>
            <a:endParaRPr lang="es-CR" sz="2400" dirty="0">
              <a:solidFill>
                <a:srgbClr val="C6D42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CR" sz="2400" dirty="0">
              <a:solidFill>
                <a:srgbClr val="C6D420"/>
              </a:solidFill>
              <a:latin typeface="Arial" panose="020B0604020202020204" pitchFamily="34" charset="0"/>
            </a:endParaRPr>
          </a:p>
          <a:p>
            <a:r>
              <a:rPr lang="es-CR" sz="2400" dirty="0">
                <a:solidFill>
                  <a:srgbClr val="C6D420"/>
                </a:solidFill>
                <a:latin typeface="Arial" panose="020B0604020202020204" pitchFamily="34" charset="0"/>
              </a:rPr>
              <a:t>Sobrante:</a:t>
            </a:r>
          </a:p>
          <a:p>
            <a:r>
              <a:rPr lang="es-CR" sz="2400" dirty="0">
                <a:solidFill>
                  <a:srgbClr val="C6D42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₡</a:t>
            </a:r>
            <a:r>
              <a:rPr lang="en-US" sz="2400" dirty="0">
                <a:solidFill>
                  <a:srgbClr val="C6D42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1,124,725.83</a:t>
            </a:r>
            <a:endParaRPr lang="es-CR" sz="2400" dirty="0">
              <a:solidFill>
                <a:srgbClr val="C6D42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09109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</TotalTime>
  <Words>468</Words>
  <Application>Microsoft Office PowerPoint</Application>
  <PresentationFormat>Panorámica</PresentationFormat>
  <Paragraphs>151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9" baseType="lpstr">
      <vt:lpstr>Arial</vt:lpstr>
      <vt:lpstr>Calibri</vt:lpstr>
      <vt:lpstr>Century Gothic</vt:lpstr>
      <vt:lpstr>Times New Roman</vt:lpstr>
      <vt:lpstr>Office Theme</vt:lpstr>
      <vt:lpstr>Presentación Informe Económico</vt:lpstr>
      <vt:lpstr>Presentación de PowerPoint</vt:lpstr>
      <vt:lpstr>Desarrollo profesional </vt:lpstr>
      <vt:lpstr>Presentación de PowerPoint</vt:lpstr>
      <vt:lpstr>Actividades culturales, deportivas y creativas.</vt:lpstr>
      <vt:lpstr>Actividades de Jubilados</vt:lpstr>
      <vt:lpstr>Asamblea Anual </vt:lpstr>
      <vt:lpstr> Estipendios de sesiones de Junta  </vt:lpstr>
      <vt:lpstr>Presentación de PowerPoint</vt:lpstr>
      <vt:lpstr>Atención a sesiones</vt:lpstr>
      <vt:lpstr>Presentación de PowerPoint</vt:lpstr>
      <vt:lpstr>Total de Junta Regional de Pérez Zeledón</vt:lpstr>
      <vt:lpstr>Conclusiones 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Docentes</cp:lastModifiedBy>
  <cp:revision>56</cp:revision>
  <dcterms:created xsi:type="dcterms:W3CDTF">2025-09-29T21:43:53Z</dcterms:created>
  <dcterms:modified xsi:type="dcterms:W3CDTF">2026-02-11T03:42:56Z</dcterms:modified>
</cp:coreProperties>
</file>