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4" r:id="rId4"/>
    <p:sldId id="258" r:id="rId5"/>
    <p:sldId id="257" r:id="rId6"/>
    <p:sldId id="261" r:id="rId7"/>
    <p:sldId id="259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e\Downloads\JR%20CARTAGO%20IV%20Trimestre%202023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81113298337708"/>
          <c:y val="0.87411170288796769"/>
          <c:w val="0.11448441103952915"/>
          <c:h val="0.106945913528764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Hoja1!$B$54</c:f>
              <c:strCache>
                <c:ptCount val="1"/>
                <c:pt idx="0">
                  <c:v>Total Junta Regional de Cartago</c:v>
                </c:pt>
              </c:strCache>
            </c:strRef>
          </c:tx>
          <c:spPr>
            <a:solidFill>
              <a:srgbClr val="92D05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Hoja1!$C$53:$E$53</c:f>
              <c:strCache>
                <c:ptCount val="3"/>
                <c:pt idx="0">
                  <c:v>Presupuestado</c:v>
                </c:pt>
                <c:pt idx="1">
                  <c:v>Ejecutado</c:v>
                </c:pt>
                <c:pt idx="2">
                  <c:v>Sin Ejecutar</c:v>
                </c:pt>
              </c:strCache>
            </c:strRef>
          </c:cat>
          <c:val>
            <c:numRef>
              <c:f>Hoja1!$C$54:$E$54</c:f>
              <c:numCache>
                <c:formatCode>#,##0.00</c:formatCode>
                <c:ptCount val="3"/>
                <c:pt idx="0">
                  <c:v>43038927.399999999</c:v>
                </c:pt>
                <c:pt idx="1">
                  <c:v>40305857.520000003</c:v>
                </c:pt>
                <c:pt idx="2">
                  <c:v>2733069.8799999952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93638224"/>
        <c:axId val="393640968"/>
      </c:barChart>
      <c:valAx>
        <c:axId val="3936409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out"/>
        <c:minorTickMark val="none"/>
        <c:tickLblPos val="nextTo"/>
        <c:crossAx val="393638224"/>
        <c:crosses val="autoZero"/>
        <c:crossBetween val="between"/>
      </c:valAx>
      <c:catAx>
        <c:axId val="3936382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3936409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Hoja1!$C$79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Hoja1!$B$80:$B$82</c:f>
              <c:strCache>
                <c:ptCount val="3"/>
                <c:pt idx="0">
                  <c:v>Ano 2023</c:v>
                </c:pt>
                <c:pt idx="1">
                  <c:v>Ano 2024</c:v>
                </c:pt>
                <c:pt idx="2">
                  <c:v>Ano 2025</c:v>
                </c:pt>
              </c:strCache>
            </c:strRef>
          </c:cat>
          <c:val>
            <c:numRef>
              <c:f>Hoja1!$C$80:$C$82</c:f>
              <c:numCache>
                <c:formatCode>General</c:formatCode>
                <c:ptCount val="3"/>
                <c:pt idx="0">
                  <c:v>31</c:v>
                </c:pt>
                <c:pt idx="1">
                  <c:v>50</c:v>
                </c:pt>
                <c:pt idx="2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3641360"/>
        <c:axId val="393637832"/>
      </c:barChart>
      <c:catAx>
        <c:axId val="39364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393637832"/>
        <c:crosses val="autoZero"/>
        <c:auto val="1"/>
        <c:lblAlgn val="ctr"/>
        <c:lblOffset val="100"/>
        <c:noMultiLvlLbl val="0"/>
      </c:catAx>
      <c:valAx>
        <c:axId val="393637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393641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0602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4468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0208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7789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17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03961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09398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780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730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6035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1540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0714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5695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9596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5529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358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D3CB-BB4A-4CC8-BB84-9C7C729336A3}" type="datetimeFigureOut">
              <a:rPr lang="es-CR" smtClean="0"/>
              <a:t>6/2/2026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F4547EB-B4FF-4351-AE23-C1267DC9481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4909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8725F60-0C81-8B31-0218-FC404A61C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CR" b="1" dirty="0"/>
              <a:t>Informe Financiero </a:t>
            </a:r>
            <a:br>
              <a:rPr lang="es-CR" b="1" dirty="0"/>
            </a:br>
            <a:r>
              <a:rPr lang="es-CR" b="1" dirty="0"/>
              <a:t>Ejercicio </a:t>
            </a:r>
            <a:r>
              <a:rPr lang="es-CR" b="1" dirty="0" smtClean="0"/>
              <a:t>2025</a:t>
            </a:r>
            <a:endParaRPr lang="es-CR" b="1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0EEDAAA-73AF-C754-1DF6-C848AB904F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R" dirty="0"/>
              <a:t>Junta Regional de Cartago</a:t>
            </a:r>
          </a:p>
        </p:txBody>
      </p:sp>
    </p:spTree>
    <p:extLst>
      <p:ext uri="{BB962C8B-B14F-4D97-AF65-F5344CB8AC3E}">
        <p14:creationId xmlns:p14="http://schemas.microsoft.com/office/powerpoint/2010/main" val="36667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6291" y="304800"/>
            <a:ext cx="10252363" cy="86821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Asignación </a:t>
            </a:r>
            <a:r>
              <a:rPr lang="es-ES" b="1" dirty="0" smtClean="0"/>
              <a:t>Vs. Distribuci</a:t>
            </a:r>
            <a:r>
              <a:rPr lang="es-ES" b="1" dirty="0"/>
              <a:t>ó</a:t>
            </a:r>
            <a:r>
              <a:rPr lang="es-ES" b="1" dirty="0" smtClean="0"/>
              <a:t>n Presupuesto</a:t>
            </a:r>
            <a:r>
              <a:rPr lang="es-ES" dirty="0" smtClean="0"/>
              <a:t/>
            </a:r>
            <a:br>
              <a:rPr lang="es-ES" dirty="0" smtClean="0"/>
            </a:br>
            <a:endParaRPr lang="es-C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196568"/>
              </p:ext>
            </p:extLst>
          </p:nvPr>
        </p:nvGraphicFramePr>
        <p:xfrm>
          <a:off x="2013527" y="942105"/>
          <a:ext cx="9217890" cy="52270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0868"/>
                <a:gridCol w="3220440"/>
                <a:gridCol w="1487054"/>
                <a:gridCol w="1616364"/>
                <a:gridCol w="1413164"/>
              </a:tblGrid>
              <a:tr h="503316">
                <a:tc rowSpan="2"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R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Partida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CONCEPTO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Presupuesto</a:t>
                      </a:r>
                      <a:endParaRPr lang="es-C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Presupuesto</a:t>
                      </a:r>
                      <a:endParaRPr lang="es-C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979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Asignado Corporación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Distribuido Junta Regional Cartago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Modificaciones Presupuestarias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Junta Regional de  Cartago</a:t>
                      </a:r>
                      <a:endParaRPr lang="es-CR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</a:t>
                      </a:r>
                      <a:endParaRPr lang="es-CR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5.8.1.1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Personal (talleres charlas y conferencias)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4.760.080,17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4.760.080,17</a:t>
                      </a:r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E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b"/>
                      <a:r>
                        <a:rPr lang="es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  <a:p>
                      <a:pPr algn="r" fontAlgn="b"/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5.8.1.2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culturales, deportivas y recreativas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7.890.078,88</a:t>
                      </a:r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9.736.078,88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-1.846.000,00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5.8.1.3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Jubilados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2.850.308,41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2.850.308,41</a:t>
                      </a:r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5.8.1.4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Profesional   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2.496.852.28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6.622.602,28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-4.125.750,00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5.8.1.5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Asamblea Anual 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8.425.150.91</a:t>
                      </a:r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4.455.650,91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3.969.500.00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33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8199" y="92364"/>
            <a:ext cx="10651375" cy="748145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Asignación </a:t>
            </a:r>
            <a:r>
              <a:rPr lang="es-ES" b="1" dirty="0" smtClean="0"/>
              <a:t>Vs. Distribuci</a:t>
            </a:r>
            <a:r>
              <a:rPr lang="es-ES" b="1" dirty="0"/>
              <a:t>ó</a:t>
            </a:r>
            <a:r>
              <a:rPr lang="es-ES" b="1" dirty="0" smtClean="0"/>
              <a:t>n Presupuesto</a:t>
            </a:r>
            <a:r>
              <a:rPr lang="es-ES" dirty="0" smtClean="0"/>
              <a:t/>
            </a:r>
            <a:br>
              <a:rPr lang="es-ES" dirty="0" smtClean="0"/>
            </a:br>
            <a:endParaRPr lang="es-C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260966"/>
              </p:ext>
            </p:extLst>
          </p:nvPr>
        </p:nvGraphicFramePr>
        <p:xfrm>
          <a:off x="1916541" y="684214"/>
          <a:ext cx="9014689" cy="5952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2047"/>
                <a:gridCol w="2773840"/>
                <a:gridCol w="1567772"/>
                <a:gridCol w="1855196"/>
                <a:gridCol w="1445834"/>
              </a:tblGrid>
              <a:tr h="409390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Partida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CONCEPTO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Presupuesto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Presupuesto</a:t>
                      </a:r>
                      <a:endParaRPr lang="es-C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725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Asignado Corporación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Distribuido Junta Regional Cartago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Modificaciones Presupuestarias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9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Junta Regional de  Cartago</a:t>
                      </a:r>
                      <a:endParaRPr lang="es-CR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9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</a:t>
                      </a:r>
                      <a:endParaRPr lang="es-C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</a:t>
                      </a:r>
                      <a:endParaRPr lang="es-CR" sz="12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97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5.8.1.6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Dietas (Anexo N°25)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13.541.760,00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13.541.760,00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27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5.8.1.7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Viáticos y kilometraje de la Junta Regional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1.379.656.08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111.256,08</a:t>
                      </a:r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1.268.400,00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73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5.8.1.8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Atención a Sesiones 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1.200.000,00</a:t>
                      </a:r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1,145.000,00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55.000,00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85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5.8.1.9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780.000.00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101.150,00</a:t>
                      </a:r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678.850,00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02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5.8.1.10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Papeleria y Empastes</a:t>
                      </a:r>
                      <a:endParaRPr lang="es-C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209.038,80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209.038,80</a:t>
                      </a:r>
                    </a:p>
                    <a:p>
                      <a:pPr algn="r" rtl="0" fontAlgn="b"/>
                      <a:endParaRPr lang="es-C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06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Junta Regional de Cartago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43.532.925,53</a:t>
                      </a:r>
                    </a:p>
                    <a:p>
                      <a:pPr algn="r" rtl="0" fontAlgn="b"/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43.532.925,53</a:t>
                      </a:r>
                      <a:endParaRPr lang="es-CR" sz="16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ES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0,00</a:t>
                      </a:r>
                      <a:endParaRPr lang="es-CR" sz="16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61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E9BDCD7-9B1C-7361-3DE8-FDFD69F29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926" y="268130"/>
            <a:ext cx="7730837" cy="812525"/>
          </a:xfrm>
        </p:spPr>
        <p:txBody>
          <a:bodyPr/>
          <a:lstStyle/>
          <a:p>
            <a:pPr algn="ctr"/>
            <a:r>
              <a:rPr lang="es-CR" b="1" dirty="0"/>
              <a:t>Presupuesto Aprobado Año </a:t>
            </a:r>
            <a:r>
              <a:rPr lang="es-CR" b="1" dirty="0" smtClean="0"/>
              <a:t>2025</a:t>
            </a:r>
            <a:endParaRPr lang="es-CR" b="1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81989"/>
              </p:ext>
            </p:extLst>
          </p:nvPr>
        </p:nvGraphicFramePr>
        <p:xfrm>
          <a:off x="1653308" y="1080655"/>
          <a:ext cx="10021456" cy="5442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236"/>
                <a:gridCol w="2504782"/>
                <a:gridCol w="1533237"/>
                <a:gridCol w="1496291"/>
                <a:gridCol w="1311563"/>
                <a:gridCol w="916126"/>
                <a:gridCol w="1051221"/>
              </a:tblGrid>
              <a:tr h="304459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R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Partida</a:t>
                      </a:r>
                      <a:endParaRPr lang="es-C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CONCEPTO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Presupuesto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Presupuesto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432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Distribuido Junta Regional Cartago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Ejecutado Junta Regional Cartago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por Ejecutar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Porcentaje Ejecutado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Porcentaje por Ejecutar</a:t>
                      </a:r>
                      <a:endParaRPr lang="es-C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5.8.1.1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Personal (talleres charlas y conferencias)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4.760.080,17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4.450.800.00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309.280,17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93,50</a:t>
                      </a:r>
                      <a:r>
                        <a:rPr lang="es-CR" sz="14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6,50%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45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5.8.1.2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culturales, deportivas y recreativas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9.736.078,88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9.822.117,12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-86.038,24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100,88%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-0,88%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5.8.1.3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Jubilados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2.850.308,41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2.584.500,00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265.808,41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90,67%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9,33%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5.8.1.4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Desarrollo Profesional   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6.622.602,28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5.971.712,47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650.889,81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90,17%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9,83%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45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5.8.1.5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Asamblea Anual 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4.455.650,91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4.454.999,99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650,92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99.99%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0,01%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5.8.1.6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Dietas (Anexo N°25)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13.541.760,00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12.645.792,00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895.968,00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93,38%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6,62%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5.8.1.7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Viáticos y kilometraje de la Junta Regional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111.256,08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88.623,08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22.633,00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79,66%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20,34%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45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5.8.1.8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Atención a Sesiones 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1,145.000,00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900.175,11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244.824,89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78,62%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21,38%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1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5.8.1.9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101.150,00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94.250,00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6.900.00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93,18%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6,82%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62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5.8.1.10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R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Papelería </a:t>
                      </a:r>
                      <a:r>
                        <a:rPr lang="es-C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Empastes</a:t>
                      </a:r>
                      <a:endParaRPr lang="es-C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s-CR" sz="14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209.038,80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es-CR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156.860,84</a:t>
                      </a:r>
                      <a:endParaRPr lang="es-CR" sz="1400" b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52.177,96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75,04%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24,96%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45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R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Junta Regional de Cartago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43.532.925,53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41.169.830,61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2.363.094,92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94,57%</a:t>
                      </a:r>
                      <a:endParaRPr lang="es-CR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5,43%</a:t>
                      </a:r>
                      <a:endParaRPr lang="es-C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76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4E69B6D-115C-71DC-8BAD-E26AFA53C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/>
              <a:t>Ejecución Presupuestaria </a:t>
            </a:r>
            <a:r>
              <a:rPr lang="es-CR" b="1" dirty="0" smtClean="0"/>
              <a:t>2025</a:t>
            </a:r>
            <a:endParaRPr lang="es-CR" b="1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="" xmlns:a16="http://schemas.microsoft.com/office/drawing/2014/main" id="{6F706307-DED7-C435-4645-EE36DB628B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230475"/>
              </p:ext>
            </p:extLst>
          </p:nvPr>
        </p:nvGraphicFramePr>
        <p:xfrm>
          <a:off x="1066800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9955578"/>
              </p:ext>
            </p:extLst>
          </p:nvPr>
        </p:nvGraphicFramePr>
        <p:xfrm>
          <a:off x="1911927" y="2057400"/>
          <a:ext cx="8063345" cy="408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29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9545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Talleres</a:t>
            </a:r>
            <a:r>
              <a:rPr lang="en-US" dirty="0" smtClean="0"/>
              <a:t> y/o </a:t>
            </a:r>
            <a:r>
              <a:rPr lang="en-US" dirty="0" err="1" smtClean="0"/>
              <a:t>Actividades</a:t>
            </a:r>
            <a:r>
              <a:rPr lang="en-US" dirty="0" smtClean="0"/>
              <a:t> </a:t>
            </a:r>
            <a:r>
              <a:rPr lang="en-US" dirty="0" err="1" smtClean="0"/>
              <a:t>Realizadas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Junta Regional Cartago 2023-2026</a:t>
            </a:r>
            <a:br>
              <a:rPr lang="en-US" dirty="0" smtClean="0"/>
            </a:br>
            <a:endParaRPr lang="es-CR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415807"/>
              </p:ext>
            </p:extLst>
          </p:nvPr>
        </p:nvGraphicFramePr>
        <p:xfrm>
          <a:off x="1818640" y="1584960"/>
          <a:ext cx="9895839" cy="4693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568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125911A-3135-4B2A-56E9-674B441B9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4336" y="-81280"/>
            <a:ext cx="10058400" cy="1737360"/>
          </a:xfrm>
        </p:spPr>
        <p:txBody>
          <a:bodyPr>
            <a:normAutofit/>
          </a:bodyPr>
          <a:lstStyle/>
          <a:p>
            <a:pPr algn="ctr"/>
            <a:r>
              <a:rPr lang="es-CR" b="1" dirty="0"/>
              <a:t/>
            </a:r>
            <a:br>
              <a:rPr lang="es-CR" b="1" dirty="0"/>
            </a:br>
            <a:r>
              <a:rPr lang="es-CR" b="1" dirty="0" smtClean="0"/>
              <a:t>Notas </a:t>
            </a:r>
            <a:r>
              <a:rPr lang="es-CR" b="1" dirty="0"/>
              <a:t>al Presupuesto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FA12611-6531-67F5-2C0B-35181A1CB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199" y="1148080"/>
            <a:ext cx="10286337" cy="522224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R" dirty="0"/>
              <a:t>Este presupuesto se </a:t>
            </a:r>
            <a:r>
              <a:rPr lang="es-CR" dirty="0" smtClean="0"/>
              <a:t>ejecutó durante el </a:t>
            </a:r>
            <a:r>
              <a:rPr lang="es-CR" dirty="0" err="1" smtClean="0"/>
              <a:t>aňo</a:t>
            </a:r>
            <a:r>
              <a:rPr lang="es-CR" dirty="0" smtClean="0"/>
              <a:t> </a:t>
            </a:r>
            <a:r>
              <a:rPr lang="es-CR" dirty="0" smtClean="0"/>
              <a:t>2025.</a:t>
            </a:r>
            <a:endParaRPr lang="es-CR" dirty="0"/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Se </a:t>
            </a:r>
            <a:r>
              <a:rPr lang="es-CR" dirty="0" smtClean="0"/>
              <a:t>realizaron reclasificaciones presupuestarias que originaron </a:t>
            </a:r>
            <a:r>
              <a:rPr lang="es-CR" dirty="0" smtClean="0"/>
              <a:t>modificaciones en pro de mayor eficiencia en manejo de contenidos económicos.</a:t>
            </a:r>
            <a:endParaRPr lang="es-CR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modificaciones</a:t>
            </a:r>
            <a:r>
              <a:rPr lang="en-US" dirty="0" smtClean="0"/>
              <a:t> se </a:t>
            </a:r>
            <a:r>
              <a:rPr lang="en-US" dirty="0" err="1" smtClean="0"/>
              <a:t>convirtieron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oportunidad</a:t>
            </a:r>
            <a:r>
              <a:rPr lang="en-US" dirty="0" smtClean="0"/>
              <a:t> de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brindar</a:t>
            </a:r>
            <a:r>
              <a:rPr lang="en-US" dirty="0" smtClean="0"/>
              <a:t> mayor </a:t>
            </a:r>
            <a:r>
              <a:rPr lang="en-US" dirty="0" err="1" smtClean="0"/>
              <a:t>cantidad</a:t>
            </a:r>
            <a:r>
              <a:rPr lang="en-US" dirty="0" smtClean="0"/>
              <a:t> de </a:t>
            </a:r>
            <a:r>
              <a:rPr lang="en-US" dirty="0" err="1" smtClean="0"/>
              <a:t>talleres</a:t>
            </a:r>
            <a:r>
              <a:rPr lang="en-US" dirty="0" smtClean="0"/>
              <a:t> y/o </a:t>
            </a:r>
            <a:r>
              <a:rPr lang="en-US" dirty="0" err="1" smtClean="0"/>
              <a:t>actividades</a:t>
            </a:r>
            <a:r>
              <a:rPr lang="en-US" dirty="0" smtClean="0"/>
              <a:t> entre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colegiados</a:t>
            </a:r>
            <a:r>
              <a:rPr lang="en-US" dirty="0" smtClean="0"/>
              <a:t> de la Regional de Cartago y zona de </a:t>
            </a:r>
            <a:r>
              <a:rPr lang="en-US" dirty="0"/>
              <a:t>L</a:t>
            </a:r>
            <a:r>
              <a:rPr lang="en-US" dirty="0" smtClean="0"/>
              <a:t>os Santos.</a:t>
            </a:r>
            <a:endParaRPr lang="es-CR" dirty="0"/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Se </a:t>
            </a:r>
            <a:r>
              <a:rPr lang="es-CR" dirty="0" smtClean="0"/>
              <a:t>continúo con la capacitación </a:t>
            </a:r>
            <a:r>
              <a:rPr lang="es-CR" dirty="0"/>
              <a:t>de manera presencial, en los núcleos de los centros educativos, ayudados por la labor de los RI y las direcciones de las instituciones</a:t>
            </a:r>
            <a:r>
              <a:rPr lang="es-CR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 </a:t>
            </a:r>
            <a:r>
              <a:rPr lang="en-US" dirty="0" err="1" smtClean="0"/>
              <a:t>continuó</a:t>
            </a:r>
            <a:r>
              <a:rPr lang="en-US" dirty="0" smtClean="0"/>
              <a:t> con la </a:t>
            </a:r>
            <a:r>
              <a:rPr lang="en-US" dirty="0" err="1" smtClean="0"/>
              <a:t>ejecución</a:t>
            </a:r>
            <a:r>
              <a:rPr lang="en-US" dirty="0" smtClean="0"/>
              <a:t> </a:t>
            </a:r>
            <a:r>
              <a:rPr lang="en-US" dirty="0" err="1" smtClean="0"/>
              <a:t>Webinarios</a:t>
            </a:r>
            <a:r>
              <a:rPr lang="en-US" dirty="0" smtClean="0"/>
              <a:t> para </a:t>
            </a:r>
            <a:r>
              <a:rPr lang="en-US" dirty="0" err="1" smtClean="0"/>
              <a:t>cubrir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 de </a:t>
            </a:r>
            <a:r>
              <a:rPr lang="en-US" dirty="0" err="1" smtClean="0"/>
              <a:t>formaci</a:t>
            </a:r>
            <a:r>
              <a:rPr lang="es-CR" dirty="0" err="1"/>
              <a:t>ó</a:t>
            </a:r>
            <a:r>
              <a:rPr lang="en-US" dirty="0" smtClean="0"/>
              <a:t>n a </a:t>
            </a:r>
            <a:r>
              <a:rPr lang="en-US" dirty="0" err="1" smtClean="0"/>
              <a:t>través</a:t>
            </a:r>
            <a:r>
              <a:rPr lang="en-US" dirty="0" smtClean="0"/>
              <a:t> de la </a:t>
            </a:r>
            <a:r>
              <a:rPr lang="en-US" dirty="0" err="1" smtClean="0"/>
              <a:t>Direccion</a:t>
            </a:r>
            <a:r>
              <a:rPr lang="en-US" dirty="0" smtClean="0"/>
              <a:t> Regional de </a:t>
            </a:r>
            <a:r>
              <a:rPr lang="en-US" dirty="0" err="1" smtClean="0"/>
              <a:t>Educacion</a:t>
            </a:r>
            <a:r>
              <a:rPr lang="en-US" dirty="0" smtClean="0"/>
              <a:t> de Cartago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temas</a:t>
            </a:r>
            <a:r>
              <a:rPr lang="en-US" dirty="0" smtClean="0"/>
              <a:t> </a:t>
            </a:r>
            <a:r>
              <a:rPr lang="en-US" dirty="0" err="1" smtClean="0"/>
              <a:t>especificos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 </a:t>
            </a:r>
            <a:r>
              <a:rPr lang="en-US" dirty="0" err="1" smtClean="0"/>
              <a:t>formaci</a:t>
            </a:r>
            <a:r>
              <a:rPr lang="es-CR" dirty="0" err="1"/>
              <a:t>ó</a:t>
            </a:r>
            <a:r>
              <a:rPr lang="en-US" dirty="0" smtClean="0"/>
              <a:t>n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Normativa</a:t>
            </a:r>
            <a:r>
              <a:rPr lang="en-US" dirty="0" smtClean="0"/>
              <a:t> Legal, </a:t>
            </a:r>
            <a:r>
              <a:rPr lang="en-US" dirty="0" err="1" smtClean="0"/>
              <a:t>Salud</a:t>
            </a:r>
            <a:r>
              <a:rPr lang="en-US" dirty="0" smtClean="0"/>
              <a:t> </a:t>
            </a:r>
            <a:r>
              <a:rPr lang="en-US" dirty="0" err="1" smtClean="0"/>
              <a:t>Ocupacional</a:t>
            </a:r>
            <a:r>
              <a:rPr lang="en-US" dirty="0" smtClean="0"/>
              <a:t>, entre </a:t>
            </a:r>
            <a:r>
              <a:rPr lang="en-US" dirty="0" err="1" smtClean="0"/>
              <a:t>otros</a:t>
            </a:r>
            <a:r>
              <a:rPr lang="en-US" dirty="0" smtClean="0"/>
              <a:t>.</a:t>
            </a:r>
            <a:endParaRPr lang="es-CR" dirty="0"/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Se utilizó la plataforma de la Regional de Cartago, para </a:t>
            </a:r>
            <a:r>
              <a:rPr lang="es-CR" dirty="0" smtClean="0"/>
              <a:t>lograr ser </a:t>
            </a:r>
            <a:r>
              <a:rPr lang="es-CR" dirty="0"/>
              <a:t>más eficientes y eficaces en los diferentes planteamientos </a:t>
            </a:r>
            <a:r>
              <a:rPr lang="es-CR" dirty="0" smtClean="0"/>
              <a:t>propuestos en el </a:t>
            </a:r>
            <a:r>
              <a:rPr lang="es-CR" dirty="0"/>
              <a:t>plan operativo </a:t>
            </a:r>
            <a:r>
              <a:rPr lang="es-CR" dirty="0" smtClean="0"/>
              <a:t>2025.</a:t>
            </a:r>
            <a:endParaRPr lang="es-CR" dirty="0"/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Es importante destacar en el plano </a:t>
            </a:r>
            <a:r>
              <a:rPr lang="es-CR" dirty="0" smtClean="0"/>
              <a:t>financiero, </a:t>
            </a:r>
            <a:r>
              <a:rPr lang="es-CR" dirty="0"/>
              <a:t>que en el caso de la Junta </a:t>
            </a:r>
            <a:r>
              <a:rPr lang="es-CR" dirty="0" smtClean="0"/>
              <a:t>Regional de Cartago, se </a:t>
            </a:r>
            <a:r>
              <a:rPr lang="es-CR" dirty="0"/>
              <a:t>da una ejecución adecuada del </a:t>
            </a:r>
            <a:r>
              <a:rPr lang="es-CR" dirty="0" smtClean="0"/>
              <a:t>mismo, por el porcentaje </a:t>
            </a:r>
            <a:r>
              <a:rPr lang="es-CR" dirty="0" smtClean="0"/>
              <a:t>alcanzado de </a:t>
            </a:r>
            <a:r>
              <a:rPr lang="es-CR" b="1" dirty="0" smtClean="0"/>
              <a:t>94,57%</a:t>
            </a:r>
            <a:r>
              <a:rPr lang="es-CR" dirty="0" smtClean="0"/>
              <a:t> </a:t>
            </a:r>
            <a:r>
              <a:rPr lang="es-CR" dirty="0" smtClean="0"/>
              <a:t>se puede expresar con una nota positiva </a:t>
            </a:r>
            <a:r>
              <a:rPr lang="es-CR" dirty="0"/>
              <a:t>de </a:t>
            </a:r>
            <a:r>
              <a:rPr lang="es-CR" dirty="0" smtClean="0"/>
              <a:t>ejecución.</a:t>
            </a:r>
            <a:endParaRPr lang="es-CR" dirty="0"/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En tiempo y forma cada una de las partidas de ejecución del presupuesto están alineadas con las disposiciones legales, políticas, procedimientos y la regulación vigente a nivel de la Corporación.</a:t>
            </a:r>
          </a:p>
          <a:p>
            <a:pPr marL="457200" indent="-457200">
              <a:buFont typeface="+mj-lt"/>
              <a:buAutoNum type="arabicPeriod"/>
            </a:pPr>
            <a:r>
              <a:rPr lang="es-CR" dirty="0"/>
              <a:t>Cada uno de los pagos realizados </a:t>
            </a:r>
            <a:r>
              <a:rPr lang="es-CR" dirty="0" smtClean="0"/>
              <a:t>fueron aprobados </a:t>
            </a:r>
            <a:r>
              <a:rPr lang="es-CR" dirty="0"/>
              <a:t>en Sesión de Junta, siendo firmados por este servidor y por el presidente la Junta </a:t>
            </a:r>
            <a:r>
              <a:rPr lang="es-CR" dirty="0" smtClean="0"/>
              <a:t>Regional.</a:t>
            </a:r>
            <a:endParaRPr lang="es-CR" dirty="0"/>
          </a:p>
          <a:p>
            <a:pPr marL="457200" indent="-457200">
              <a:buFont typeface="+mj-lt"/>
              <a:buAutoNum type="arabicPeriod"/>
            </a:pPr>
            <a:endParaRPr lang="es-CR" dirty="0"/>
          </a:p>
          <a:p>
            <a:pPr marL="457200" indent="-457200">
              <a:buFont typeface="+mj-lt"/>
              <a:buAutoNum type="arabicPeriod"/>
            </a:pPr>
            <a:endParaRPr lang="es-CR" dirty="0"/>
          </a:p>
          <a:p>
            <a:pPr marL="457200" indent="-457200">
              <a:buFont typeface="+mj-lt"/>
              <a:buAutoNum type="arabicPeriod"/>
            </a:pPr>
            <a:endParaRPr lang="es-CR" dirty="0"/>
          </a:p>
          <a:p>
            <a:pPr marL="457200" indent="-457200">
              <a:buFont typeface="+mj-lt"/>
              <a:buAutoNum type="arabicPeriod"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0465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Dudas</a:t>
            </a:r>
            <a:r>
              <a:rPr lang="en-US" b="1" dirty="0" smtClean="0"/>
              <a:t> o </a:t>
            </a:r>
            <a:r>
              <a:rPr lang="en-US" b="1" dirty="0" err="1" smtClean="0"/>
              <a:t>consultas</a:t>
            </a:r>
            <a:endParaRPr lang="es-C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MSc</a:t>
            </a:r>
            <a:r>
              <a:rPr lang="en-US" b="1" dirty="0"/>
              <a:t>.</a:t>
            </a:r>
            <a:r>
              <a:rPr lang="en-US" b="1" dirty="0" smtClean="0"/>
              <a:t> José Hernando Zamora Jiménez</a:t>
            </a:r>
            <a:r>
              <a:rPr lang="es-CR" b="1" dirty="0" smtClean="0"/>
              <a:t>, Tesorero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741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960</TotalTime>
  <Words>590</Words>
  <Application>Microsoft Office PowerPoint</Application>
  <PresentationFormat>Panorámica</PresentationFormat>
  <Paragraphs>214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Informe Financiero  Ejercicio 2025</vt:lpstr>
      <vt:lpstr>Asignación Vs. Distribución Presupuesto </vt:lpstr>
      <vt:lpstr>Asignación Vs. Distribución Presupuesto </vt:lpstr>
      <vt:lpstr>Presupuesto Aprobado Año 2025</vt:lpstr>
      <vt:lpstr>Ejecución Presupuestaria 2025</vt:lpstr>
      <vt:lpstr>Talleres y/o Actividades Realizadas Junta Regional Cartago 2023-2026 </vt:lpstr>
      <vt:lpstr> Notas al Presupuesto  </vt:lpstr>
      <vt:lpstr>Dudas o consultas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Financiero  Año 2023</dc:title>
  <dc:creator>Jose</dc:creator>
  <cp:lastModifiedBy>Cuenta Microsoft</cp:lastModifiedBy>
  <cp:revision>33</cp:revision>
  <dcterms:created xsi:type="dcterms:W3CDTF">2024-03-08T15:13:17Z</dcterms:created>
  <dcterms:modified xsi:type="dcterms:W3CDTF">2026-02-07T14:28:29Z</dcterms:modified>
</cp:coreProperties>
</file>