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3" r:id="rId4"/>
    <p:sldId id="259" r:id="rId5"/>
    <p:sldId id="286" r:id="rId6"/>
    <p:sldId id="287" r:id="rId7"/>
    <p:sldId id="288" r:id="rId8"/>
    <p:sldId id="285" r:id="rId9"/>
  </p:sldIdLst>
  <p:sldSz cx="12192000" cy="6858000"/>
  <p:notesSz cx="6858000" cy="9144000"/>
  <p:defaultTextStyle>
    <a:defPPr>
      <a:defRPr lang="es-C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292" autoAdjust="0"/>
  </p:normalViewPr>
  <p:slideViewPr>
    <p:cSldViewPr snapToGrid="0" snapToObjects="1">
      <p:cViewPr varScale="1">
        <p:scale>
          <a:sx n="61" d="100"/>
          <a:sy n="61" d="100"/>
        </p:scale>
        <p:origin x="8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11424206245254E-2"/>
          <c:y val="4.7685392789141377E-2"/>
          <c:w val="0.90072059999833265"/>
          <c:h val="0.8149866361583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ACUERDOS TOMADOS</c:v>
                </c:pt>
                <c:pt idx="1">
                  <c:v>Acuerdos Ejecutados </c:v>
                </c:pt>
                <c:pt idx="2">
                  <c:v>Acuerdos en proceso</c:v>
                </c:pt>
                <c:pt idx="3">
                  <c:v>Acuerdos no ejecutados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D5B9-47B8-AF18-5405EC5BE3B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ACUERDOS TOMADOS</c:v>
                </c:pt>
                <c:pt idx="1">
                  <c:v>Acuerdos Ejecutados </c:v>
                </c:pt>
                <c:pt idx="2">
                  <c:v>Acuerdos en proceso</c:v>
                </c:pt>
                <c:pt idx="3">
                  <c:v>Acuerdos no ejecutados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9-47B8-AF18-5405EC5BE3B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B9-47B8-AF18-5405EC5BE3B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5B9-47B8-AF18-5405EC5BE3B2}"/>
              </c:ext>
            </c:extLst>
          </c:dPt>
          <c:cat>
            <c:strRef>
              <c:f>Hoja1!$A$2:$A$5</c:f>
              <c:strCache>
                <c:ptCount val="4"/>
                <c:pt idx="0">
                  <c:v>ACUERDOS TOMADOS</c:v>
                </c:pt>
                <c:pt idx="1">
                  <c:v>Acuerdos Ejecutados </c:v>
                </c:pt>
                <c:pt idx="2">
                  <c:v>Acuerdos en proceso</c:v>
                </c:pt>
                <c:pt idx="3">
                  <c:v>Acuerdos no ejecutados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1">
                  <c:v>138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B9-47B8-AF18-5405EC5BE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456463"/>
        <c:axId val="1003451183"/>
      </c:barChart>
      <c:catAx>
        <c:axId val="100345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003451183"/>
        <c:crosses val="autoZero"/>
        <c:auto val="1"/>
        <c:lblAlgn val="ctr"/>
        <c:lblOffset val="100"/>
        <c:noMultiLvlLbl val="0"/>
      </c:catAx>
      <c:valAx>
        <c:axId val="100345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00345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ACUERDOS TOMADOS</c:v>
                </c:pt>
                <c:pt idx="1">
                  <c:v>Acuerdos Ejecutados </c:v>
                </c:pt>
                <c:pt idx="2">
                  <c:v>Acuerdos en proceso</c:v>
                </c:pt>
                <c:pt idx="3">
                  <c:v>Acuerdos no ejecutados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632-4208-99AB-2ACA35C59B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32-4208-99AB-2ACA35C59B51}"/>
              </c:ext>
            </c:extLst>
          </c:dPt>
          <c:cat>
            <c:strRef>
              <c:f>Hoja1!$A$2:$A$5</c:f>
              <c:strCache>
                <c:ptCount val="4"/>
                <c:pt idx="0">
                  <c:v>ACUERDOS TOMADOS</c:v>
                </c:pt>
                <c:pt idx="1">
                  <c:v>Acuerdos Ejecutados </c:v>
                </c:pt>
                <c:pt idx="2">
                  <c:v>Acuerdos en proceso</c:v>
                </c:pt>
                <c:pt idx="3">
                  <c:v>Acuerdos no ejecutados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2-4208-99AB-2ACA35C59B5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32-4208-99AB-2ACA35C59B5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32-4208-99AB-2ACA35C59B51}"/>
              </c:ext>
            </c:extLst>
          </c:dPt>
          <c:cat>
            <c:strRef>
              <c:f>Hoja1!$A$2:$A$5</c:f>
              <c:strCache>
                <c:ptCount val="4"/>
                <c:pt idx="0">
                  <c:v>ACUERDOS TOMADOS</c:v>
                </c:pt>
                <c:pt idx="1">
                  <c:v>Acuerdos Ejecutados </c:v>
                </c:pt>
                <c:pt idx="2">
                  <c:v>Acuerdos en proceso</c:v>
                </c:pt>
                <c:pt idx="3">
                  <c:v>Acuerdos no ejecutados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1">
                  <c:v>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2-4208-99AB-2ACA35C59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456463"/>
        <c:axId val="1003451183"/>
      </c:barChart>
      <c:catAx>
        <c:axId val="100345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003451183"/>
        <c:crosses val="autoZero"/>
        <c:auto val="1"/>
        <c:lblAlgn val="ctr"/>
        <c:lblOffset val="100"/>
        <c:noMultiLvlLbl val="0"/>
      </c:catAx>
      <c:valAx>
        <c:axId val="100345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00345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A4D0-5C0C-4911-BFAC-9904A03EAD0F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8FC4-3FD6-482F-B99C-E245CFE8D7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68FC4-3FD6-482F-B99C-E245CFE8D7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8FC4-3FD6-482F-B99C-E245CFE8D7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68FC4-3FD6-482F-B99C-E245CFE8D7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78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D0487-A864-8B4A-87EC-1A095CD6D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054" y="73930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C4A9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976C10-9D52-AD4D-8683-15305E71F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054" y="321897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A8DF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241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32D39-1B72-F346-AD1B-D9D1321A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56" y="64933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C4A9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1D7BD-F3E4-2D4C-BD1A-76E02276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556" y="2109830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7482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F0A1D-B18F-E94F-92C0-29C158D4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61DE74-041C-7C49-AC42-488BC6BAA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075E66-ADED-EC49-91BB-6F9E086E7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8212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067202D0-35B5-7C47-9D17-E08FCB807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1826" y="752646"/>
            <a:ext cx="10497536" cy="4721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end el icono para agregar una imagen</a:t>
            </a:r>
            <a:endParaRPr lang="es-CR" noProof="0" dirty="0"/>
          </a:p>
        </p:txBody>
      </p:sp>
    </p:spTree>
    <p:extLst>
      <p:ext uri="{BB962C8B-B14F-4D97-AF65-F5344CB8AC3E}">
        <p14:creationId xmlns:p14="http://schemas.microsoft.com/office/powerpoint/2010/main" val="247999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80D0D3-5721-984F-72B4-8B5C4BEDEE74}"/>
              </a:ext>
            </a:extLst>
          </p:cNvPr>
          <p:cNvSpPr txBox="1"/>
          <p:nvPr/>
        </p:nvSpPr>
        <p:spPr>
          <a:xfrm>
            <a:off x="278414" y="5801237"/>
            <a:ext cx="955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FISCAL REGIONAL: 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ANNY GUTIÉRREZ  RODRÍGUEZ</a:t>
            </a:r>
            <a:endParaRPr lang="es-C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C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FISCAL NACIONAL: DR. ADEMAR AZOFEIFA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1C8708-7A69-62B5-6FF3-7DAFDE277639}"/>
              </a:ext>
            </a:extLst>
          </p:cNvPr>
          <p:cNvSpPr txBox="1"/>
          <p:nvPr/>
        </p:nvSpPr>
        <p:spPr>
          <a:xfrm>
            <a:off x="2033726" y="10965"/>
            <a:ext cx="7179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INFORME ANUAL FISCALÍA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1C8708-7A69-62B5-6FF3-7DAFDE277639}"/>
              </a:ext>
            </a:extLst>
          </p:cNvPr>
          <p:cNvSpPr txBox="1"/>
          <p:nvPr/>
        </p:nvSpPr>
        <p:spPr>
          <a:xfrm>
            <a:off x="1161535" y="4463907"/>
            <a:ext cx="824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JUNTA REGIONAL DE OCCIDENTE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4745" y="20804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R" sz="3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Se presenta el siguiente informe anual en concordancia con la normativa vigente del Colegio de Licenciados y Profesores en Letras, Filosofía, Ciencias y Artes. </a:t>
            </a:r>
            <a:br>
              <a:rPr lang="es-CR" sz="3600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es-CR" sz="2200" b="0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(Reglamento General Artículo 32 inciso E)</a:t>
            </a:r>
            <a:br>
              <a:rPr lang="es-CR" sz="2200" b="0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</a:br>
            <a:br>
              <a:rPr lang="es-CR" sz="3600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es-CR" sz="3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Este es un Informe Ejecutivo de la fiscalización y acciones realizadas durante el periodo comprendido entre Abril  del 2025 al 11 de Febrero del 2026.</a:t>
            </a:r>
            <a:br>
              <a:rPr lang="es-ES_tradnl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33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C95B60-F43B-A969-5FF3-4996B1CD2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42789"/>
              </p:ext>
            </p:extLst>
          </p:nvPr>
        </p:nvGraphicFramePr>
        <p:xfrm>
          <a:off x="841298" y="1298436"/>
          <a:ext cx="4625438" cy="40086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2925">
                  <a:extLst>
                    <a:ext uri="{9D8B030D-6E8A-4147-A177-3AD203B41FA5}">
                      <a16:colId xmlns:a16="http://schemas.microsoft.com/office/drawing/2014/main" val="1935911879"/>
                    </a:ext>
                  </a:extLst>
                </a:gridCol>
                <a:gridCol w="1372513">
                  <a:extLst>
                    <a:ext uri="{9D8B030D-6E8A-4147-A177-3AD203B41FA5}">
                      <a16:colId xmlns:a16="http://schemas.microsoft.com/office/drawing/2014/main" val="3394383404"/>
                    </a:ext>
                  </a:extLst>
                </a:gridCol>
              </a:tblGrid>
              <a:tr h="7739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TOTAL</a:t>
                      </a:r>
                      <a:r>
                        <a:rPr lang="es-CR" sz="1600" b="1" baseline="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 SESIONES </a:t>
                      </a:r>
                      <a:endParaRPr lang="es-CR" sz="1600" b="1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924068"/>
                  </a:ext>
                </a:extLst>
              </a:tr>
              <a:tr h="6448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Sesiones presenciales</a:t>
                      </a:r>
                      <a:endParaRPr kumimoji="0" lang="es-C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92411"/>
                  </a:ext>
                </a:extLst>
              </a:tr>
              <a:tr h="6448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Sesiones virtuales </a:t>
                      </a:r>
                      <a:endParaRPr kumimoji="0" lang="es-C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6366378"/>
                  </a:ext>
                </a:extLst>
              </a:tr>
              <a:tr h="648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</a:rPr>
                        <a:t>Total acuerdos tomados </a:t>
                      </a:r>
                      <a:endParaRPr lang="es-CR" sz="1600" b="1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276971"/>
                  </a:ext>
                </a:extLst>
              </a:tr>
              <a:tr h="648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Total acuerdos en proceso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0561768"/>
                  </a:ext>
                </a:extLst>
              </a:tr>
              <a:tr h="648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Total acuerdos no ejecutados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398735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546044" y="662009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Bahnschrift SemiCondensed" panose="020B0502040204020203" pitchFamily="34" charset="0"/>
              </a:rPr>
              <a:t>Sesiones el año 2025 </a:t>
            </a:r>
            <a:endParaRPr lang="es-MX" sz="2800" dirty="0"/>
          </a:p>
        </p:txBody>
      </p:sp>
      <p:sp>
        <p:nvSpPr>
          <p:cNvPr id="6" name="Rectángulo 5"/>
          <p:cNvSpPr/>
          <p:nvPr/>
        </p:nvSpPr>
        <p:spPr>
          <a:xfrm>
            <a:off x="7384617" y="677970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Bahnschrift SemiCondensed" panose="020B0502040204020203" pitchFamily="34" charset="0"/>
              </a:rPr>
              <a:t>Sesiones el año 2026 </a:t>
            </a:r>
            <a:endParaRPr lang="es-MX" sz="28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3C95B60-F43B-A969-5FF3-4996B1CD2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89222"/>
              </p:ext>
            </p:extLst>
          </p:nvPr>
        </p:nvGraphicFramePr>
        <p:xfrm>
          <a:off x="6679871" y="1298436"/>
          <a:ext cx="4625438" cy="40086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2925">
                  <a:extLst>
                    <a:ext uri="{9D8B030D-6E8A-4147-A177-3AD203B41FA5}">
                      <a16:colId xmlns:a16="http://schemas.microsoft.com/office/drawing/2014/main" val="1935911879"/>
                    </a:ext>
                  </a:extLst>
                </a:gridCol>
                <a:gridCol w="1372513">
                  <a:extLst>
                    <a:ext uri="{9D8B030D-6E8A-4147-A177-3AD203B41FA5}">
                      <a16:colId xmlns:a16="http://schemas.microsoft.com/office/drawing/2014/main" val="3394383404"/>
                    </a:ext>
                  </a:extLst>
                </a:gridCol>
              </a:tblGrid>
              <a:tr h="7739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TOTAL</a:t>
                      </a:r>
                      <a:r>
                        <a:rPr lang="es-CR" sz="1600" b="1" baseline="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 SESIONES</a:t>
                      </a:r>
                      <a:endParaRPr lang="es-CR" sz="1600" b="1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924068"/>
                  </a:ext>
                </a:extLst>
              </a:tr>
              <a:tr h="6448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Sesiones presenciales</a:t>
                      </a:r>
                      <a:endParaRPr kumimoji="0" lang="es-C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92411"/>
                  </a:ext>
                </a:extLst>
              </a:tr>
              <a:tr h="6448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Sesiones virtuales </a:t>
                      </a:r>
                      <a:endParaRPr kumimoji="0" lang="es-C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6366378"/>
                  </a:ext>
                </a:extLst>
              </a:tr>
              <a:tr h="648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</a:rPr>
                        <a:t>Total acuerdos tomados </a:t>
                      </a:r>
                      <a:endParaRPr lang="es-CR" sz="1600" b="1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276971"/>
                  </a:ext>
                </a:extLst>
              </a:tr>
              <a:tr h="648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Total acuerdos en proceso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0561768"/>
                  </a:ext>
                </a:extLst>
              </a:tr>
              <a:tr h="648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b="1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Total acuerdos no ejecutados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39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61654" y="701224"/>
            <a:ext cx="10515600" cy="1325563"/>
          </a:xfrm>
        </p:spPr>
        <p:txBody>
          <a:bodyPr/>
          <a:lstStyle/>
          <a:p>
            <a:r>
              <a:rPr lang="es-CR" dirty="0">
                <a:solidFill>
                  <a:schemeClr val="accent4"/>
                </a:solidFill>
                <a:latin typeface="Bahnschrift SemiCondensed" panose="020B0502040204020203" pitchFamily="34" charset="0"/>
              </a:rPr>
              <a:t>Relación de acuerdos tomados de Junta Regional</a:t>
            </a:r>
            <a:endParaRPr lang="es-ES_tradnl" dirty="0">
              <a:solidFill>
                <a:schemeClr val="accent4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8491" y="1713082"/>
            <a:ext cx="4869873" cy="4038177"/>
          </a:xfrm>
        </p:spPr>
        <p:txBody>
          <a:bodyPr/>
          <a:lstStyle/>
          <a:p>
            <a:pPr algn="ctr"/>
            <a:r>
              <a:rPr lang="es-ES_tradnl" dirty="0"/>
              <a:t>Sesiones 2025</a:t>
            </a:r>
          </a:p>
        </p:txBody>
      </p:sp>
      <p:graphicFrame>
        <p:nvGraphicFramePr>
          <p:cNvPr id="7" name="Marcador de contenido 10">
            <a:extLst>
              <a:ext uri="{FF2B5EF4-FFF2-40B4-BE49-F238E27FC236}">
                <a16:creationId xmlns:a16="http://schemas.microsoft.com/office/drawing/2014/main" id="{E649C8B6-7ADC-DD1C-8FFD-62155DE74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844761"/>
              </p:ext>
            </p:extLst>
          </p:nvPr>
        </p:nvGraphicFramePr>
        <p:xfrm>
          <a:off x="367145" y="2199039"/>
          <a:ext cx="4551219" cy="345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Marcador de contenido 10">
            <a:extLst>
              <a:ext uri="{FF2B5EF4-FFF2-40B4-BE49-F238E27FC236}">
                <a16:creationId xmlns:a16="http://schemas.microsoft.com/office/drawing/2014/main" id="{E649C8B6-7ADC-DD1C-8FFD-62155DE74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63832"/>
              </p:ext>
            </p:extLst>
          </p:nvPr>
        </p:nvGraphicFramePr>
        <p:xfrm>
          <a:off x="5396345" y="2199039"/>
          <a:ext cx="4558146" cy="348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Marcador de contenido 4"/>
          <p:cNvSpPr>
            <a:spLocks noGrp="1"/>
          </p:cNvSpPr>
          <p:nvPr>
            <p:ph sz="half" idx="1"/>
          </p:nvPr>
        </p:nvSpPr>
        <p:spPr>
          <a:xfrm>
            <a:off x="5077691" y="1822296"/>
            <a:ext cx="4869873" cy="4038177"/>
          </a:xfrm>
        </p:spPr>
        <p:txBody>
          <a:bodyPr/>
          <a:lstStyle/>
          <a:p>
            <a:pPr algn="ctr"/>
            <a:r>
              <a:rPr lang="es-ES_tradnl" dirty="0"/>
              <a:t>Sesiones 2026</a:t>
            </a:r>
          </a:p>
        </p:txBody>
      </p:sp>
    </p:spTree>
    <p:extLst>
      <p:ext uri="{BB962C8B-B14F-4D97-AF65-F5344CB8AC3E}">
        <p14:creationId xmlns:p14="http://schemas.microsoft.com/office/powerpoint/2010/main" val="64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Graphic spid="10" grpId="0">
        <p:bldAsOne/>
      </p:bldGraphic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F5557-FA93-7016-7FC1-1117D223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87"/>
            <a:ext cx="10062681" cy="90522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ACTIVIDADES DE LA FISCALÍA 2025</a:t>
            </a:r>
            <a:endParaRPr lang="es-CR" sz="3200" dirty="0">
              <a:solidFill>
                <a:schemeClr val="accent4"/>
              </a:solidFill>
            </a:endParaRP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44E1F37A-03E9-9376-D58F-AFC6AD7095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5927937"/>
              </p:ext>
            </p:extLst>
          </p:nvPr>
        </p:nvGraphicFramePr>
        <p:xfrm>
          <a:off x="82193" y="863030"/>
          <a:ext cx="12031037" cy="5323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5627">
                  <a:extLst>
                    <a:ext uri="{9D8B030D-6E8A-4147-A177-3AD203B41FA5}">
                      <a16:colId xmlns:a16="http://schemas.microsoft.com/office/drawing/2014/main" val="3977709055"/>
                    </a:ext>
                  </a:extLst>
                </a:gridCol>
                <a:gridCol w="1605410">
                  <a:extLst>
                    <a:ext uri="{9D8B030D-6E8A-4147-A177-3AD203B41FA5}">
                      <a16:colId xmlns:a16="http://schemas.microsoft.com/office/drawing/2014/main" val="2901478720"/>
                    </a:ext>
                  </a:extLst>
                </a:gridCol>
              </a:tblGrid>
              <a:tr h="491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LA ACTIVIDAD </a:t>
                      </a:r>
                    </a:p>
                  </a:txBody>
                  <a:tcPr marL="63391" marR="63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s-CR" sz="18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171130383"/>
                  </a:ext>
                </a:extLst>
              </a:tr>
              <a:tr h="491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en sesiones de Junta Regional.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40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707069865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en actividades culturales y deportivas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1128800930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en actividades de desarrollo  personal.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3013223123"/>
                  </a:ext>
                </a:extLst>
              </a:tr>
              <a:tr h="491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en actividades de desarrollo  profesional.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3922326806"/>
                  </a:ext>
                </a:extLst>
              </a:tr>
              <a:tr h="370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Presentación de asuntos  de fiscalía en sesiones de Junta Regional.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/>
                        <a:t>4</a:t>
                      </a:r>
                      <a:endParaRPr lang="es-MX" dirty="0"/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747356192"/>
                  </a:ext>
                </a:extLst>
              </a:tr>
              <a:tr h="6384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en actividades organizadas por el colegio.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242283614"/>
                  </a:ext>
                </a:extLst>
              </a:tr>
              <a:tr h="4030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informes de </a:t>
                      </a:r>
                      <a:r>
                        <a:rPr lang="es-CR" sz="16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fiscalía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574907365"/>
                  </a:ext>
                </a:extLst>
              </a:tr>
              <a:tr h="6384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en Asamblea Nacional.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4139486239"/>
                  </a:ext>
                </a:extLst>
              </a:tr>
              <a:tr h="380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6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R" sz="16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sesión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CR" sz="16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revisión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CR" sz="16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73619447"/>
                  </a:ext>
                </a:extLst>
              </a:tr>
              <a:tr h="729934">
                <a:tc>
                  <a:txBody>
                    <a:bodyPr/>
                    <a:lstStyle/>
                    <a:p>
                      <a:r>
                        <a:rPr lang="es-CR" sz="1600" dirty="0"/>
                        <a:t>Participación en capacitaciones impartidas por fiscalía nacional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423445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81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F5557-FA93-7016-7FC1-1117D223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ACTIVIDADES DE LA FISCALÍA</a:t>
            </a:r>
            <a:br>
              <a:rPr lang="es-ES" sz="3200" dirty="0">
                <a:solidFill>
                  <a:schemeClr val="accent4"/>
                </a:solidFill>
              </a:rPr>
            </a:br>
            <a:r>
              <a:rPr lang="es-ES" sz="3200" dirty="0">
                <a:solidFill>
                  <a:schemeClr val="accent4"/>
                </a:solidFill>
              </a:rPr>
              <a:t>2026</a:t>
            </a:r>
            <a:endParaRPr lang="es-CR" sz="3200" dirty="0">
              <a:solidFill>
                <a:schemeClr val="accent4"/>
              </a:solidFill>
            </a:endParaRP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44E1F37A-03E9-9376-D58F-AFC6AD7095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606473"/>
              </p:ext>
            </p:extLst>
          </p:nvPr>
        </p:nvGraphicFramePr>
        <p:xfrm>
          <a:off x="1021404" y="1498059"/>
          <a:ext cx="9551346" cy="2688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840">
                  <a:extLst>
                    <a:ext uri="{9D8B030D-6E8A-4147-A177-3AD203B41FA5}">
                      <a16:colId xmlns:a16="http://schemas.microsoft.com/office/drawing/2014/main" val="3977709055"/>
                    </a:ext>
                  </a:extLst>
                </a:gridCol>
                <a:gridCol w="2311506">
                  <a:extLst>
                    <a:ext uri="{9D8B030D-6E8A-4147-A177-3AD203B41FA5}">
                      <a16:colId xmlns:a16="http://schemas.microsoft.com/office/drawing/2014/main" val="2901478720"/>
                    </a:ext>
                  </a:extLst>
                </a:gridCol>
              </a:tblGrid>
              <a:tr h="810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LA ACTIVIDAD </a:t>
                      </a:r>
                    </a:p>
                  </a:txBody>
                  <a:tcPr marL="63391" marR="63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800" b="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s-CR" sz="1800" b="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171130383"/>
                  </a:ext>
                </a:extLst>
              </a:tr>
              <a:tr h="107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Participación en sesiones de Junta Regional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1" marR="63391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2707069865"/>
                  </a:ext>
                </a:extLst>
              </a:tr>
              <a:tr h="807311">
                <a:tc>
                  <a:txBody>
                    <a:bodyPr/>
                    <a:lstStyle/>
                    <a:p>
                      <a:r>
                        <a:rPr lang="es-MX" dirty="0"/>
                        <a:t>Elaboración del informe anual de fiscalía</a:t>
                      </a:r>
                    </a:p>
                  </a:txBody>
                  <a:tcPr marL="63391" marR="63391" marT="0" marB="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</a:p>
                  </a:txBody>
                  <a:tcPr marL="63391" marR="63391" marT="0" marB="0"/>
                </a:tc>
                <a:extLst>
                  <a:ext uri="{0D108BD9-81ED-4DB2-BD59-A6C34878D82A}">
                    <a16:rowId xmlns:a16="http://schemas.microsoft.com/office/drawing/2014/main" val="112880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60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F417AB1A-4F65-49B8-BBF3-9B63E2877A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DE5D3A-4F93-43CF-9B2D-ADA3E5581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45706"/>
              </p:ext>
            </p:extLst>
          </p:nvPr>
        </p:nvGraphicFramePr>
        <p:xfrm>
          <a:off x="142875" y="348037"/>
          <a:ext cx="11730038" cy="579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5717">
                  <a:extLst>
                    <a:ext uri="{9D8B030D-6E8A-4147-A177-3AD203B41FA5}">
                      <a16:colId xmlns:a16="http://schemas.microsoft.com/office/drawing/2014/main" val="1995159597"/>
                    </a:ext>
                  </a:extLst>
                </a:gridCol>
                <a:gridCol w="6514321">
                  <a:extLst>
                    <a:ext uri="{9D8B030D-6E8A-4147-A177-3AD203B41FA5}">
                      <a16:colId xmlns:a16="http://schemas.microsoft.com/office/drawing/2014/main" val="437937340"/>
                    </a:ext>
                  </a:extLst>
                </a:gridCol>
              </a:tblGrid>
              <a:tr h="1031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2000" dirty="0">
                          <a:effectLst/>
                        </a:rPr>
                        <a:t>Principales fortalezas y debilidades detectadas en la región.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55860"/>
                  </a:ext>
                </a:extLst>
              </a:tr>
              <a:tr h="380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Fortalezas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Debilidades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691079"/>
                  </a:ext>
                </a:extLst>
              </a:tr>
              <a:tr h="4380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Las actividades que programa la Junta Regional son del agrado de las personas colegiadas que participan en las misma.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Participación activa de las personas que asisten a los diferentes eventos programados en la región.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>
                          <a:effectLst/>
                        </a:rPr>
                        <a:t>Ausentismo que presentan las personas colegiadas a las diferentes actividades para las cuales adquirieron un espacio.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>
                          <a:effectLst/>
                        </a:rPr>
                        <a:t>Algunos facilitadores contratados para desarrollar las capacitaciones o talleres no han cumplido eficazmente con el objetivo de la contratación o han carecido del conocimiento y experiencia del funcionamiento del MEP.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600">
                          <a:effectLst/>
                        </a:rPr>
                        <a:t>Los </a:t>
                      </a:r>
                      <a:r>
                        <a:rPr lang="es-CR" sz="1600" dirty="0">
                          <a:effectLst/>
                        </a:rPr>
                        <a:t>mecanismos para elegir los R.I son muy variados en las diferentes instituciones y los colegiados no siempre están informados de la forma correcta de realizar la elección.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600" dirty="0">
                          <a:effectLst/>
                        </a:rPr>
                        <a:t>En ocasiones las personas colegiadas que requieren un apoyo especifico ,no cuentan por parte de COLYPRO con la información clara para hacer valer los derechos que la ley 7.600 les ofrece.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75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6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8BEF02-43BD-5831-A335-5C930D8C505B}"/>
              </a:ext>
            </a:extLst>
          </p:cNvPr>
          <p:cNvSpPr txBox="1"/>
          <p:nvPr/>
        </p:nvSpPr>
        <p:spPr>
          <a:xfrm>
            <a:off x="1462027" y="5661928"/>
            <a:ext cx="951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Muchas gracias.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B64EF9-1E58-4037-8338-C50F0F2D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04" y="882668"/>
            <a:ext cx="5770179" cy="46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15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-final-16-9" id="{61680EA4-A4DE-B04B-BAA2-51A03F713618}" vid="{4BE2C909-CCE3-BC49-BC92-D151FCEBA2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5972</TotalTime>
  <Words>436</Words>
  <Application>Microsoft Office PowerPoint</Application>
  <PresentationFormat>Panorámica</PresentationFormat>
  <Paragraphs>82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Bahnschrift SemiCondensed</vt:lpstr>
      <vt:lpstr>Calibri</vt:lpstr>
      <vt:lpstr>Calibri Light</vt:lpstr>
      <vt:lpstr>Century Gothic</vt:lpstr>
      <vt:lpstr>Tema de Office</vt:lpstr>
      <vt:lpstr>Presentación de PowerPoint</vt:lpstr>
      <vt:lpstr>Se presenta el siguiente informe anual en concordancia con la normativa vigente del Colegio de Licenciados y Profesores en Letras, Filosofía, Ciencias y Artes.  (Reglamento General Artículo 32 inciso E)  Este es un Informe Ejecutivo de la fiscalización y acciones realizadas durante el periodo comprendido entre Abril  del 2025 al 11 de Febrero del 2026. </vt:lpstr>
      <vt:lpstr>Presentación de PowerPoint</vt:lpstr>
      <vt:lpstr>Relación de acuerdos tomados de Junta Regional</vt:lpstr>
      <vt:lpstr>ACTIVIDADES DE LA FISCALÍA 2025</vt:lpstr>
      <vt:lpstr>ACTIVIDADES DE LA FISCALÍA 2026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Anny Gutierrez Rodriguez</cp:lastModifiedBy>
  <cp:revision>142</cp:revision>
  <dcterms:created xsi:type="dcterms:W3CDTF">2019-03-22T14:34:09Z</dcterms:created>
  <dcterms:modified xsi:type="dcterms:W3CDTF">2026-02-17T21:05:57Z</dcterms:modified>
</cp:coreProperties>
</file>