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4"/>
    <a:srgbClr val="C6D420"/>
    <a:srgbClr val="727B7B"/>
    <a:srgbClr val="4B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6"/>
    <p:restoredTop sz="94665"/>
  </p:normalViewPr>
  <p:slideViewPr>
    <p:cSldViewPr snapToGrid="0" snapToObjects="1" showGuides="1">
      <p:cViewPr varScale="1">
        <p:scale>
          <a:sx n="95" d="100"/>
          <a:sy n="95" d="100"/>
        </p:scale>
        <p:origin x="187" y="4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7615DA-EE9F-AE49-BE8F-AA9A03F4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2830254"/>
            <a:ext cx="9144000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5730949"/>
            <a:ext cx="9144000" cy="742082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344399" y="749300"/>
            <a:ext cx="4224339" cy="5740400"/>
          </a:xfrm>
          <a:custGeom>
            <a:avLst/>
            <a:gdLst>
              <a:gd name="connsiteX0" fmla="*/ 1665491 w 4224339"/>
              <a:gd name="connsiteY0" fmla="*/ 0 h 5740400"/>
              <a:gd name="connsiteX1" fmla="*/ 4224339 w 4224339"/>
              <a:gd name="connsiteY1" fmla="*/ 0 h 5740400"/>
              <a:gd name="connsiteX2" fmla="*/ 4224339 w 4224339"/>
              <a:gd name="connsiteY2" fmla="*/ 5740400 h 5740400"/>
              <a:gd name="connsiteX3" fmla="*/ 1665488 w 4224339"/>
              <a:gd name="connsiteY3" fmla="*/ 5740400 h 5740400"/>
              <a:gd name="connsiteX4" fmla="*/ 1459554 w 4224339"/>
              <a:gd name="connsiteY4" fmla="*/ 5615292 h 5740400"/>
              <a:gd name="connsiteX5" fmla="*/ 0 w 4224339"/>
              <a:gd name="connsiteY5" fmla="*/ 2870201 h 5740400"/>
              <a:gd name="connsiteX6" fmla="*/ 1459554 w 4224339"/>
              <a:gd name="connsiteY6" fmla="*/ 12511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339" h="5740400">
                <a:moveTo>
                  <a:pt x="1665491" y="0"/>
                </a:moveTo>
                <a:lnTo>
                  <a:pt x="4224339" y="0"/>
                </a:lnTo>
                <a:lnTo>
                  <a:pt x="4224339" y="5740400"/>
                </a:lnTo>
                <a:lnTo>
                  <a:pt x="1665488" y="5740400"/>
                </a:lnTo>
                <a:lnTo>
                  <a:pt x="1459554" y="5615292"/>
                </a:lnTo>
                <a:cubicBezTo>
                  <a:pt x="578964" y="5020377"/>
                  <a:pt x="0" y="4012901"/>
                  <a:pt x="0" y="2870201"/>
                </a:cubicBezTo>
                <a:cubicBezTo>
                  <a:pt x="0" y="1727501"/>
                  <a:pt x="578964" y="720025"/>
                  <a:pt x="1459554" y="125110"/>
                </a:cubicBezTo>
                <a:close/>
              </a:path>
            </a:pathLst>
          </a:custGeom>
          <a:solidFill>
            <a:srgbClr val="727B7B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9D6C4E0-2BDB-5340-A062-6CE8E86BD0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2693" y="384969"/>
            <a:ext cx="2453370" cy="19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D5007E-7C25-204D-A6BF-50A7D9C176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7D1D43A-9C13-A645-A2F2-521717C7C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1852"/>
          <a:stretch/>
        </p:blipFill>
        <p:spPr>
          <a:xfrm>
            <a:off x="0" y="3556000"/>
            <a:ext cx="12192000" cy="330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64058A-F2D3-544C-891C-042332CBAD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8BCD87-2BB1-4E48-B9D7-BE5D801D8DD0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0DF15E0-5BC2-4E4C-8DBA-F2EFD5E55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4068762"/>
            <a:ext cx="3239999" cy="2420938"/>
          </a:xfrm>
        </p:spPr>
        <p:txBody>
          <a:bodyPr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1F3DE329-877B-464C-A2CA-3A68FDD36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7" y="1628775"/>
            <a:ext cx="3240000" cy="230822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xmlns="" id="{760B2128-4A76-5D42-A9CA-4CA53C7F61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76000" y="1628775"/>
            <a:ext cx="3240000" cy="230822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xmlns="" id="{DA3D99B3-A00E-DC44-9BBE-66A1599338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6063" y="1628775"/>
            <a:ext cx="3240000" cy="230822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7D90E241-718D-7B4F-95F3-45EF1551CF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6001" y="4068762"/>
            <a:ext cx="3239999" cy="2420938"/>
          </a:xfrm>
        </p:spPr>
        <p:txBody>
          <a:bodyPr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9D1FC3AD-DABD-CD4A-8DB6-38D0ACF1B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6064" y="4068762"/>
            <a:ext cx="3239999" cy="2420938"/>
          </a:xfrm>
        </p:spPr>
        <p:txBody>
          <a:bodyPr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75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891474-F266-7E41-A874-6FD6DB692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4E732D-C81A-264F-96B6-55F4140ABB3D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02C43C5-7061-EF4C-9DE9-4878DF504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3085" y="2552700"/>
            <a:ext cx="250583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8D1D05-0E8B-8342-BA86-03EF24E61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048300-35C2-5540-96FE-E282604F8E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3ABC2-AECB-654A-B99E-8FED5352F452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628776"/>
            <a:ext cx="11160125" cy="4860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2615A9-1723-7242-85C0-25FF53F5A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328862"/>
            <a:ext cx="11160125" cy="223361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81600"/>
            <a:ext cx="10515600" cy="1278731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DDDBD2-B981-9248-ABB7-79549273C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5189" y="397669"/>
            <a:ext cx="1821621" cy="14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82DE93-9208-B140-9592-72824123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EFF57C-1E7F-E548-BD02-B829EAFE3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76076F-3DF2-BF43-90A7-61F130050257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628774"/>
            <a:ext cx="5400672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1628775"/>
            <a:ext cx="5400672" cy="4860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64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C58B6E-A790-D94F-B7A7-67D13C419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213C51-9E59-664F-8492-C8AA02C9DF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2A82A-1A90-5D4D-AE42-8B617CAE0921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9AE29-EEA9-6242-8FC5-08A88580365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DFC556-FB85-434B-A2F7-2F6D2EF745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87C7D1-5BC0-0544-BD61-D10B9DFF0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C51003-7632-E249-9879-590D689D5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C24113-0FDF-B74E-A814-AB881F5DD788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22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252DEA-2A47-2A4C-AB2B-43D113BDB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9B4296-0B7B-5246-A0F8-1F3C85555BBB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xmlns="" id="{945AD5DC-2AB4-F94A-B14F-DCA602B4E3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92248" y="0"/>
            <a:ext cx="4799752" cy="6522322"/>
          </a:xfrm>
          <a:custGeom>
            <a:avLst/>
            <a:gdLst>
              <a:gd name="connsiteX0" fmla="*/ 1665491 w 4224339"/>
              <a:gd name="connsiteY0" fmla="*/ 0 h 5740400"/>
              <a:gd name="connsiteX1" fmla="*/ 4224339 w 4224339"/>
              <a:gd name="connsiteY1" fmla="*/ 0 h 5740400"/>
              <a:gd name="connsiteX2" fmla="*/ 4224339 w 4224339"/>
              <a:gd name="connsiteY2" fmla="*/ 5740400 h 5740400"/>
              <a:gd name="connsiteX3" fmla="*/ 1665488 w 4224339"/>
              <a:gd name="connsiteY3" fmla="*/ 5740400 h 5740400"/>
              <a:gd name="connsiteX4" fmla="*/ 1459554 w 4224339"/>
              <a:gd name="connsiteY4" fmla="*/ 5615292 h 5740400"/>
              <a:gd name="connsiteX5" fmla="*/ 0 w 4224339"/>
              <a:gd name="connsiteY5" fmla="*/ 2870201 h 5740400"/>
              <a:gd name="connsiteX6" fmla="*/ 1459554 w 4224339"/>
              <a:gd name="connsiteY6" fmla="*/ 12511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339" h="5740400">
                <a:moveTo>
                  <a:pt x="1665491" y="0"/>
                </a:moveTo>
                <a:lnTo>
                  <a:pt x="4224339" y="0"/>
                </a:lnTo>
                <a:lnTo>
                  <a:pt x="4224339" y="5740400"/>
                </a:lnTo>
                <a:lnTo>
                  <a:pt x="1665488" y="5740400"/>
                </a:lnTo>
                <a:lnTo>
                  <a:pt x="1459554" y="5615292"/>
                </a:lnTo>
                <a:cubicBezTo>
                  <a:pt x="578964" y="5020377"/>
                  <a:pt x="0" y="4012901"/>
                  <a:pt x="0" y="2870201"/>
                </a:cubicBezTo>
                <a:cubicBezTo>
                  <a:pt x="0" y="1727501"/>
                  <a:pt x="578964" y="720025"/>
                  <a:pt x="1459554" y="125110"/>
                </a:cubicBezTo>
                <a:close/>
              </a:path>
            </a:pathLst>
          </a:custGeom>
          <a:noFill/>
          <a:ln w="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48C3EA4-4C46-2C47-9E92-6184594402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9" y="3073400"/>
            <a:ext cx="5668961" cy="34163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BDFEF617-BC18-1844-870F-44B5EBC4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28662"/>
            <a:ext cx="5400675" cy="2090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15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B01500-DEBD-4649-AA62-F4FDC6C5B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61BDB1-0CE2-DE43-9DCD-4672D706A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B9AD56-3A37-844F-A405-EE5FCD4A5B1D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72866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62" y="1628775"/>
            <a:ext cx="7054537" cy="4619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8" y="2692400"/>
            <a:ext cx="3932237" cy="37972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C7B354-5530-9640-833A-32E6FD262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77CF20-A96B-3C40-9ADF-ACE85A95D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18078" y="152929"/>
            <a:ext cx="1154594" cy="935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8DA2F9-7382-E449-BBD1-A41E551DAE32}"/>
              </a:ext>
            </a:extLst>
          </p:cNvPr>
          <p:cNvSpPr txBox="1"/>
          <p:nvPr userDrawn="1"/>
        </p:nvSpPr>
        <p:spPr>
          <a:xfrm>
            <a:off x="9589054" y="6581960"/>
            <a:ext cx="208700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x-none" sz="1000" dirty="0">
                <a:solidFill>
                  <a:srgbClr val="004C94"/>
                </a:solidFill>
                <a:latin typeface="Century Gothic" panose="020B0502020202020204" pitchFamily="34" charset="0"/>
              </a:rPr>
              <a:t>www.colypro.com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736415"/>
            <a:ext cx="8923338" cy="531998"/>
          </a:xfrm>
        </p:spPr>
        <p:txBody>
          <a:bodyPr anchor="b"/>
          <a:lstStyle>
            <a:lvl1pPr>
              <a:defRPr sz="3200">
                <a:solidFill>
                  <a:srgbClr val="C6D4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939" y="1628775"/>
            <a:ext cx="11160124" cy="48609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728663"/>
            <a:ext cx="8041654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635538"/>
            <a:ext cx="11160125" cy="485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56272" y="-923026"/>
            <a:ext cx="569343" cy="569343"/>
          </a:xfrm>
          <a:prstGeom prst="rect">
            <a:avLst/>
          </a:prstGeom>
          <a:solidFill>
            <a:srgbClr val="4B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93034" y="-923026"/>
            <a:ext cx="569343" cy="569343"/>
          </a:xfrm>
          <a:prstGeom prst="rect">
            <a:avLst/>
          </a:prstGeom>
          <a:solidFill>
            <a:srgbClr val="C6D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33313" y="-923026"/>
            <a:ext cx="569343" cy="569343"/>
          </a:xfrm>
          <a:prstGeom prst="rect">
            <a:avLst/>
          </a:prstGeom>
          <a:solidFill>
            <a:srgbClr val="72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261449" y="-923026"/>
            <a:ext cx="569343" cy="569343"/>
          </a:xfrm>
          <a:prstGeom prst="rect">
            <a:avLst/>
          </a:prstGeom>
          <a:solidFill>
            <a:srgbClr val="004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C94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7355" userDrawn="1">
          <p15:clr>
            <a:srgbClr val="F26B43"/>
          </p15:clr>
        </p15:guide>
        <p15:guide id="7" pos="3727" userDrawn="1">
          <p15:clr>
            <a:srgbClr val="F26B43"/>
          </p15:clr>
        </p15:guide>
        <p15:guide id="8" pos="3953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328782E-8FCE-6244-9AB5-4C7B651F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733" y="1311103"/>
            <a:ext cx="9144000" cy="6086355"/>
          </a:xfrm>
        </p:spPr>
        <p:txBody>
          <a:bodyPr>
            <a:normAutofit fontScale="90000"/>
          </a:bodyPr>
          <a:lstStyle/>
          <a:p>
            <a:r>
              <a:rPr lang="es-419" b="1" dirty="0"/>
              <a:t/>
            </a:r>
            <a:br>
              <a:rPr lang="es-419" b="1" dirty="0"/>
            </a:br>
            <a:r>
              <a:rPr lang="es-419" b="1" dirty="0"/>
              <a:t/>
            </a:r>
            <a:br>
              <a:rPr lang="es-419" b="1" dirty="0"/>
            </a:br>
            <a:r>
              <a:rPr lang="es-419" b="1" dirty="0"/>
              <a:t/>
            </a:r>
            <a:br>
              <a:rPr lang="es-419" b="1" dirty="0"/>
            </a:br>
            <a:r>
              <a:rPr lang="es-419" b="1" dirty="0"/>
              <a:t/>
            </a:r>
            <a:br>
              <a:rPr lang="es-419" b="1" dirty="0"/>
            </a:br>
            <a:r>
              <a:rPr lang="es-CR" b="1" dirty="0"/>
              <a:t>INFORME ANUAL DE </a:t>
            </a:r>
            <a:r>
              <a:rPr lang="es-CR" b="1" dirty="0" smtClean="0"/>
              <a:t>FISCALÍA</a:t>
            </a:r>
            <a:r>
              <a:rPr lang="es-419" dirty="0" smtClean="0"/>
              <a:t>.</a:t>
            </a:r>
            <a:r>
              <a:rPr lang="es-419" dirty="0"/>
              <a:t/>
            </a:r>
            <a:br>
              <a:rPr lang="es-419" dirty="0"/>
            </a:br>
            <a:r>
              <a:rPr lang="es-419" dirty="0"/>
              <a:t>       2025 / 2026</a:t>
            </a:r>
            <a:r>
              <a:rPr lang="es-CR" b="1" dirty="0"/>
              <a:t/>
            </a:r>
            <a:br>
              <a:rPr lang="es-CR" b="1" dirty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/>
              <a:t/>
            </a:r>
            <a:br>
              <a:rPr lang="es-419" dirty="0"/>
            </a:br>
            <a:endParaRPr lang="es-C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E73AF0D-DEAA-064E-83A7-90EE6C1D04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9422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5EB40ABC-46BD-0E47-9AF2-24B8EE9C0C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349" b="17349"/>
          <a:stretch>
            <a:fillRect/>
          </a:stretch>
        </p:blipFill>
        <p:spPr>
          <a:xfrm>
            <a:off x="602511" y="732723"/>
            <a:ext cx="10986977" cy="4860925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DBC31A5-8F6E-BBE6-06CF-931987DD7C96}"/>
              </a:ext>
            </a:extLst>
          </p:cNvPr>
          <p:cNvSpPr txBox="1"/>
          <p:nvPr/>
        </p:nvSpPr>
        <p:spPr>
          <a:xfrm>
            <a:off x="602511" y="5637592"/>
            <a:ext cx="6468138" cy="369332"/>
          </a:xfrm>
          <a:prstGeom prst="rect">
            <a:avLst/>
          </a:prstGeom>
          <a:noFill/>
          <a:ln>
            <a:solidFill>
              <a:srgbClr val="004C94"/>
            </a:solidFill>
          </a:ln>
        </p:spPr>
        <p:txBody>
          <a:bodyPr wrap="square">
            <a:spAutoFit/>
          </a:bodyPr>
          <a:lstStyle/>
          <a:p>
            <a:r>
              <a:rPr lang="es-CR" dirty="0"/>
              <a:t>Bendiciones por su apoyo durante mis periodos</a:t>
            </a:r>
          </a:p>
        </p:txBody>
      </p:sp>
    </p:spTree>
    <p:extLst>
      <p:ext uri="{BB962C8B-B14F-4D97-AF65-F5344CB8AC3E}">
        <p14:creationId xmlns:p14="http://schemas.microsoft.com/office/powerpoint/2010/main" val="10209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BCBCA-ECE8-6649-B099-92D41C4B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62" y="1264186"/>
            <a:ext cx="11887486" cy="4838589"/>
          </a:xfrm>
        </p:spPr>
        <p:txBody>
          <a:bodyPr>
            <a:normAutofit/>
          </a:bodyPr>
          <a:lstStyle/>
          <a:p>
            <a:r>
              <a:rPr lang="es-CR" sz="5300" dirty="0"/>
              <a:t>COLYPRO </a:t>
            </a:r>
            <a:r>
              <a:rPr lang="es-419" sz="5300" dirty="0"/>
              <a:t>CARTAGO Y </a:t>
            </a:r>
          </a:p>
          <a:p>
            <a:r>
              <a:rPr lang="es-419" sz="5300" dirty="0"/>
              <a:t>ZONA DE LOS SANTOS </a:t>
            </a:r>
          </a:p>
          <a:p>
            <a:r>
              <a:rPr lang="es-CR" sz="5300" dirty="0"/>
              <a:t>– Período 202</a:t>
            </a:r>
            <a:r>
              <a:rPr lang="es-419" sz="5300" dirty="0"/>
              <a:t>5 /  2026</a:t>
            </a:r>
          </a:p>
          <a:p>
            <a:r>
              <a:rPr lang="es-419" sz="5300" dirty="0"/>
              <a:t>FISCAL :Msc Manry Ramírez Brenes </a:t>
            </a:r>
          </a:p>
          <a:p>
            <a:r>
              <a:rPr lang="es-419" sz="5300" dirty="0"/>
              <a:t>Fecha de presentación:14-02-2026</a:t>
            </a:r>
            <a:endParaRPr lang="es-CR" sz="5300" dirty="0"/>
          </a:p>
        </p:txBody>
      </p:sp>
    </p:spTree>
    <p:extLst>
      <p:ext uri="{BB962C8B-B14F-4D97-AF65-F5344CB8AC3E}">
        <p14:creationId xmlns:p14="http://schemas.microsoft.com/office/powerpoint/2010/main" val="3001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E69B0-367A-C04F-BBD8-87025565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34" y="2416629"/>
            <a:ext cx="10796950" cy="3965510"/>
          </a:xfrm>
        </p:spPr>
        <p:txBody>
          <a:bodyPr>
            <a:noAutofit/>
          </a:bodyPr>
          <a:lstStyle/>
          <a:p>
            <a:r>
              <a:rPr lang="es-CR" sz="2900" b="0" dirty="0" smtClean="0"/>
              <a:t/>
            </a:r>
            <a:br>
              <a:rPr lang="es-CR" sz="2900" b="0" dirty="0" smtClean="0"/>
            </a:br>
            <a:r>
              <a:rPr lang="es-419" sz="2900" b="0" dirty="0" smtClean="0"/>
              <a:t>Introducción</a:t>
            </a:r>
            <a:r>
              <a:rPr lang="es-419" sz="2900" b="0" dirty="0"/>
              <a:t>.</a:t>
            </a:r>
            <a:r>
              <a:rPr lang="es-CR" sz="2900" b="0" dirty="0"/>
              <a:t/>
            </a:r>
            <a:br>
              <a:rPr lang="es-CR" sz="2900" b="0" dirty="0"/>
            </a:br>
            <a:r>
              <a:rPr lang="es-CR" sz="2900" b="0" dirty="0"/>
              <a:t/>
            </a:r>
            <a:br>
              <a:rPr lang="es-CR" sz="2900" b="0" dirty="0"/>
            </a:br>
            <a:r>
              <a:rPr lang="es-CR" sz="2900" b="0" dirty="0"/>
              <a:t>En cumplimiento de las funciones establecidas en la Ley Orgánica, Estatutos y Reglamentos del COLYPRO, la Fiscalía presenta a la Asamblea General el informe correspondiente al período comprendido entre </a:t>
            </a:r>
            <a:r>
              <a:rPr lang="es-419" sz="2900" b="0" dirty="0"/>
              <a:t>febrero 2025 </a:t>
            </a:r>
            <a:r>
              <a:rPr lang="es-CR" sz="2900" b="0" dirty="0"/>
              <a:t>y </a:t>
            </a:r>
            <a:r>
              <a:rPr lang="es-419" sz="2900" b="0" dirty="0"/>
              <a:t>febrero 2026 </a:t>
            </a:r>
            <a:r>
              <a:rPr lang="es-CR" sz="2900" b="0" dirty="0"/>
              <a:t>con el fin de rendir cuentas sobre la fiscalización de la gestión administrativa, financiera, legal y ética del Colegio</a:t>
            </a:r>
            <a:r>
              <a:rPr lang="es-419" sz="2900" b="0" dirty="0"/>
              <a:t> para garantizar el correcto funcionamiento y apego a la normativa vigente.</a:t>
            </a:r>
            <a:endParaRPr lang="es-CR" sz="2900" b="0" dirty="0"/>
          </a:p>
        </p:txBody>
      </p:sp>
    </p:spTree>
    <p:extLst>
      <p:ext uri="{BB962C8B-B14F-4D97-AF65-F5344CB8AC3E}">
        <p14:creationId xmlns:p14="http://schemas.microsoft.com/office/powerpoint/2010/main" val="19831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5CB3200-9AC6-E8B5-8EFA-2E0ABC41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84" y="1802070"/>
            <a:ext cx="11160125" cy="637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8000" b="1" i="1" u="sng" dirty="0" smtClean="0"/>
              <a:t>Actividades realizadas durante </a:t>
            </a:r>
            <a:r>
              <a:rPr lang="es-CR" sz="8000" b="1" i="1" u="sng" dirty="0"/>
              <a:t>el </a:t>
            </a:r>
            <a:r>
              <a:rPr lang="es-CR" sz="8000" b="1" i="1" u="sng" dirty="0" smtClean="0"/>
              <a:t>período </a:t>
            </a:r>
            <a:endParaRPr lang="es-CR" sz="8000" b="1" i="1" u="sng" dirty="0"/>
          </a:p>
        </p:txBody>
      </p:sp>
    </p:spTree>
    <p:extLst>
      <p:ext uri="{BB962C8B-B14F-4D97-AF65-F5344CB8AC3E}">
        <p14:creationId xmlns:p14="http://schemas.microsoft.com/office/powerpoint/2010/main" val="35133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11FDCE-E297-384A-BAB2-8EFBAE560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29" y="1348305"/>
            <a:ext cx="5400672" cy="48609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R" sz="13200" b="1" dirty="0" smtClean="0"/>
              <a:t>Fiscalización </a:t>
            </a:r>
            <a:r>
              <a:rPr lang="es-CR" sz="13200" b="1" dirty="0"/>
              <a:t>administrativa</a:t>
            </a:r>
            <a:endParaRPr lang="es-419" sz="13200" b="1" dirty="0"/>
          </a:p>
          <a:p>
            <a:endParaRPr lang="es-CR" sz="4300" b="1" dirty="0"/>
          </a:p>
          <a:p>
            <a:r>
              <a:rPr lang="es-CR" sz="11600" dirty="0"/>
              <a:t>Revisión de actas de Junta Directiva, Tribunal Electoral, Tribunal de Honor y comisiones.</a:t>
            </a:r>
          </a:p>
          <a:p>
            <a:r>
              <a:rPr lang="es-CR" sz="11600" dirty="0"/>
              <a:t>Verificación del cumplimiento de acuerdos de Asamblea General.</a:t>
            </a:r>
          </a:p>
          <a:p>
            <a:r>
              <a:rPr lang="es-CR" sz="11600" dirty="0"/>
              <a:t>Seguimiento a la ejecución de planes operativos y estratégicos.</a:t>
            </a:r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D7DF4A-01EF-8648-89D9-588860D33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5470" y="1367518"/>
            <a:ext cx="5400672" cy="48609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R" sz="12400" b="1" dirty="0" smtClean="0"/>
              <a:t>Fiscalización </a:t>
            </a:r>
            <a:r>
              <a:rPr lang="es-CR" sz="12400" b="1" dirty="0"/>
              <a:t>financiera</a:t>
            </a:r>
            <a:endParaRPr lang="es-419" sz="12400" b="1" dirty="0"/>
          </a:p>
          <a:p>
            <a:r>
              <a:rPr lang="es-CR" sz="10800" dirty="0"/>
              <a:t>Análisis de estados financieros mensuales y anuales.</a:t>
            </a:r>
          </a:p>
          <a:p>
            <a:r>
              <a:rPr lang="es-CR" sz="10800" dirty="0"/>
              <a:t>Revisión de conciliaciones bancarias, ingresos, egresos y ejecución presupuestaria.</a:t>
            </a:r>
          </a:p>
          <a:p>
            <a:r>
              <a:rPr lang="es-CR" sz="10800" dirty="0"/>
              <a:t>Coordinación y seguimiento de auditoría interna y/o externa.</a:t>
            </a:r>
          </a:p>
          <a:p>
            <a:r>
              <a:rPr lang="es-CR" sz="10800" dirty="0"/>
              <a:t>Verificación del uso adecuado de fondos institucionales y proyectos especiales.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56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923F1-73F9-DD40-9ECF-B6E80BA4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657229"/>
            <a:ext cx="10515600" cy="54053"/>
          </a:xfrm>
        </p:spPr>
        <p:txBody>
          <a:bodyPr>
            <a:normAutofit fontScale="90000"/>
          </a:bodyPr>
          <a:lstStyle/>
          <a:p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66EFE6-B845-E349-8C05-C40BFEE91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33459"/>
            <a:ext cx="4946657" cy="51562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sz="3300" b="1" dirty="0" smtClean="0"/>
              <a:t>Control </a:t>
            </a:r>
            <a:r>
              <a:rPr lang="es-CR" sz="3300" b="1" dirty="0"/>
              <a:t>legal y normativo</a:t>
            </a:r>
          </a:p>
          <a:p>
            <a:r>
              <a:rPr lang="es-CR" sz="2800" dirty="0"/>
              <a:t>Supervisión del cumplimiento de obligaciones tributarias, laborales y administrativas.</a:t>
            </a:r>
          </a:p>
          <a:p>
            <a:r>
              <a:rPr lang="es-CR" sz="2800" dirty="0"/>
              <a:t>Revisión de contratos, convenios y procesos de contratación.</a:t>
            </a:r>
          </a:p>
          <a:p>
            <a:r>
              <a:rPr lang="es-CR" sz="2800" dirty="0"/>
              <a:t>Seguimiento a reformas reglamentarias o estatutarias del “nuevo COLYPRO”.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E91111-3EDF-9546-A96F-A6E674988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735" y="1048652"/>
            <a:ext cx="5183188" cy="5190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sz="3400" b="1" dirty="0" smtClean="0"/>
              <a:t>Atención </a:t>
            </a:r>
            <a:r>
              <a:rPr lang="es-CR" sz="3400" b="1" dirty="0"/>
              <a:t>de denuncias y procesos disciplinarios</a:t>
            </a:r>
          </a:p>
          <a:p>
            <a:r>
              <a:rPr lang="es-CR" sz="2900" dirty="0"/>
              <a:t>Recepción, análisis y trámite de denuncias presentadas por personas colegiadas o terceros.</a:t>
            </a:r>
          </a:p>
          <a:p>
            <a:r>
              <a:rPr lang="es-CR" sz="2900" dirty="0"/>
              <a:t>Emisión de criterios y recomendaciones conforme al debido proceso.</a:t>
            </a:r>
          </a:p>
          <a:p>
            <a:r>
              <a:rPr lang="es-CR" sz="2900" dirty="0"/>
              <a:t>Coordinación con instancias disciplinarias correspondientes.</a:t>
            </a:r>
          </a:p>
          <a:p>
            <a:endParaRPr lang="x-non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928980C-BA0F-150D-B8D5-D69F3BD5FEEC}"/>
              </a:ext>
            </a:extLst>
          </p:cNvPr>
          <p:cNvSpPr txBox="1"/>
          <p:nvPr/>
        </p:nvSpPr>
        <p:spPr>
          <a:xfrm>
            <a:off x="10363200" y="28603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371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91D17-96D6-7545-8EC8-717BE3CE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66" y="364331"/>
            <a:ext cx="11002667" cy="6129337"/>
          </a:xfrm>
        </p:spPr>
        <p:txBody>
          <a:bodyPr/>
          <a:lstStyle/>
          <a:p>
            <a:r>
              <a:rPr lang="es-CR" sz="4300" b="1" dirty="0" smtClean="0">
                <a:solidFill>
                  <a:schemeClr val="tx1"/>
                </a:solidFill>
              </a:rPr>
              <a:t>Principales </a:t>
            </a:r>
            <a:r>
              <a:rPr lang="es-CR" sz="4300" b="1" dirty="0">
                <a:solidFill>
                  <a:schemeClr val="tx1"/>
                </a:solidFill>
              </a:rPr>
              <a:t>resultados </a:t>
            </a:r>
            <a:r>
              <a:rPr lang="es-419" sz="4300" b="1" dirty="0">
                <a:solidFill>
                  <a:schemeClr val="tx1"/>
                </a:solidFill>
              </a:rPr>
              <a:t>relevantes.</a:t>
            </a:r>
            <a:r>
              <a:rPr lang="es-419" sz="4300" b="1" dirty="0"/>
              <a:t/>
            </a:r>
            <a:br>
              <a:rPr lang="es-419" sz="4300" b="1" dirty="0"/>
            </a:br>
            <a:r>
              <a:rPr lang="es-CR" b="1" dirty="0"/>
              <a:t/>
            </a:r>
            <a:br>
              <a:rPr lang="es-CR" b="1" dirty="0"/>
            </a:br>
            <a:r>
              <a:rPr lang="es-CR" dirty="0">
                <a:solidFill>
                  <a:schemeClr val="tx1"/>
                </a:solidFill>
              </a:rPr>
              <a:t>Se evidenció cumplimiento general de la normativa institucional y legal vigente.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La información financiera se mantuvo razonablemente ordenada, confiable y respaldada.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Las variaciones presupuestarias observadas contaron con justificación administrativa.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No se detectaron irregularidades graves en el manejo de recursos institucionales.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Se identificaron oportunidades de mejora en control interno, documentación de procesos y trazabilidad de acuerdos.</a:t>
            </a:r>
          </a:p>
        </p:txBody>
      </p:sp>
    </p:spTree>
    <p:extLst>
      <p:ext uri="{BB962C8B-B14F-4D97-AF65-F5344CB8AC3E}">
        <p14:creationId xmlns:p14="http://schemas.microsoft.com/office/powerpoint/2010/main" val="8558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561B2375-C117-164C-9CC5-522C90407E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464" r="2546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2DADB0-1CBC-8042-87EF-3CD39D46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3" y="0"/>
            <a:ext cx="6827253" cy="6335484"/>
          </a:xfrm>
        </p:spPr>
        <p:txBody>
          <a:bodyPr>
            <a:normAutofit/>
          </a:bodyPr>
          <a:lstStyle/>
          <a:p>
            <a:r>
              <a:rPr lang="es-CR" sz="5100" b="1" i="1" u="sng" dirty="0" smtClean="0">
                <a:solidFill>
                  <a:schemeClr val="tx1"/>
                </a:solidFill>
              </a:rPr>
              <a:t>Recomendaciones </a:t>
            </a:r>
            <a:r>
              <a:rPr lang="es-CR" sz="5100" b="1" i="1" u="sng" dirty="0">
                <a:solidFill>
                  <a:schemeClr val="tx1"/>
                </a:solidFill>
              </a:rPr>
              <a:t>de la Fiscalía</a:t>
            </a:r>
            <a:r>
              <a:rPr lang="es-CR" b="1" dirty="0">
                <a:solidFill>
                  <a:schemeClr val="tx1"/>
                </a:solidFill>
              </a:rPr>
              <a:t/>
            </a:r>
            <a:br>
              <a:rPr lang="es-CR" b="1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Fortalecer el sistema de control interno y gestión de riesgos.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Mejorar la digitalización y archivo documental institucional.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Mantener auditorías periódicas independientes y seguimiento a sus hallazgos.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Reforzar la transparencia y comunicación con la colegiatura.</a:t>
            </a:r>
            <a:br>
              <a:rPr lang="es-CR" dirty="0">
                <a:solidFill>
                  <a:schemeClr val="tx1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Continuar la adecuación normativa conforme a la modernización del nuevo COLYPRO.</a:t>
            </a:r>
          </a:p>
        </p:txBody>
      </p:sp>
    </p:spTree>
    <p:extLst>
      <p:ext uri="{BB962C8B-B14F-4D97-AF65-F5344CB8AC3E}">
        <p14:creationId xmlns:p14="http://schemas.microsoft.com/office/powerpoint/2010/main" val="700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877FC5-B3E8-E0E5-9839-ED97B47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270002"/>
            <a:ext cx="3932237" cy="471489"/>
          </a:xfrm>
        </p:spPr>
        <p:txBody>
          <a:bodyPr>
            <a:normAutofit fontScale="90000"/>
          </a:bodyPr>
          <a:lstStyle/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1CD3338-369B-F410-66F5-0F3D8AE5E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5805524" y="-1270000"/>
            <a:ext cx="3932237" cy="471488"/>
          </a:xfrm>
        </p:spPr>
        <p:txBody>
          <a:bodyPr/>
          <a:lstStyle/>
          <a:p>
            <a:endParaRPr lang="es-CR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1EF33D9D-B40C-418C-0150-3DA88A25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23" y="785721"/>
            <a:ext cx="10387821" cy="6551360"/>
          </a:xfrm>
        </p:spPr>
        <p:txBody>
          <a:bodyPr/>
          <a:lstStyle/>
          <a:p>
            <a:pPr marL="0" indent="0">
              <a:buNone/>
            </a:pPr>
            <a:r>
              <a:rPr lang="es-CR" sz="7300" b="1" i="1" u="sng" dirty="0" smtClean="0"/>
              <a:t>Conclusión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  <a:p>
            <a:r>
              <a:rPr lang="es-CR" dirty="0"/>
              <a:t>La Fiscalía concluye que, durante el período 202</a:t>
            </a:r>
            <a:r>
              <a:rPr lang="es-419" dirty="0"/>
              <a:t>5 -2026,</a:t>
            </a:r>
            <a:r>
              <a:rPr lang="es-CR" dirty="0"/>
              <a:t> la gestión de</a:t>
            </a:r>
            <a:r>
              <a:rPr lang="es-419" dirty="0"/>
              <a:t> </a:t>
            </a:r>
            <a:r>
              <a:rPr lang="es-CR" dirty="0"/>
              <a:t>COLYPRO</a:t>
            </a:r>
            <a:r>
              <a:rPr lang="es-419" dirty="0"/>
              <a:t> CARTAGO Y ZONA DE LOS SANTOS,</a:t>
            </a:r>
            <a:r>
              <a:rPr lang="es-CR" dirty="0"/>
              <a:t> se desarrolló en apego general a la normativa vigente y a los principios de transparencia y correcta administración, sin perjuicio de las recomendaciones emitidas para el fortalecimiento institucional y la mejora continua.</a:t>
            </a:r>
          </a:p>
        </p:txBody>
      </p:sp>
    </p:spTree>
    <p:extLst>
      <p:ext uri="{BB962C8B-B14F-4D97-AF65-F5344CB8AC3E}">
        <p14:creationId xmlns:p14="http://schemas.microsoft.com/office/powerpoint/2010/main" val="1488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194</Words>
  <Application>Microsoft Office PowerPoint</Application>
  <PresentationFormat>Panorámica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    INFORME ANUAL DE FISCALÍA.        2025 / 2026    </vt:lpstr>
      <vt:lpstr>Presentación de PowerPoint</vt:lpstr>
      <vt:lpstr> Introducción.  En cumplimiento de las funciones establecidas en la Ley Orgánica, Estatutos y Reglamentos del COLYPRO, la Fiscalía presenta a la Asamblea General el informe correspondiente al período comprendido entre febrero 2025 y febrero 2026 con el fin de rendir cuentas sobre la fiscalización de la gestión administrativa, financiera, legal y ética del Colegio para garantizar el correcto funcionamiento y apego a la normativa vigente.</vt:lpstr>
      <vt:lpstr>Presentación de PowerPoint</vt:lpstr>
      <vt:lpstr>Presentación de PowerPoint</vt:lpstr>
      <vt:lpstr>Presentación de PowerPoint</vt:lpstr>
      <vt:lpstr>Principales resultados relevantes.  Se evidenció cumplimiento general de la normativa institucional y legal vigente. La información financiera se mantuvo razonablemente ordenada, confiable y respaldada. Las variaciones presupuestarias observadas contaron con justificación administrativa. No se detectaron irregularidades graves en el manejo de recursos institucionales. Se identificaron oportunidades de mejora en control interno, documentación de procesos y trazabilidad de acuerdos.</vt:lpstr>
      <vt:lpstr>Recomendaciones de la Fiscalía Fortalecer el sistema de control interno y gestión de riesgos. Mejorar la digitalización y archivo documental institucional. Mantener auditorías periódicas independientes y seguimiento a sus hallazgos. Reforzar la transparencia y comunicación con la colegiatura. Continuar la adecuación normativa conforme a la modernización del nuevo COLYPRO.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Olga Bolaños Hidalgo</cp:lastModifiedBy>
  <cp:revision>47</cp:revision>
  <dcterms:created xsi:type="dcterms:W3CDTF">2025-09-29T21:43:53Z</dcterms:created>
  <dcterms:modified xsi:type="dcterms:W3CDTF">2026-02-12T06:22:20Z</dcterms:modified>
</cp:coreProperties>
</file>