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8" r:id="rId8"/>
    <p:sldId id="269" r:id="rId9"/>
    <p:sldId id="25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420"/>
    <a:srgbClr val="004C94"/>
    <a:srgbClr val="727B7B"/>
    <a:srgbClr val="4BA6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6"/>
    <p:restoredTop sz="94665"/>
  </p:normalViewPr>
  <p:slideViewPr>
    <p:cSldViewPr snapToGrid="0" snapToObjects="1" showGuides="1">
      <p:cViewPr>
        <p:scale>
          <a:sx n="70" d="100"/>
          <a:sy n="70" d="100"/>
        </p:scale>
        <p:origin x="48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Hoja1!$B$4:$B$5</c:f>
              <c:strCache>
                <c:ptCount val="2"/>
                <c:pt idx="0">
                  <c:v>SESIONES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Hoja1!$A$6:$A$12</c:f>
              <c:strCache>
                <c:ptCount val="7"/>
                <c:pt idx="0">
                  <c:v>3ero-2024</c:v>
                </c:pt>
                <c:pt idx="1">
                  <c:v>4to-2024</c:v>
                </c:pt>
                <c:pt idx="2">
                  <c:v>1ero-2025</c:v>
                </c:pt>
                <c:pt idx="3">
                  <c:v>2do-2025</c:v>
                </c:pt>
                <c:pt idx="4">
                  <c:v>3ero-2025</c:v>
                </c:pt>
                <c:pt idx="6">
                  <c:v>TOTAL</c:v>
                </c:pt>
              </c:strCache>
            </c:strRef>
          </c:cat>
          <c:val>
            <c:numRef>
              <c:f>Hoja1!$B$6:$B$12</c:f>
              <c:numCache>
                <c:formatCode>General</c:formatCode>
                <c:ptCount val="7"/>
                <c:pt idx="0">
                  <c:v>8</c:v>
                </c:pt>
                <c:pt idx="1">
                  <c:v>12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  <c:pt idx="6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7B-4A1C-AC1A-E01782BA01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6419200"/>
        <c:axId val="466392304"/>
      </c:areaChart>
      <c:barChart>
        <c:barDir val="col"/>
        <c:grouping val="clustered"/>
        <c:varyColors val="0"/>
        <c:ser>
          <c:idx val="1"/>
          <c:order val="1"/>
          <c:tx>
            <c:strRef>
              <c:f>Hoja1!$C$4:$C$5</c:f>
              <c:strCache>
                <c:ptCount val="2"/>
                <c:pt idx="0">
                  <c:v>ACUERDOS</c:v>
                </c:pt>
                <c:pt idx="1">
                  <c:v>TOMADOS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Hoja1!$A$6:$A$12</c:f>
              <c:strCache>
                <c:ptCount val="7"/>
                <c:pt idx="0">
                  <c:v>3ero-2024</c:v>
                </c:pt>
                <c:pt idx="1">
                  <c:v>4to-2024</c:v>
                </c:pt>
                <c:pt idx="2">
                  <c:v>1ero-2025</c:v>
                </c:pt>
                <c:pt idx="3">
                  <c:v>2do-2025</c:v>
                </c:pt>
                <c:pt idx="4">
                  <c:v>3ero-2025</c:v>
                </c:pt>
                <c:pt idx="6">
                  <c:v>TOTAL</c:v>
                </c:pt>
              </c:strCache>
            </c:strRef>
          </c:cat>
          <c:val>
            <c:numRef>
              <c:f>Hoja1!$C$6:$C$12</c:f>
              <c:numCache>
                <c:formatCode>General</c:formatCode>
                <c:ptCount val="7"/>
                <c:pt idx="0">
                  <c:v>30</c:v>
                </c:pt>
                <c:pt idx="1">
                  <c:v>34</c:v>
                </c:pt>
                <c:pt idx="2">
                  <c:v>52</c:v>
                </c:pt>
                <c:pt idx="3">
                  <c:v>46</c:v>
                </c:pt>
                <c:pt idx="4">
                  <c:v>46</c:v>
                </c:pt>
                <c:pt idx="6">
                  <c:v>208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7B-4A1C-AC1A-E01782BA01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6419200"/>
        <c:axId val="466392304"/>
      </c:barChart>
      <c:catAx>
        <c:axId val="466419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466392304"/>
        <c:crosses val="autoZero"/>
        <c:auto val="1"/>
        <c:lblAlgn val="ctr"/>
        <c:lblOffset val="100"/>
        <c:noMultiLvlLbl val="0"/>
      </c:catAx>
      <c:valAx>
        <c:axId val="466392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466419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107-4589-8621-82ADFAB3623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107-4589-8621-82ADFAB3623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107-4589-8621-82ADFAB3623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107-4589-8621-82ADFAB3623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6107-4589-8621-82ADFAB3623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6107-4589-8621-82ADFAB3623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6107-4589-8621-82ADFAB36231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EBD430EA-EDBC-4812-BBC1-91DF6F75AC06}" type="CATEGORYNAME">
                      <a:rPr lang="en-US"/>
                      <a:pPr/>
                      <a:t>[NOMBRE DE CATEGORÍA]</a:t>
                    </a:fld>
                    <a:r>
                      <a:rPr lang="en-US" baseline="0"/>
                      <a:t>
57,85%</a:t>
                    </a:r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107-4589-8621-82ADFAB3623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6DCC1FE-4AF0-454B-AB84-220A391594C1}" type="CATEGORYNAME">
                      <a:rPr lang="en-US"/>
                      <a:pPr/>
                      <a:t>[NOMBRE DE CATEGORÍA]</a:t>
                    </a:fld>
                    <a:r>
                      <a:rPr lang="en-US" baseline="0"/>
                      <a:t>
81,26%</a:t>
                    </a:r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107-4589-8621-82ADFAB3623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8B2DA5D7-3377-45FD-B2C1-D3DFC8E19E1D}" type="CATEGORYNAME">
                      <a:rPr lang="en-US" smtClean="0"/>
                      <a:pPr/>
                      <a:t>[NOMBRE DE CATEGORÍA]</a:t>
                    </a:fld>
                    <a:endParaRPr lang="en-US" baseline="0"/>
                  </a:p>
                  <a:p>
                    <a:r>
                      <a:rPr lang="en-US" baseline="0"/>
                      <a:t>14,47%</a:t>
                    </a:r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107-4589-8621-82ADFAB3623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879CB2EA-FED9-4DC6-B394-8F8EACCFBEFD}" type="CATEGORYNAME">
                      <a:rPr lang="en-US"/>
                      <a:pPr/>
                      <a:t>[NOMBRE DE CATEGORÍA]</a:t>
                    </a:fld>
                    <a:r>
                      <a:rPr lang="en-US" baseline="0"/>
                      <a:t>
31,64%</a:t>
                    </a:r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107-4589-8621-82ADFAB3623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7AB3ABB6-7826-4271-9B6F-402E6C7139AC}" type="CATEGORYNAME">
                      <a:rPr lang="en-US" smtClean="0"/>
                      <a:pPr/>
                      <a:t>[NOMBRE DE CATEGORÍA]</a:t>
                    </a:fld>
                    <a:endParaRPr lang="en-US" baseline="0"/>
                  </a:p>
                  <a:p>
                    <a:r>
                      <a:rPr lang="en-US" baseline="0"/>
                      <a:t>47,55%</a:t>
                    </a:r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6107-4589-8621-82ADFAB3623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Hoja1!$A$17:$A$23</c:f>
              <c:strCache>
                <c:ptCount val="7"/>
                <c:pt idx="0">
                  <c:v>PERIODO</c:v>
                </c:pt>
                <c:pt idx="1">
                  <c:v>TRIMESTRE</c:v>
                </c:pt>
                <c:pt idx="2">
                  <c:v>3ero-2024</c:v>
                </c:pt>
                <c:pt idx="3">
                  <c:v>4to-2024</c:v>
                </c:pt>
                <c:pt idx="4">
                  <c:v>1ero-2025</c:v>
                </c:pt>
                <c:pt idx="5">
                  <c:v>2do-2025</c:v>
                </c:pt>
                <c:pt idx="6">
                  <c:v>3ero-2025</c:v>
                </c:pt>
              </c:strCache>
            </c:strRef>
          </c:cat>
          <c:val>
            <c:numRef>
              <c:f>Hoja1!$B$17:$B$23</c:f>
              <c:numCache>
                <c:formatCode>General</c:formatCode>
                <c:ptCount val="7"/>
                <c:pt idx="2" formatCode="0.00%">
                  <c:v>0.57850000000000001</c:v>
                </c:pt>
                <c:pt idx="3" formatCode="0.00%">
                  <c:v>0.81259999999999999</c:v>
                </c:pt>
                <c:pt idx="4" formatCode="0.00%">
                  <c:v>0.1447</c:v>
                </c:pt>
                <c:pt idx="5" formatCode="0.00%">
                  <c:v>0.31640000000000001</c:v>
                </c:pt>
                <c:pt idx="6" formatCode="0.00%">
                  <c:v>0.47549999999999998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107-4589-8621-82ADFAB36231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ln w="25400">
              <a:solidFill>
                <a:schemeClr val="accent1">
                  <a:lumMod val="40000"/>
                  <a:lumOff val="60000"/>
                </a:schemeClr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  <a:sp3d contourW="25400">
                <a:contourClr>
                  <a:schemeClr val="accent1">
                    <a:lumMod val="40000"/>
                    <a:lumOff val="6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B8A-451E-AC37-27E52701D7B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  <a:sp3d contourW="25400">
                <a:contourClr>
                  <a:schemeClr val="accent1">
                    <a:lumMod val="40000"/>
                    <a:lumOff val="6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B8A-451E-AC37-27E52701D7B3}"/>
              </c:ext>
            </c:extLst>
          </c:dPt>
          <c:dPt>
            <c:idx val="2"/>
            <c:bubble3D val="0"/>
            <c:explosion val="37"/>
            <c:spPr>
              <a:solidFill>
                <a:schemeClr val="accent3"/>
              </a:solidFill>
              <a:ln w="25400"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  <a:sp3d contourW="25400">
                <a:contourClr>
                  <a:schemeClr val="accent1">
                    <a:lumMod val="40000"/>
                    <a:lumOff val="6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B8A-451E-AC37-27E52701D7B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  <a:sp3d contourW="25400">
                <a:contourClr>
                  <a:schemeClr val="accent1">
                    <a:lumMod val="40000"/>
                    <a:lumOff val="6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B8A-451E-AC37-27E52701D7B3}"/>
              </c:ext>
            </c:extLst>
          </c:dPt>
          <c:dLbls>
            <c:dLbl>
              <c:idx val="1"/>
              <c:layout>
                <c:manualLayout>
                  <c:x val="-6.9597046653656638E-2"/>
                  <c:y val="-0.252467218927349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8A-451E-AC37-27E52701D7B3}"/>
                </c:ext>
              </c:extLst>
            </c:dLbl>
            <c:dLbl>
              <c:idx val="2"/>
              <c:layout>
                <c:manualLayout>
                  <c:x val="5.9640995000596903E-3"/>
                  <c:y val="1.0844719918820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B8A-451E-AC37-27E52701D7B3}"/>
                </c:ext>
              </c:extLst>
            </c:dLbl>
            <c:dLbl>
              <c:idx val="3"/>
              <c:layout>
                <c:manualLayout>
                  <c:x val="5.7925326480826175E-3"/>
                  <c:y val="7.33908930930834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8A-451E-AC37-27E52701D7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Hoja1!$A$26:$D$26</c:f>
              <c:strCache>
                <c:ptCount val="4"/>
                <c:pt idx="0">
                  <c:v>SESIONES</c:v>
                </c:pt>
                <c:pt idx="1">
                  <c:v>TOTAL</c:v>
                </c:pt>
                <c:pt idx="2">
                  <c:v>AUSENCIAS JR</c:v>
                </c:pt>
                <c:pt idx="3">
                  <c:v>AUSENCIA FISCAL</c:v>
                </c:pt>
              </c:strCache>
            </c:strRef>
          </c:cat>
          <c:val>
            <c:numRef>
              <c:f>Hoja1!$A$27:$D$27</c:f>
              <c:numCache>
                <c:formatCode>General</c:formatCode>
                <c:ptCount val="4"/>
                <c:pt idx="1">
                  <c:v>56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B8A-451E-AC37-27E52701D7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</c:legendEntry>
      <c:layout>
        <c:manualLayout>
          <c:xMode val="edge"/>
          <c:yMode val="edge"/>
          <c:x val="0.22828478354526832"/>
          <c:y val="0.85629414884738098"/>
          <c:w val="0.57801602271000463"/>
          <c:h val="0.12606425476872954"/>
        </c:manualLayout>
      </c:layout>
      <c:overlay val="0"/>
      <c:spPr>
        <a:noFill/>
        <a:ln>
          <a:noFill/>
        </a:ln>
        <a:effectLst>
          <a:glow rad="127000">
            <a:schemeClr val="accent1">
              <a:lumMod val="20000"/>
              <a:lumOff val="80000"/>
            </a:schemeClr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137615DA-EE9F-AE49-BE8F-AA9A03F4D4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938" y="2830254"/>
            <a:ext cx="9144000" cy="2387600"/>
          </a:xfrm>
        </p:spPr>
        <p:txBody>
          <a:bodyPr anchor="ctr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938" y="5730949"/>
            <a:ext cx="9144000" cy="742082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1"/>
          </p:nvPr>
        </p:nvSpPr>
        <p:spPr>
          <a:xfrm>
            <a:off x="12344399" y="749300"/>
            <a:ext cx="4224339" cy="5740400"/>
          </a:xfrm>
          <a:custGeom>
            <a:avLst/>
            <a:gdLst>
              <a:gd name="connsiteX0" fmla="*/ 1665491 w 4224339"/>
              <a:gd name="connsiteY0" fmla="*/ 0 h 5740400"/>
              <a:gd name="connsiteX1" fmla="*/ 4224339 w 4224339"/>
              <a:gd name="connsiteY1" fmla="*/ 0 h 5740400"/>
              <a:gd name="connsiteX2" fmla="*/ 4224339 w 4224339"/>
              <a:gd name="connsiteY2" fmla="*/ 5740400 h 5740400"/>
              <a:gd name="connsiteX3" fmla="*/ 1665488 w 4224339"/>
              <a:gd name="connsiteY3" fmla="*/ 5740400 h 5740400"/>
              <a:gd name="connsiteX4" fmla="*/ 1459554 w 4224339"/>
              <a:gd name="connsiteY4" fmla="*/ 5615292 h 5740400"/>
              <a:gd name="connsiteX5" fmla="*/ 0 w 4224339"/>
              <a:gd name="connsiteY5" fmla="*/ 2870201 h 5740400"/>
              <a:gd name="connsiteX6" fmla="*/ 1459554 w 4224339"/>
              <a:gd name="connsiteY6" fmla="*/ 125110 h 574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4339" h="5740400">
                <a:moveTo>
                  <a:pt x="1665491" y="0"/>
                </a:moveTo>
                <a:lnTo>
                  <a:pt x="4224339" y="0"/>
                </a:lnTo>
                <a:lnTo>
                  <a:pt x="4224339" y="5740400"/>
                </a:lnTo>
                <a:lnTo>
                  <a:pt x="1665488" y="5740400"/>
                </a:lnTo>
                <a:lnTo>
                  <a:pt x="1459554" y="5615292"/>
                </a:lnTo>
                <a:cubicBezTo>
                  <a:pt x="578964" y="5020377"/>
                  <a:pt x="0" y="4012901"/>
                  <a:pt x="0" y="2870201"/>
                </a:cubicBezTo>
                <a:cubicBezTo>
                  <a:pt x="0" y="1727501"/>
                  <a:pt x="578964" y="720025"/>
                  <a:pt x="1459554" y="125110"/>
                </a:cubicBezTo>
                <a:close/>
              </a:path>
            </a:pathLst>
          </a:custGeom>
          <a:solidFill>
            <a:srgbClr val="727B7B"/>
          </a:solidFill>
          <a:ln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9D6C4E0-2BDB-5340-A062-6CE8E86BD0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22693" y="384969"/>
            <a:ext cx="2453370" cy="198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31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5D5007E-7C25-204D-A6BF-50A7D9C176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7D1D43A-9C13-A645-A2F2-521717C7C4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51852"/>
          <a:stretch/>
        </p:blipFill>
        <p:spPr>
          <a:xfrm>
            <a:off x="0" y="3556000"/>
            <a:ext cx="12192000" cy="3302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064058A-F2D3-544C-891C-042332CBAD6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68BCD87-2BB1-4E48-B9D7-BE5D801D8DD0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0DF15E0-5BC2-4E4C-8DBA-F2EFD5E551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5938" y="4068762"/>
            <a:ext cx="3239999" cy="2420938"/>
          </a:xfrm>
        </p:spPr>
        <p:txBody>
          <a:bodyPr anchor="t"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>
                <a:solidFill>
                  <a:schemeClr val="bg1"/>
                </a:solidFill>
              </a:defRPr>
            </a:lvl2pPr>
            <a:lvl3pPr algn="ctr">
              <a:buNone/>
              <a:defRPr>
                <a:solidFill>
                  <a:schemeClr val="bg1"/>
                </a:solidFill>
              </a:defRPr>
            </a:lvl3pPr>
            <a:lvl4pPr algn="ctr">
              <a:buNone/>
              <a:defRPr>
                <a:solidFill>
                  <a:schemeClr val="bg1"/>
                </a:solidFill>
              </a:defRPr>
            </a:lvl4pPr>
            <a:lvl5pPr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R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1F3DE329-877B-464C-A2CA-3A68FDD366A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937" y="1628775"/>
            <a:ext cx="3240000" cy="2308225"/>
          </a:xfrm>
          <a:solidFill>
            <a:schemeClr val="bg1"/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R" dirty="0"/>
          </a:p>
        </p:txBody>
      </p:sp>
      <p:sp>
        <p:nvSpPr>
          <p:cNvPr id="16" name="Content Placeholder 14">
            <a:extLst>
              <a:ext uri="{FF2B5EF4-FFF2-40B4-BE49-F238E27FC236}">
                <a16:creationId xmlns:a16="http://schemas.microsoft.com/office/drawing/2014/main" id="{760B2128-4A76-5D42-A9CA-4CA53C7F61D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476000" y="1628775"/>
            <a:ext cx="3240000" cy="2308225"/>
          </a:xfrm>
          <a:solidFill>
            <a:schemeClr val="bg1"/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R"/>
          </a:p>
        </p:txBody>
      </p:sp>
      <p:sp>
        <p:nvSpPr>
          <p:cNvPr id="18" name="Content Placeholder 14">
            <a:extLst>
              <a:ext uri="{FF2B5EF4-FFF2-40B4-BE49-F238E27FC236}">
                <a16:creationId xmlns:a16="http://schemas.microsoft.com/office/drawing/2014/main" id="{DA3D99B3-A00E-DC44-9BBE-66A15993381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36063" y="1628775"/>
            <a:ext cx="3240000" cy="2308225"/>
          </a:xfrm>
          <a:solidFill>
            <a:schemeClr val="bg1"/>
          </a:solidFill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R" dirty="0"/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D90E241-718D-7B4F-95F3-45EF1551CF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6001" y="4068762"/>
            <a:ext cx="3239999" cy="2420938"/>
          </a:xfrm>
        </p:spPr>
        <p:txBody>
          <a:bodyPr anchor="t"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>
                <a:solidFill>
                  <a:schemeClr val="bg1"/>
                </a:solidFill>
              </a:defRPr>
            </a:lvl2pPr>
            <a:lvl3pPr algn="ctr">
              <a:buNone/>
              <a:defRPr>
                <a:solidFill>
                  <a:schemeClr val="bg1"/>
                </a:solidFill>
              </a:defRPr>
            </a:lvl3pPr>
            <a:lvl4pPr algn="ctr">
              <a:buNone/>
              <a:defRPr>
                <a:solidFill>
                  <a:schemeClr val="bg1"/>
                </a:solidFill>
              </a:defRPr>
            </a:lvl4pPr>
            <a:lvl5pPr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R"/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9D1FC3AD-DABD-CD4A-8DB6-38D0ACF1B9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6064" y="4068762"/>
            <a:ext cx="3239999" cy="2420938"/>
          </a:xfrm>
        </p:spPr>
        <p:txBody>
          <a:bodyPr anchor="t"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 algn="ctr">
              <a:buNone/>
              <a:defRPr>
                <a:solidFill>
                  <a:schemeClr val="bg1"/>
                </a:solidFill>
              </a:defRPr>
            </a:lvl2pPr>
            <a:lvl3pPr algn="ctr">
              <a:buNone/>
              <a:defRPr>
                <a:solidFill>
                  <a:schemeClr val="bg1"/>
                </a:solidFill>
              </a:defRPr>
            </a:lvl3pPr>
            <a:lvl4pPr algn="ctr">
              <a:buNone/>
              <a:defRPr>
                <a:solidFill>
                  <a:schemeClr val="bg1"/>
                </a:solidFill>
              </a:defRPr>
            </a:lvl4pPr>
            <a:lvl5pPr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183756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E891474-F266-7E41-A874-6FD6DB692A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14E732D-C81A-264F-96B6-55F4140ABB3D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02C43C5-7061-EF4C-9DE9-4878DF50443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43085" y="2552700"/>
            <a:ext cx="250583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21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98D1D05-0E8B-8342-BA86-03EF24E61F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F048300-35C2-5540-96FE-E282604F8E4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AB3ABC2-AECB-654A-B99E-8FED5352F452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937" y="1628776"/>
            <a:ext cx="11160125" cy="48609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85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22615A9-1723-7242-85C0-25FF53F5A5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2328862"/>
            <a:ext cx="11160125" cy="2233613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181600"/>
            <a:ext cx="10515600" cy="1278731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DDDDBD2-B981-9248-ABB7-79549273C2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85189" y="397669"/>
            <a:ext cx="1821621" cy="147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2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C82DE93-9208-B140-9592-728241234B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EFF57C-1E7F-E548-BD02-B829EAFE32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676076F-3DF2-BF43-90A7-61F130050257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5938" y="1628774"/>
            <a:ext cx="5400672" cy="4860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388" y="1628775"/>
            <a:ext cx="5400672" cy="48609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464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5C58B6E-A790-D94F-B7A7-67D13C419B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1213C51-9E59-664F-8492-C8AA02C9DF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0D2A82A-1A90-5D4D-AE42-8B617CAE0921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C9AE29-EEA9-6242-8FC5-08A885803657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DFC556-FB85-434B-A2F7-2F6D2EF745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0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D87C7D1-5BC0-0544-BD61-D10B9DFF0A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C51003-7632-E249-9879-590D689D518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AC24113-0FDF-B74E-A814-AB881F5DD788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226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0252DEA-2A47-2A4C-AB2B-43D113BDB1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9B4296-0B7B-5246-A0F8-1F3C85555BBB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8" name="Picture Placeholder 19">
            <a:extLst>
              <a:ext uri="{FF2B5EF4-FFF2-40B4-BE49-F238E27FC236}">
                <a16:creationId xmlns:a16="http://schemas.microsoft.com/office/drawing/2014/main" id="{945AD5DC-2AB4-F94A-B14F-DCA602B4E3B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92248" y="0"/>
            <a:ext cx="4799752" cy="6522322"/>
          </a:xfrm>
          <a:custGeom>
            <a:avLst/>
            <a:gdLst>
              <a:gd name="connsiteX0" fmla="*/ 1665491 w 4224339"/>
              <a:gd name="connsiteY0" fmla="*/ 0 h 5740400"/>
              <a:gd name="connsiteX1" fmla="*/ 4224339 w 4224339"/>
              <a:gd name="connsiteY1" fmla="*/ 0 h 5740400"/>
              <a:gd name="connsiteX2" fmla="*/ 4224339 w 4224339"/>
              <a:gd name="connsiteY2" fmla="*/ 5740400 h 5740400"/>
              <a:gd name="connsiteX3" fmla="*/ 1665488 w 4224339"/>
              <a:gd name="connsiteY3" fmla="*/ 5740400 h 5740400"/>
              <a:gd name="connsiteX4" fmla="*/ 1459554 w 4224339"/>
              <a:gd name="connsiteY4" fmla="*/ 5615292 h 5740400"/>
              <a:gd name="connsiteX5" fmla="*/ 0 w 4224339"/>
              <a:gd name="connsiteY5" fmla="*/ 2870201 h 5740400"/>
              <a:gd name="connsiteX6" fmla="*/ 1459554 w 4224339"/>
              <a:gd name="connsiteY6" fmla="*/ 125110 h 574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4339" h="5740400">
                <a:moveTo>
                  <a:pt x="1665491" y="0"/>
                </a:moveTo>
                <a:lnTo>
                  <a:pt x="4224339" y="0"/>
                </a:lnTo>
                <a:lnTo>
                  <a:pt x="4224339" y="5740400"/>
                </a:lnTo>
                <a:lnTo>
                  <a:pt x="1665488" y="5740400"/>
                </a:lnTo>
                <a:lnTo>
                  <a:pt x="1459554" y="5615292"/>
                </a:lnTo>
                <a:cubicBezTo>
                  <a:pt x="578964" y="5020377"/>
                  <a:pt x="0" y="4012901"/>
                  <a:pt x="0" y="2870201"/>
                </a:cubicBezTo>
                <a:cubicBezTo>
                  <a:pt x="0" y="1727501"/>
                  <a:pt x="578964" y="720025"/>
                  <a:pt x="1459554" y="125110"/>
                </a:cubicBezTo>
                <a:close/>
              </a:path>
            </a:pathLst>
          </a:custGeom>
          <a:noFill/>
          <a:ln w="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48C3EA4-4C46-2C47-9E92-6184594402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5939" y="3073400"/>
            <a:ext cx="5668961" cy="3416300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R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BDFEF617-BC18-1844-870F-44B5EBC4A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728662"/>
            <a:ext cx="5400675" cy="20907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33315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CB01500-DEBD-4649-AA62-F4FDC6C5B3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261BDB1-0CE2-DE43-9DCD-4672D706A9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1B9AD56-3A37-844F-A405-EE5FCD4A5B1D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72866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7462" y="1628775"/>
            <a:ext cx="7054537" cy="4619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938" y="2692400"/>
            <a:ext cx="3932237" cy="379729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841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8DC7B354-5530-9640-833A-32E6FD2620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D77CF20-A96B-3C40-9ADF-ACE85A95DA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718078" y="152929"/>
            <a:ext cx="1154594" cy="9359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68DA2F9-7382-E449-BBD1-A41E551DAE32}"/>
              </a:ext>
            </a:extLst>
          </p:cNvPr>
          <p:cNvSpPr txBox="1"/>
          <p:nvPr userDrawn="1"/>
        </p:nvSpPr>
        <p:spPr>
          <a:xfrm>
            <a:off x="9589054" y="6581960"/>
            <a:ext cx="208700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R" sz="1000" dirty="0">
                <a:solidFill>
                  <a:srgbClr val="004C94"/>
                </a:solidFill>
                <a:latin typeface="Century Gothic" panose="020B0502020202020204" pitchFamily="34" charset="0"/>
              </a:rPr>
              <a:t>www.colypro.com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2" y="736415"/>
            <a:ext cx="8923338" cy="531998"/>
          </a:xfrm>
        </p:spPr>
        <p:txBody>
          <a:bodyPr anchor="b"/>
          <a:lstStyle>
            <a:lvl1pPr>
              <a:defRPr sz="3200">
                <a:solidFill>
                  <a:srgbClr val="C6D42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5939" y="1628775"/>
            <a:ext cx="11160124" cy="4860925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661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5938" y="728663"/>
            <a:ext cx="8041654" cy="539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7" y="1635538"/>
            <a:ext cx="11160125" cy="4854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656272" y="-923026"/>
            <a:ext cx="569343" cy="569343"/>
          </a:xfrm>
          <a:prstGeom prst="rect">
            <a:avLst/>
          </a:prstGeom>
          <a:solidFill>
            <a:srgbClr val="4BA6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2493034" y="-923026"/>
            <a:ext cx="569343" cy="569343"/>
          </a:xfrm>
          <a:prstGeom prst="rect">
            <a:avLst/>
          </a:prstGeom>
          <a:solidFill>
            <a:srgbClr val="C6D4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3433313" y="-923026"/>
            <a:ext cx="569343" cy="569343"/>
          </a:xfrm>
          <a:prstGeom prst="rect">
            <a:avLst/>
          </a:prstGeom>
          <a:solidFill>
            <a:srgbClr val="727B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4261449" y="-923026"/>
            <a:ext cx="569343" cy="569343"/>
          </a:xfrm>
          <a:prstGeom prst="rect">
            <a:avLst/>
          </a:prstGeom>
          <a:solidFill>
            <a:srgbClr val="004C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76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4C94"/>
          </a:solidFill>
          <a:latin typeface="Century Gothic" charset="0"/>
          <a:ea typeface="Century Gothic" charset="0"/>
          <a:cs typeface="Century Gothic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entury Gothic" charset="0"/>
          <a:ea typeface="Century Gothic" charset="0"/>
          <a:cs typeface="Century Gothic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3" orient="horz" pos="459" userDrawn="1">
          <p15:clr>
            <a:srgbClr val="F26B43"/>
          </p15:clr>
        </p15:guide>
        <p15:guide id="4" orient="horz" pos="4088" userDrawn="1">
          <p15:clr>
            <a:srgbClr val="F26B43"/>
          </p15:clr>
        </p15:guide>
        <p15:guide id="5" pos="325" userDrawn="1">
          <p15:clr>
            <a:srgbClr val="F26B43"/>
          </p15:clr>
        </p15:guide>
        <p15:guide id="6" pos="7355" userDrawn="1">
          <p15:clr>
            <a:srgbClr val="F26B43"/>
          </p15:clr>
        </p15:guide>
        <p15:guide id="7" pos="3727" userDrawn="1">
          <p15:clr>
            <a:srgbClr val="F26B43"/>
          </p15:clr>
        </p15:guide>
        <p15:guide id="8" pos="3953" userDrawn="1">
          <p15:clr>
            <a:srgbClr val="F26B43"/>
          </p15:clr>
        </p15:guide>
        <p15:guide id="9" orient="horz" pos="799" userDrawn="1">
          <p15:clr>
            <a:srgbClr val="F26B43"/>
          </p15:clr>
        </p15:guide>
        <p15:guide id="10" orient="horz" pos="102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69B0-367A-C04F-BBD8-870255651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714" y="1828801"/>
            <a:ext cx="9387717" cy="1927273"/>
          </a:xfrm>
        </p:spPr>
        <p:txBody>
          <a:bodyPr>
            <a:normAutofit/>
          </a:bodyPr>
          <a:lstStyle/>
          <a:p>
            <a:r>
              <a:rPr lang="es-CR" sz="4400" dirty="0">
                <a:solidFill>
                  <a:schemeClr val="accent4"/>
                </a:solidFill>
                <a:latin typeface="Century Gothic" panose="020B0502020202020204" pitchFamily="34" charset="0"/>
              </a:rPr>
              <a:t>INFORME ANUAL FISCALÍA</a:t>
            </a:r>
            <a:br>
              <a:rPr lang="es-CR" sz="4400" dirty="0">
                <a:solidFill>
                  <a:schemeClr val="accent4"/>
                </a:solidFill>
                <a:latin typeface="Century Gothic" panose="020B0502020202020204" pitchFamily="34" charset="0"/>
              </a:rPr>
            </a:br>
            <a:r>
              <a:rPr lang="es-CR" sz="4400" dirty="0">
                <a:solidFill>
                  <a:schemeClr val="accent4"/>
                </a:solidFill>
                <a:latin typeface="Century Gothic" panose="020B0502020202020204" pitchFamily="34" charset="0"/>
              </a:rPr>
              <a:t> AGOSTO 2024 – SETIEMBRE 2025</a:t>
            </a:r>
            <a:br>
              <a:rPr lang="es-CR" sz="4400" dirty="0">
                <a:solidFill>
                  <a:schemeClr val="accent4"/>
                </a:solidFill>
                <a:latin typeface="Century Gothic" panose="020B0502020202020204" pitchFamily="34" charset="0"/>
              </a:rPr>
            </a:br>
            <a:endParaRPr lang="en-CR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45A23C-B835-594D-817D-7B27D4AB8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756075"/>
            <a:ext cx="10515600" cy="1883642"/>
          </a:xfrm>
        </p:spPr>
        <p:txBody>
          <a:bodyPr>
            <a:normAutofit/>
          </a:bodyPr>
          <a:lstStyle/>
          <a:p>
            <a:r>
              <a:rPr lang="es-CR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JUNTA REGIONAL HEREDIA</a:t>
            </a:r>
          </a:p>
          <a:p>
            <a:r>
              <a:rPr lang="es-CR" b="1" dirty="0">
                <a:latin typeface="Century Gothic" panose="020B0502020202020204" pitchFamily="34" charset="0"/>
              </a:rPr>
              <a:t>FISCAL REGIONAL:  </a:t>
            </a:r>
            <a:r>
              <a:rPr lang="es-MX" b="1" dirty="0" err="1">
                <a:latin typeface="Century Gothic" panose="020B0502020202020204" pitchFamily="34" charset="0"/>
              </a:rPr>
              <a:t>Msc</a:t>
            </a:r>
            <a:r>
              <a:rPr lang="es-MX" b="1" dirty="0">
                <a:latin typeface="Century Gothic" panose="020B0502020202020204" pitchFamily="34" charset="0"/>
              </a:rPr>
              <a:t>. LIGIA MARIA MARIN HERNANDEZ</a:t>
            </a:r>
            <a:endParaRPr lang="es-CR" b="1" dirty="0">
              <a:latin typeface="Century Gothic" panose="020B0502020202020204" pitchFamily="34" charset="0"/>
            </a:endParaRPr>
          </a:p>
          <a:p>
            <a:r>
              <a:rPr lang="es-CR" b="1" dirty="0">
                <a:latin typeface="Century Gothic" panose="020B0502020202020204" pitchFamily="34" charset="0"/>
              </a:rPr>
              <a:t>FISCAL NACIONAL: DR. ADEMAR AZOFEIFA</a:t>
            </a:r>
          </a:p>
          <a:p>
            <a:endParaRPr lang="en-CR" dirty="0"/>
          </a:p>
        </p:txBody>
      </p:sp>
    </p:spTree>
    <p:extLst>
      <p:ext uri="{BB962C8B-B14F-4D97-AF65-F5344CB8AC3E}">
        <p14:creationId xmlns:p14="http://schemas.microsoft.com/office/powerpoint/2010/main" val="1983133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497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B5A7B-3283-914E-9E4A-7429890E0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dirty="0"/>
              <a:t>SEGUIMIENTO DE ACUERDOS</a:t>
            </a:r>
            <a:endParaRPr lang="en-CR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63ED97DD-D384-428A-9D02-411B2E832615}"/>
              </a:ext>
            </a:extLst>
          </p:cNvPr>
          <p:cNvGraphicFramePr>
            <a:graphicFrameLocks noGrp="1"/>
          </p:cNvGraphicFramePr>
          <p:nvPr/>
        </p:nvGraphicFramePr>
        <p:xfrm>
          <a:off x="515938" y="1635125"/>
          <a:ext cx="8410073" cy="4054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6701">
                  <a:extLst>
                    <a:ext uri="{9D8B030D-6E8A-4147-A177-3AD203B41FA5}">
                      <a16:colId xmlns:a16="http://schemas.microsoft.com/office/drawing/2014/main" val="1721020933"/>
                    </a:ext>
                  </a:extLst>
                </a:gridCol>
                <a:gridCol w="1462455">
                  <a:extLst>
                    <a:ext uri="{9D8B030D-6E8A-4147-A177-3AD203B41FA5}">
                      <a16:colId xmlns:a16="http://schemas.microsoft.com/office/drawing/2014/main" val="3883377359"/>
                    </a:ext>
                  </a:extLst>
                </a:gridCol>
                <a:gridCol w="1462455">
                  <a:extLst>
                    <a:ext uri="{9D8B030D-6E8A-4147-A177-3AD203B41FA5}">
                      <a16:colId xmlns:a16="http://schemas.microsoft.com/office/drawing/2014/main" val="3387846805"/>
                    </a:ext>
                  </a:extLst>
                </a:gridCol>
                <a:gridCol w="1704277">
                  <a:extLst>
                    <a:ext uri="{9D8B030D-6E8A-4147-A177-3AD203B41FA5}">
                      <a16:colId xmlns:a16="http://schemas.microsoft.com/office/drawing/2014/main" val="267291694"/>
                    </a:ext>
                  </a:extLst>
                </a:gridCol>
                <a:gridCol w="2134185">
                  <a:extLst>
                    <a:ext uri="{9D8B030D-6E8A-4147-A177-3AD203B41FA5}">
                      <a16:colId xmlns:a16="http://schemas.microsoft.com/office/drawing/2014/main" val="1093804955"/>
                    </a:ext>
                  </a:extLst>
                </a:gridCol>
              </a:tblGrid>
              <a:tr h="4505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</a:rPr>
                        <a:t>PERIODO</a:t>
                      </a:r>
                      <a:endParaRPr lang="es-CR" sz="16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SESIONES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ACUERDOS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ACUERDOS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ACUERDOS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497849993"/>
                  </a:ext>
                </a:extLst>
              </a:tr>
              <a:tr h="4505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TRIMESTRE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TOMADOS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EJECUTADOS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NO EJECUTADOS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372851884"/>
                  </a:ext>
                </a:extLst>
              </a:tr>
              <a:tr h="4505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3ero-2024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</a:rPr>
                        <a:t>8</a:t>
                      </a:r>
                      <a:endParaRPr lang="es-CR" sz="16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30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30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0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011856699"/>
                  </a:ext>
                </a:extLst>
              </a:tr>
              <a:tr h="4505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4to-2024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12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34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34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</a:rPr>
                        <a:t>0</a:t>
                      </a:r>
                      <a:endParaRPr lang="es-CR" sz="16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330931363"/>
                  </a:ext>
                </a:extLst>
              </a:tr>
              <a:tr h="4505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</a:rPr>
                        <a:t>1ero-2025</a:t>
                      </a:r>
                      <a:endParaRPr lang="es-CR" sz="16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12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52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52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0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377844778"/>
                  </a:ext>
                </a:extLst>
              </a:tr>
              <a:tr h="4505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2do-2025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12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46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46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0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120507867"/>
                  </a:ext>
                </a:extLst>
              </a:tr>
              <a:tr h="4505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3ero-2025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12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46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46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</a:rPr>
                        <a:t>0</a:t>
                      </a:r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702646023"/>
                  </a:ext>
                </a:extLst>
              </a:tr>
              <a:tr h="450516">
                <a:tc>
                  <a:txBody>
                    <a:bodyPr/>
                    <a:lstStyle/>
                    <a:p>
                      <a:pPr algn="ctr" fontAlgn="b"/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R" sz="16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902243359"/>
                  </a:ext>
                </a:extLst>
              </a:tr>
              <a:tr h="4505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</a:rPr>
                        <a:t>TOTAL</a:t>
                      </a:r>
                      <a:endParaRPr lang="es-CR" sz="16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</a:rPr>
                        <a:t>56</a:t>
                      </a:r>
                      <a:endParaRPr lang="es-CR" sz="16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</a:rPr>
                        <a:t>208</a:t>
                      </a:r>
                      <a:endParaRPr lang="es-CR" sz="16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</a:rPr>
                        <a:t>208</a:t>
                      </a:r>
                      <a:endParaRPr lang="es-CR" sz="16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</a:rPr>
                        <a:t>0</a:t>
                      </a:r>
                      <a:endParaRPr lang="es-CR" sz="16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pct70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9017190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54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2B7B8-E22E-BA4B-8EB1-15C50C448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dirty="0"/>
              <a:t>SEGUIMIENTO DE ACUERDOS</a:t>
            </a:r>
            <a:endParaRPr lang="en-CR" dirty="0"/>
          </a:p>
        </p:txBody>
      </p:sp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EC87A3E2-9D90-4555-AA78-3826136E12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098607"/>
              </p:ext>
            </p:extLst>
          </p:nvPr>
        </p:nvGraphicFramePr>
        <p:xfrm>
          <a:off x="515938" y="1628775"/>
          <a:ext cx="11160125" cy="486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3352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1B511-CFF9-834F-9300-7C44691D0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/>
              <a:t>SEGUIMIENTO EJECUCION PRESUPUESTO</a:t>
            </a:r>
            <a:br>
              <a:rPr lang="en-CR" dirty="0"/>
            </a:br>
            <a:endParaRPr lang="en-CR" dirty="0"/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FC2C4DF9-2946-41A7-A4EA-B819DB25074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75633105"/>
              </p:ext>
            </p:extLst>
          </p:nvPr>
        </p:nvGraphicFramePr>
        <p:xfrm>
          <a:off x="1741652" y="1695597"/>
          <a:ext cx="8349916" cy="41508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2364">
                  <a:extLst>
                    <a:ext uri="{9D8B030D-6E8A-4147-A177-3AD203B41FA5}">
                      <a16:colId xmlns:a16="http://schemas.microsoft.com/office/drawing/2014/main" val="2402376715"/>
                    </a:ext>
                  </a:extLst>
                </a:gridCol>
                <a:gridCol w="3927552">
                  <a:extLst>
                    <a:ext uri="{9D8B030D-6E8A-4147-A177-3AD203B41FA5}">
                      <a16:colId xmlns:a16="http://schemas.microsoft.com/office/drawing/2014/main" val="3441352272"/>
                    </a:ext>
                  </a:extLst>
                </a:gridCol>
              </a:tblGrid>
              <a:tr h="6918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PERIODO TRIMESTRE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PORCENTAJE</a:t>
                      </a: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979784573"/>
                  </a:ext>
                </a:extLst>
              </a:tr>
              <a:tr h="6918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3ero-2024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57,85%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780493015"/>
                  </a:ext>
                </a:extLst>
              </a:tr>
              <a:tr h="6918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4to-2024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81,26%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96710258"/>
                  </a:ext>
                </a:extLst>
              </a:tr>
              <a:tr h="6918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1ero-2025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14,47%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323543009"/>
                  </a:ext>
                </a:extLst>
              </a:tr>
              <a:tr h="6918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2do-2025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31,64%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507900453"/>
                  </a:ext>
                </a:extLst>
              </a:tr>
              <a:tr h="691816"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3ero-2025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47,55%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pattFill prst="dkDnDiag">
                      <a:fgClr>
                        <a:schemeClr val="accent1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59589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670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923F1-73F9-DD40-9ECF-B6E80BA4A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dirty="0"/>
              <a:t>SEGUIMIENTO EJECUCION PRESUPUESTO</a:t>
            </a:r>
            <a:endParaRPr lang="en-CR" dirty="0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114788B4-B3CB-448F-BEF1-EDAE32E1AF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CR" dirty="0"/>
          </a:p>
          <a:p>
            <a:endParaRPr lang="es-CR" dirty="0"/>
          </a:p>
          <a:p>
            <a:endParaRPr lang="es-CR" dirty="0"/>
          </a:p>
          <a:p>
            <a:endParaRPr lang="es-CR" dirty="0"/>
          </a:p>
          <a:p>
            <a:endParaRPr lang="es-CR" dirty="0"/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E64425F9-AA62-4BF4-9DEC-A7BA2F5661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6060558"/>
              </p:ext>
            </p:extLst>
          </p:nvPr>
        </p:nvGraphicFramePr>
        <p:xfrm>
          <a:off x="1106905" y="1454389"/>
          <a:ext cx="8578516" cy="4910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7178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91D17-96D6-7545-8EC8-717BE3CE5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dirty="0"/>
              <a:t>SEGUIMIENTO ASISTENCIA  A SESIONES</a:t>
            </a:r>
            <a:endParaRPr lang="en-CR" dirty="0"/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A63B8C9-617F-47EC-9A64-7580A3114B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832631"/>
              </p:ext>
            </p:extLst>
          </p:nvPr>
        </p:nvGraphicFramePr>
        <p:xfrm>
          <a:off x="1106905" y="1434905"/>
          <a:ext cx="9429797" cy="4424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5862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294D9B-1CBD-452B-AFE8-08F72B51C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chemeClr val="accent4"/>
                </a:solidFill>
              </a:rPr>
              <a:t>ACTIVIDADES DE LA FISCALÍA REGIONAL</a:t>
            </a:r>
            <a:endParaRPr lang="es-CR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4BC93B7-BBB0-4195-B742-F987F32DE7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235027"/>
              </p:ext>
            </p:extLst>
          </p:nvPr>
        </p:nvGraphicFramePr>
        <p:xfrm>
          <a:off x="1049539" y="1474795"/>
          <a:ext cx="9852515" cy="4776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52515">
                  <a:extLst>
                    <a:ext uri="{9D8B030D-6E8A-4147-A177-3AD203B41FA5}">
                      <a16:colId xmlns:a16="http://schemas.microsoft.com/office/drawing/2014/main" val="3024642683"/>
                    </a:ext>
                  </a:extLst>
                </a:gridCol>
              </a:tblGrid>
              <a:tr h="543715">
                <a:tc>
                  <a:txBody>
                    <a:bodyPr/>
                    <a:lstStyle/>
                    <a:p>
                      <a:pPr algn="l" fontAlgn="b"/>
                      <a:r>
                        <a:rPr lang="es-CR" sz="2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Asistir a sesiones Junta Regional</a:t>
                      </a:r>
                      <a:endParaRPr lang="es-C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33391536"/>
                  </a:ext>
                </a:extLst>
              </a:tr>
              <a:tr h="543715"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 legalidad y pertinencia de acuerdos 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5711357"/>
                  </a:ext>
                </a:extLst>
              </a:tr>
              <a:tr h="543715"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Asesorar sobre  viabilidad de ejecución de  acuerdos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09992750"/>
                  </a:ext>
                </a:extLst>
              </a:tr>
              <a:tr h="543715">
                <a:tc>
                  <a:txBody>
                    <a:bodyPr/>
                    <a:lstStyle/>
                    <a:p>
                      <a:pPr algn="l" fontAlgn="b"/>
                      <a:r>
                        <a:rPr lang="es-CR" sz="2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Consultas elevadas a Fiscalía nacional</a:t>
                      </a:r>
                      <a:endParaRPr lang="es-C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69157016"/>
                  </a:ext>
                </a:extLst>
              </a:tr>
              <a:tr h="543715"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 de ejecución de gastos en acuerdos tomados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80354822"/>
                  </a:ext>
                </a:extLst>
              </a:tr>
              <a:tr h="543715">
                <a:tc>
                  <a:txBody>
                    <a:bodyPr/>
                    <a:lstStyle/>
                    <a:p>
                      <a:pPr algn="l" fontAlgn="b"/>
                      <a:r>
                        <a:rPr lang="es-CR" sz="2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 asistencia actividades planeadas</a:t>
                      </a:r>
                      <a:endParaRPr lang="es-C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94380864"/>
                  </a:ext>
                </a:extLst>
              </a:tr>
              <a:tr h="543715">
                <a:tc>
                  <a:txBody>
                    <a:bodyPr/>
                    <a:lstStyle/>
                    <a:p>
                      <a:pPr algn="l" fontAlgn="b"/>
                      <a:r>
                        <a:rPr lang="es-CR" sz="2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Presentación de informes de fiscalización a Junta Regional</a:t>
                      </a:r>
                      <a:endParaRPr lang="es-C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03199103"/>
                  </a:ext>
                </a:extLst>
              </a:tr>
              <a:tr h="543715">
                <a:tc>
                  <a:txBody>
                    <a:bodyPr/>
                    <a:lstStyle/>
                    <a:p>
                      <a:pPr algn="l" fontAlgn="b"/>
                      <a:r>
                        <a:rPr lang="es-CR" sz="2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Atención consultas a colegiados</a:t>
                      </a:r>
                      <a:endParaRPr lang="es-C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5899775"/>
                  </a:ext>
                </a:extLst>
              </a:tr>
              <a:tr h="402752">
                <a:tc>
                  <a:txBody>
                    <a:bodyPr/>
                    <a:lstStyle/>
                    <a:p>
                      <a:pPr algn="l" fontAlgn="b"/>
                      <a:r>
                        <a:rPr lang="es-CR" sz="2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Acompañamiento a Junta Directiva Regional en actividades</a:t>
                      </a:r>
                      <a:endParaRPr lang="es-C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4801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485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C06C8-2A4D-4AD7-89CA-0C709713C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chemeClr val="accent4"/>
                </a:solidFill>
              </a:rPr>
              <a:t>ACTIVIDADES DE LA FISCALÍA REGIONAL</a:t>
            </a:r>
            <a:endParaRPr lang="es-CR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D36D240-F2E6-4191-A0A1-84F512B40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104878"/>
              </p:ext>
            </p:extLst>
          </p:nvPr>
        </p:nvGraphicFramePr>
        <p:xfrm>
          <a:off x="1155247" y="1976535"/>
          <a:ext cx="9216189" cy="2904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16189">
                  <a:extLst>
                    <a:ext uri="{9D8B030D-6E8A-4147-A177-3AD203B41FA5}">
                      <a16:colId xmlns:a16="http://schemas.microsoft.com/office/drawing/2014/main" val="3024642683"/>
                    </a:ext>
                  </a:extLst>
                </a:gridCol>
              </a:tblGrid>
              <a:tr h="48415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Presentación informes trimestrales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53019103"/>
                  </a:ext>
                </a:extLst>
              </a:tr>
              <a:tr h="484155">
                <a:tc>
                  <a:txBody>
                    <a:bodyPr/>
                    <a:lstStyle/>
                    <a:p>
                      <a:pPr algn="ctr" fontAlgn="b"/>
                      <a:r>
                        <a:rPr lang="es-C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Elevar consultas a Fiscalía Nacional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5711357"/>
                  </a:ext>
                </a:extLst>
              </a:tr>
              <a:tr h="484155">
                <a:tc>
                  <a:txBody>
                    <a:bodyPr/>
                    <a:lstStyle/>
                    <a:p>
                      <a:pPr algn="ctr" fontAlgn="b"/>
                      <a:r>
                        <a:rPr lang="es-C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Asistencia a eventos convocados por Fiscalía Nacional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09992750"/>
                  </a:ext>
                </a:extLst>
              </a:tr>
              <a:tr h="484155">
                <a:tc>
                  <a:txBody>
                    <a:bodyPr/>
                    <a:lstStyle/>
                    <a:p>
                      <a:pPr algn="ctr" fontAlgn="b"/>
                      <a:r>
                        <a:rPr lang="es-C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Gestionar donaciones en JUPEMA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69157016"/>
                  </a:ext>
                </a:extLst>
              </a:tr>
              <a:tr h="484155">
                <a:tc>
                  <a:txBody>
                    <a:bodyPr/>
                    <a:lstStyle/>
                    <a:p>
                      <a:pPr algn="ctr" fontAlgn="b"/>
                      <a:r>
                        <a:rPr lang="es-E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 a Junta Nacional sobre necesidad de mayor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80354822"/>
                  </a:ext>
                </a:extLst>
              </a:tr>
              <a:tr h="484155">
                <a:tc>
                  <a:txBody>
                    <a:bodyPr/>
                    <a:lstStyle/>
                    <a:p>
                      <a:pPr algn="ctr" fontAlgn="b"/>
                      <a:r>
                        <a:rPr lang="es-C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Presupuesto  a la Regional de Heredia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94380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365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E73AF0D-DEAA-064E-83A7-90EE6C1D04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9750292-B972-4DF8-BF1D-EA8270DFC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685" y="2343595"/>
            <a:ext cx="7480916" cy="451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261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205</Words>
  <Application>Microsoft Office PowerPoint</Application>
  <PresentationFormat>Panorámica</PresentationFormat>
  <Paragraphs>90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Century Gothic</vt:lpstr>
      <vt:lpstr>Office Theme</vt:lpstr>
      <vt:lpstr>INFORME ANUAL FISCALÍA  AGOSTO 2024 – SETIEMBRE 2025 </vt:lpstr>
      <vt:lpstr>SEGUIMIENTO DE ACUERDOS</vt:lpstr>
      <vt:lpstr>SEGUIMIENTO DE ACUERDOS</vt:lpstr>
      <vt:lpstr>SEGUIMIENTO EJECUCION PRESUPUESTO </vt:lpstr>
      <vt:lpstr>SEGUIMIENTO EJECUCION PRESUPUESTO</vt:lpstr>
      <vt:lpstr>SEGUIMIENTO ASISTENCIA  A SESIONES</vt:lpstr>
      <vt:lpstr>ACTIVIDADES DE LA FISCALÍA REGIONAL</vt:lpstr>
      <vt:lpstr>ACTIVIDADES DE LA FISCALÍA REGIONAL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Jose Enrique Alfaro Villalobos</cp:lastModifiedBy>
  <cp:revision>47</cp:revision>
  <dcterms:created xsi:type="dcterms:W3CDTF">2025-09-29T21:43:53Z</dcterms:created>
  <dcterms:modified xsi:type="dcterms:W3CDTF">2025-10-29T23:01:29Z</dcterms:modified>
</cp:coreProperties>
</file>