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9" r:id="rId3"/>
    <p:sldId id="282" r:id="rId4"/>
    <p:sldId id="280" r:id="rId5"/>
    <p:sldId id="281" r:id="rId6"/>
    <p:sldId id="283" r:id="rId7"/>
    <p:sldId id="284" r:id="rId8"/>
    <p:sldId id="276" r:id="rId9"/>
  </p:sldIdLst>
  <p:sldSz cx="12192000" cy="6858000"/>
  <p:notesSz cx="6858000" cy="9144000"/>
  <p:defaultTextStyle>
    <a:defPPr>
      <a:defRPr lang="es-C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49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78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D0487-A864-8B4A-87EC-1A095CD6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73930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976C10-9D52-AD4D-8683-15305E71F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054" y="321897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A8DF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41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2D39-1B72-F346-AD1B-D9D1321A6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56" y="64933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1D7BD-F3E4-2D4C-BD1A-76E02276D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556" y="2109830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7482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F0A1D-B18F-E94F-92C0-29C158D47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1DE74-041C-7C49-AC42-488BC6BAA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075E66-ADED-EC49-91BB-6F9E086E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8212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067202D0-35B5-7C47-9D17-E08FCB807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1826" y="752646"/>
            <a:ext cx="10497536" cy="47213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CR" noProof="0"/>
          </a:p>
        </p:txBody>
      </p:sp>
    </p:spTree>
    <p:extLst>
      <p:ext uri="{BB962C8B-B14F-4D97-AF65-F5344CB8AC3E}">
        <p14:creationId xmlns:p14="http://schemas.microsoft.com/office/powerpoint/2010/main" val="247999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3426" y="581024"/>
            <a:ext cx="102489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6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3875" y="1533525"/>
            <a:ext cx="10915649" cy="4991100"/>
          </a:xfrm>
          <a:prstGeom prst="rect">
            <a:avLst/>
          </a:prstGeom>
        </p:spPr>
      </p:pic>
      <p:sp>
        <p:nvSpPr>
          <p:cNvPr id="2" name="Rectángulo: una sola esquina redondeada 1">
            <a:extLst>
              <a:ext uri="{FF2B5EF4-FFF2-40B4-BE49-F238E27FC236}">
                <a16:creationId xmlns:a16="http://schemas.microsoft.com/office/drawing/2014/main" id="{30A36F55-143B-1924-0F82-EB4C27DB6302}"/>
              </a:ext>
            </a:extLst>
          </p:cNvPr>
          <p:cNvSpPr/>
          <p:nvPr/>
        </p:nvSpPr>
        <p:spPr>
          <a:xfrm>
            <a:off x="523876" y="447675"/>
            <a:ext cx="10915648" cy="1181100"/>
          </a:xfrm>
          <a:prstGeom prst="round1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Articulo10- Deberes y responsabilidades de la Tesorería de Junta Regional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97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42621-C4A7-9C34-57F3-91C9A5B1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83" y="0"/>
            <a:ext cx="11579772" cy="72269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CR" dirty="0"/>
              <a:t>INFORME DE TESORERÍA PERIODO 2023</a:t>
            </a:r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44ACCDB-4EAB-4B40-BA15-5B72CA90B488}"/>
              </a:ext>
            </a:extLst>
          </p:cNvPr>
          <p:cNvSpPr txBox="1"/>
          <p:nvPr/>
        </p:nvSpPr>
        <p:spPr>
          <a:xfrm>
            <a:off x="2973050" y="743048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32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EJECUCION 2023</a:t>
            </a:r>
            <a:r>
              <a:rPr lang="es-C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FCD13CB-7C3B-4BB0-8C66-9DD9D1341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73443"/>
              </p:ext>
            </p:extLst>
          </p:nvPr>
        </p:nvGraphicFramePr>
        <p:xfrm>
          <a:off x="0" y="1487930"/>
          <a:ext cx="12357538" cy="537006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163245">
                  <a:extLst>
                    <a:ext uri="{9D8B030D-6E8A-4147-A177-3AD203B41FA5}">
                      <a16:colId xmlns:a16="http://schemas.microsoft.com/office/drawing/2014/main" val="1795685261"/>
                    </a:ext>
                  </a:extLst>
                </a:gridCol>
                <a:gridCol w="2182132">
                  <a:extLst>
                    <a:ext uri="{9D8B030D-6E8A-4147-A177-3AD203B41FA5}">
                      <a16:colId xmlns:a16="http://schemas.microsoft.com/office/drawing/2014/main" val="3298023738"/>
                    </a:ext>
                  </a:extLst>
                </a:gridCol>
                <a:gridCol w="2215964">
                  <a:extLst>
                    <a:ext uri="{9D8B030D-6E8A-4147-A177-3AD203B41FA5}">
                      <a16:colId xmlns:a16="http://schemas.microsoft.com/office/drawing/2014/main" val="3342464057"/>
                    </a:ext>
                  </a:extLst>
                </a:gridCol>
                <a:gridCol w="1488586">
                  <a:extLst>
                    <a:ext uri="{9D8B030D-6E8A-4147-A177-3AD203B41FA5}">
                      <a16:colId xmlns:a16="http://schemas.microsoft.com/office/drawing/2014/main" val="2106203480"/>
                    </a:ext>
                  </a:extLst>
                </a:gridCol>
                <a:gridCol w="1573166">
                  <a:extLst>
                    <a:ext uri="{9D8B030D-6E8A-4147-A177-3AD203B41FA5}">
                      <a16:colId xmlns:a16="http://schemas.microsoft.com/office/drawing/2014/main" val="3503786981"/>
                    </a:ext>
                  </a:extLst>
                </a:gridCol>
                <a:gridCol w="1734445">
                  <a:extLst>
                    <a:ext uri="{9D8B030D-6E8A-4147-A177-3AD203B41FA5}">
                      <a16:colId xmlns:a16="http://schemas.microsoft.com/office/drawing/2014/main" val="238984035"/>
                    </a:ext>
                  </a:extLst>
                </a:gridCol>
              </a:tblGrid>
              <a:tr h="519456"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CONCEPTO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Diferencia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1277947"/>
                  </a:ext>
                </a:extLst>
              </a:tr>
              <a:tr h="1079395"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Presupuesto Anual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Ejecutado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Ejecutado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por ejecutar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por ejecutar</a:t>
                      </a:r>
                      <a:endParaRPr lang="es-C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7276664"/>
                  </a:ext>
                </a:extLst>
              </a:tr>
              <a:tr h="1612428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Desarrollo Personal (talleres charlas y conferencias)  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5 635 945,14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4 411 320,61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78,27%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1 224 624,53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21,73%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9223107"/>
                  </a:ext>
                </a:extLst>
              </a:tr>
              <a:tr h="1079395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Actividades culturales, deportivas y recreativas 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>
                          <a:effectLst/>
                        </a:rPr>
                        <a:t>10 934 076,87</a:t>
                      </a:r>
                      <a:endParaRPr lang="es-C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10 345 975,78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94,62%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588 101,08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5,38%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7844289"/>
                  </a:ext>
                </a:extLst>
              </a:tr>
              <a:tr h="1079395"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>
                          <a:effectLst/>
                        </a:rPr>
                        <a:t>Actividades Jubilados. </a:t>
                      </a:r>
                      <a:endParaRPr lang="es-C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4 198 753,18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5 664 833,18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>
                          <a:effectLst/>
                        </a:rPr>
                        <a:t>134,92%</a:t>
                      </a:r>
                      <a:endParaRPr lang="es-C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-1 466 080,00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400" u="none" strike="noStrike" dirty="0">
                          <a:effectLst/>
                        </a:rPr>
                        <a:t>-34,92%</a:t>
                      </a:r>
                      <a:endParaRPr lang="es-C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719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98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42621-C4A7-9C34-57F3-91C9A5B1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38" y="0"/>
            <a:ext cx="11579772" cy="722696"/>
          </a:xfrm>
        </p:spPr>
        <p:txBody>
          <a:bodyPr>
            <a:normAutofit/>
          </a:bodyPr>
          <a:lstStyle/>
          <a:p>
            <a: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  <a:t>INFORME DE TESORERÍA PERIODO 2023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C63AF06-DA04-47D0-8B1E-A106689C6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313610"/>
              </p:ext>
            </p:extLst>
          </p:nvPr>
        </p:nvGraphicFramePr>
        <p:xfrm>
          <a:off x="0" y="1183930"/>
          <a:ext cx="12192000" cy="570458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120872">
                  <a:extLst>
                    <a:ext uri="{9D8B030D-6E8A-4147-A177-3AD203B41FA5}">
                      <a16:colId xmlns:a16="http://schemas.microsoft.com/office/drawing/2014/main" val="1795685261"/>
                    </a:ext>
                  </a:extLst>
                </a:gridCol>
                <a:gridCol w="2152900">
                  <a:extLst>
                    <a:ext uri="{9D8B030D-6E8A-4147-A177-3AD203B41FA5}">
                      <a16:colId xmlns:a16="http://schemas.microsoft.com/office/drawing/2014/main" val="3298023738"/>
                    </a:ext>
                  </a:extLst>
                </a:gridCol>
                <a:gridCol w="2186278">
                  <a:extLst>
                    <a:ext uri="{9D8B030D-6E8A-4147-A177-3AD203B41FA5}">
                      <a16:colId xmlns:a16="http://schemas.microsoft.com/office/drawing/2014/main" val="3342464057"/>
                    </a:ext>
                  </a:extLst>
                </a:gridCol>
                <a:gridCol w="1468645">
                  <a:extLst>
                    <a:ext uri="{9D8B030D-6E8A-4147-A177-3AD203B41FA5}">
                      <a16:colId xmlns:a16="http://schemas.microsoft.com/office/drawing/2014/main" val="2106203480"/>
                    </a:ext>
                  </a:extLst>
                </a:gridCol>
                <a:gridCol w="1552093">
                  <a:extLst>
                    <a:ext uri="{9D8B030D-6E8A-4147-A177-3AD203B41FA5}">
                      <a16:colId xmlns:a16="http://schemas.microsoft.com/office/drawing/2014/main" val="3503786981"/>
                    </a:ext>
                  </a:extLst>
                </a:gridCol>
                <a:gridCol w="1711212">
                  <a:extLst>
                    <a:ext uri="{9D8B030D-6E8A-4147-A177-3AD203B41FA5}">
                      <a16:colId xmlns:a16="http://schemas.microsoft.com/office/drawing/2014/main" val="238984035"/>
                    </a:ext>
                  </a:extLst>
                </a:gridCol>
              </a:tblGrid>
              <a:tr h="747791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CONCEPTO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Total 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Total 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%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Diferencia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%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1277947"/>
                  </a:ext>
                </a:extLst>
              </a:tr>
              <a:tr h="1174086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 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Presupuesto Anual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Ejecutado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Ejecutado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por ejecutar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por ejecutar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7276664"/>
                  </a:ext>
                </a:extLst>
              </a:tr>
              <a:tr h="747791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Desarrollo Profesional  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2 175 636,57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1 837 410,00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84,45%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338 226,57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15,55%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72386617"/>
                  </a:ext>
                </a:extLst>
              </a:tr>
              <a:tr h="747791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Asamblea Anual   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13 102 500,03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13 099 730,12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99,98%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2 769,91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0,02%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0975299"/>
                  </a:ext>
                </a:extLst>
              </a:tr>
              <a:tr h="1143565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Actividades cíclicas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17 274 090,71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13 558 379,00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78,48%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3 715 711,70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21,52%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65333621"/>
                  </a:ext>
                </a:extLst>
              </a:tr>
              <a:tr h="1143565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Total Junta Regional de San José Oeste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53 321 002,50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48 917 648,69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>
                          <a:effectLst/>
                        </a:rPr>
                        <a:t>91,74%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4 403 353,81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u="none" strike="noStrike" dirty="0">
                          <a:effectLst/>
                        </a:rPr>
                        <a:t>8,26%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339930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CE4CC86E-E5B1-491C-AC78-DF91FECA727F}"/>
              </a:ext>
            </a:extLst>
          </p:cNvPr>
          <p:cNvSpPr txBox="1"/>
          <p:nvPr/>
        </p:nvSpPr>
        <p:spPr>
          <a:xfrm>
            <a:off x="1995588" y="646517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32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EJECUCION 2023</a:t>
            </a:r>
            <a:r>
              <a:rPr lang="es-C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19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9440AC6-517D-411A-B754-7137BD0CE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901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  <a:t>INFORME DE TESORERÍA PERIODO </a:t>
            </a:r>
            <a:b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  <a:t>DE ENERO A JUNIO 2024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7448D9C-A4D8-45E9-AC16-CE288BF5F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16969"/>
              </p:ext>
            </p:extLst>
          </p:nvPr>
        </p:nvGraphicFramePr>
        <p:xfrm>
          <a:off x="0" y="1349114"/>
          <a:ext cx="12191999" cy="5081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1993">
                  <a:extLst>
                    <a:ext uri="{9D8B030D-6E8A-4147-A177-3AD203B41FA5}">
                      <a16:colId xmlns:a16="http://schemas.microsoft.com/office/drawing/2014/main" val="2064586229"/>
                    </a:ext>
                  </a:extLst>
                </a:gridCol>
                <a:gridCol w="1874411">
                  <a:extLst>
                    <a:ext uri="{9D8B030D-6E8A-4147-A177-3AD203B41FA5}">
                      <a16:colId xmlns:a16="http://schemas.microsoft.com/office/drawing/2014/main" val="1673406305"/>
                    </a:ext>
                  </a:extLst>
                </a:gridCol>
                <a:gridCol w="2111679">
                  <a:extLst>
                    <a:ext uri="{9D8B030D-6E8A-4147-A177-3AD203B41FA5}">
                      <a16:colId xmlns:a16="http://schemas.microsoft.com/office/drawing/2014/main" val="640641947"/>
                    </a:ext>
                  </a:extLst>
                </a:gridCol>
                <a:gridCol w="1020250">
                  <a:extLst>
                    <a:ext uri="{9D8B030D-6E8A-4147-A177-3AD203B41FA5}">
                      <a16:colId xmlns:a16="http://schemas.microsoft.com/office/drawing/2014/main" val="1285889432"/>
                    </a:ext>
                  </a:extLst>
                </a:gridCol>
                <a:gridCol w="1399877">
                  <a:extLst>
                    <a:ext uri="{9D8B030D-6E8A-4147-A177-3AD203B41FA5}">
                      <a16:colId xmlns:a16="http://schemas.microsoft.com/office/drawing/2014/main" val="1644712107"/>
                    </a:ext>
                  </a:extLst>
                </a:gridCol>
                <a:gridCol w="1233789">
                  <a:extLst>
                    <a:ext uri="{9D8B030D-6E8A-4147-A177-3AD203B41FA5}">
                      <a16:colId xmlns:a16="http://schemas.microsoft.com/office/drawing/2014/main" val="1840346623"/>
                    </a:ext>
                  </a:extLst>
                </a:gridCol>
              </a:tblGrid>
              <a:tr h="1257318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CONCEPTO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Resumen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59560715"/>
                  </a:ext>
                </a:extLst>
              </a:tr>
              <a:tr h="1309710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Anual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Ejecucion Acumulada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Ejecutado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ejecutar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ejecutar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669745"/>
                  </a:ext>
                </a:extLst>
              </a:tr>
              <a:tr h="1257318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Personal (talleres charlas y conferencias) 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5 775 152,98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1 107 225,00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19,17%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4 667 927,98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80,83%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7302033"/>
                  </a:ext>
                </a:extLst>
              </a:tr>
              <a:tr h="1257318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culturales, deportivas y recreativas 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9 529 002,42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3 507 698,30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36,81%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6 021 304,12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63,19%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61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15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9440AC6-517D-411A-B754-7137BD0CE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5262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  <a:t>INFORME DE TESORERÍA PERIODO </a:t>
            </a:r>
            <a:b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3200" dirty="0">
                <a:latin typeface="Arial" panose="020B0604020202020204" pitchFamily="34" charset="0"/>
                <a:cs typeface="Arial" panose="020B0604020202020204" pitchFamily="34" charset="0"/>
              </a:rPr>
              <a:t>DE ENERO A JUNIO 2024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7448D9C-A4D8-45E9-AC16-CE288BF5F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286506"/>
              </p:ext>
            </p:extLst>
          </p:nvPr>
        </p:nvGraphicFramePr>
        <p:xfrm>
          <a:off x="0" y="1600747"/>
          <a:ext cx="12191999" cy="489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2786">
                  <a:extLst>
                    <a:ext uri="{9D8B030D-6E8A-4147-A177-3AD203B41FA5}">
                      <a16:colId xmlns:a16="http://schemas.microsoft.com/office/drawing/2014/main" val="2064586229"/>
                    </a:ext>
                  </a:extLst>
                </a:gridCol>
                <a:gridCol w="2023672">
                  <a:extLst>
                    <a:ext uri="{9D8B030D-6E8A-4147-A177-3AD203B41FA5}">
                      <a16:colId xmlns:a16="http://schemas.microsoft.com/office/drawing/2014/main" val="1673406305"/>
                    </a:ext>
                  </a:extLst>
                </a:gridCol>
                <a:gridCol w="2008682">
                  <a:extLst>
                    <a:ext uri="{9D8B030D-6E8A-4147-A177-3AD203B41FA5}">
                      <a16:colId xmlns:a16="http://schemas.microsoft.com/office/drawing/2014/main" val="640641947"/>
                    </a:ext>
                  </a:extLst>
                </a:gridCol>
                <a:gridCol w="1259174">
                  <a:extLst>
                    <a:ext uri="{9D8B030D-6E8A-4147-A177-3AD203B41FA5}">
                      <a16:colId xmlns:a16="http://schemas.microsoft.com/office/drawing/2014/main" val="128588943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44712107"/>
                    </a:ext>
                  </a:extLst>
                </a:gridCol>
                <a:gridCol w="1698885">
                  <a:extLst>
                    <a:ext uri="{9D8B030D-6E8A-4147-A177-3AD203B41FA5}">
                      <a16:colId xmlns:a16="http://schemas.microsoft.com/office/drawing/2014/main" val="1840346623"/>
                    </a:ext>
                  </a:extLst>
                </a:gridCol>
              </a:tblGrid>
              <a:tr h="634391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CONCEPTO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Resumen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CR" sz="20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59560715"/>
                  </a:ext>
                </a:extLst>
              </a:tr>
              <a:tr h="846870"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Presupuesto Anual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Ejecución Acumulada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Ejecutado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ejecutar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20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ejecutar</a:t>
                      </a:r>
                      <a:endParaRPr lang="es-CR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669745"/>
                  </a:ext>
                </a:extLst>
              </a:tr>
              <a:tr h="634391">
                <a:tc>
                  <a:txBody>
                    <a:bodyPr/>
                    <a:lstStyle/>
                    <a:p>
                      <a:pPr algn="l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Jubilados. 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3 465 091,80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1 165 413,02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33,63%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2 299 678,78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66,37%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094524"/>
                  </a:ext>
                </a:extLst>
              </a:tr>
              <a:tr h="634391">
                <a:tc>
                  <a:txBody>
                    <a:bodyPr/>
                    <a:lstStyle/>
                    <a:p>
                      <a:pPr algn="l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Profesional  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2 887 576,49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961 998,20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33,32%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1 925 578,29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66,68%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39733"/>
                  </a:ext>
                </a:extLst>
              </a:tr>
              <a:tr h="634391">
                <a:tc>
                  <a:txBody>
                    <a:bodyPr/>
                    <a:lstStyle/>
                    <a:p>
                      <a:pPr algn="l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Asamblea Anual   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7 218 941,23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7 218 941,23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3687236"/>
                  </a:ext>
                </a:extLst>
              </a:tr>
              <a:tr h="660825">
                <a:tc>
                  <a:txBody>
                    <a:bodyPr/>
                    <a:lstStyle/>
                    <a:p>
                      <a:pPr algn="l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cíclicas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19 732 215,05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6 998 885,00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35,46%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12 733 330,05</a:t>
                      </a:r>
                      <a:endParaRPr lang="es-C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64,54%</a:t>
                      </a:r>
                      <a:endParaRPr lang="es-C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9254313"/>
                  </a:ext>
                </a:extLst>
              </a:tr>
              <a:tr h="846870">
                <a:tc>
                  <a:txBody>
                    <a:bodyPr/>
                    <a:lstStyle/>
                    <a:p>
                      <a:pPr algn="l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Junta Regional de San José Oeste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48 607 979,96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12 633 962,52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25,99%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34 866 792,44</a:t>
                      </a:r>
                      <a:endParaRPr lang="es-C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74,10%</a:t>
                      </a:r>
                      <a:endParaRPr lang="es-C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269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91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85B3B-6CAC-1140-2433-18ED70D3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8158"/>
            <a:ext cx="10515600" cy="1325563"/>
          </a:xfrm>
        </p:spPr>
        <p:txBody>
          <a:bodyPr/>
          <a:lstStyle/>
          <a:p>
            <a:pPr algn="ctr"/>
            <a:r>
              <a:rPr lang="es-ES" dirty="0"/>
              <a:t>¡Gracias!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8897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-final-16-9" id="{61680EA4-A4DE-B04B-BAA2-51A03F713618}" vid="{4BE2C909-CCE3-BC49-BC92-D151FCEBA2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541</TotalTime>
  <Words>331</Words>
  <Application>Microsoft Office PowerPoint</Application>
  <PresentationFormat>Panorámica</PresentationFormat>
  <Paragraphs>140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INFORME DE TESORERÍA PERIODO 2023</vt:lpstr>
      <vt:lpstr>INFORME DE TESORERÍA PERIODO 2023</vt:lpstr>
      <vt:lpstr>INFORME DE TESORERÍA PERIODO  DE ENERO A JUNIO 2024</vt:lpstr>
      <vt:lpstr>INFORME DE TESORERÍA PERIODO  DE ENERO A JUNIO 2024</vt:lpstr>
      <vt:lpstr>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Usuario</cp:lastModifiedBy>
  <cp:revision>46</cp:revision>
  <dcterms:created xsi:type="dcterms:W3CDTF">2019-03-22T14:34:09Z</dcterms:created>
  <dcterms:modified xsi:type="dcterms:W3CDTF">2024-08-20T04:12:45Z</dcterms:modified>
</cp:coreProperties>
</file>