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4" r:id="rId4"/>
    <p:sldId id="267" r:id="rId5"/>
    <p:sldId id="265" r:id="rId6"/>
  </p:sldIdLst>
  <p:sldSz cx="12192000" cy="6858000"/>
  <p:notesSz cx="6858000" cy="9144000"/>
  <p:defaultTextStyle>
    <a:defPPr>
      <a:defRPr lang="es-C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/>
    <p:restoredTop sz="94674"/>
  </p:normalViewPr>
  <p:slideViewPr>
    <p:cSldViewPr snapToGrid="0" snapToObjects="1">
      <p:cViewPr>
        <p:scale>
          <a:sx n="48" d="100"/>
          <a:sy n="48" d="100"/>
        </p:scale>
        <p:origin x="155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aly mayela hernandez guzman" userId="557b2b013beb1796" providerId="LiveId" clId="{8F0B4F00-EB17-49F0-AC7D-285BF07C5B58}"/>
    <pc:docChg chg="delSld modSld">
      <pc:chgData name="magaly mayela hernandez guzman" userId="557b2b013beb1796" providerId="LiveId" clId="{8F0B4F00-EB17-49F0-AC7D-285BF07C5B58}" dt="2022-11-02T00:11:20.663" v="157" actId="20577"/>
      <pc:docMkLst>
        <pc:docMk/>
      </pc:docMkLst>
      <pc:sldChg chg="del">
        <pc:chgData name="magaly mayela hernandez guzman" userId="557b2b013beb1796" providerId="LiveId" clId="{8F0B4F00-EB17-49F0-AC7D-285BF07C5B58}" dt="2022-11-02T00:03:17.833" v="145" actId="2696"/>
        <pc:sldMkLst>
          <pc:docMk/>
          <pc:sldMk cId="1754333513" sldId="260"/>
        </pc:sldMkLst>
      </pc:sldChg>
      <pc:sldChg chg="del">
        <pc:chgData name="magaly mayela hernandez guzman" userId="557b2b013beb1796" providerId="LiveId" clId="{8F0B4F00-EB17-49F0-AC7D-285BF07C5B58}" dt="2022-11-02T00:03:08.003" v="143" actId="2696"/>
        <pc:sldMkLst>
          <pc:docMk/>
          <pc:sldMk cId="3817087029" sldId="261"/>
        </pc:sldMkLst>
      </pc:sldChg>
      <pc:sldChg chg="del">
        <pc:chgData name="magaly mayela hernandez guzman" userId="557b2b013beb1796" providerId="LiveId" clId="{8F0B4F00-EB17-49F0-AC7D-285BF07C5B58}" dt="2022-11-02T00:03:13.691" v="144" actId="2696"/>
        <pc:sldMkLst>
          <pc:docMk/>
          <pc:sldMk cId="2570495304" sldId="262"/>
        </pc:sldMkLst>
      </pc:sldChg>
      <pc:sldChg chg="modSp mod">
        <pc:chgData name="magaly mayela hernandez guzman" userId="557b2b013beb1796" providerId="LiveId" clId="{8F0B4F00-EB17-49F0-AC7D-285BF07C5B58}" dt="2022-11-02T00:11:20.663" v="157" actId="20577"/>
        <pc:sldMkLst>
          <pc:docMk/>
          <pc:sldMk cId="750927378" sldId="263"/>
        </pc:sldMkLst>
        <pc:graphicFrameChg chg="modGraphic">
          <ac:chgData name="magaly mayela hernandez guzman" userId="557b2b013beb1796" providerId="LiveId" clId="{8F0B4F00-EB17-49F0-AC7D-285BF07C5B58}" dt="2022-11-02T00:11:20.663" v="157" actId="20577"/>
          <ac:graphicFrameMkLst>
            <pc:docMk/>
            <pc:sldMk cId="750927378" sldId="263"/>
            <ac:graphicFrameMk id="11" creationId="{9AA4CC73-E648-65BF-E6EE-0A78DF135FBE}"/>
          </ac:graphicFrameMkLst>
        </pc:graphicFrameChg>
      </pc:sldChg>
      <pc:sldChg chg="modSp mod">
        <pc:chgData name="magaly mayela hernandez guzman" userId="557b2b013beb1796" providerId="LiveId" clId="{8F0B4F00-EB17-49F0-AC7D-285BF07C5B58}" dt="2022-11-02T00:02:56.810" v="142" actId="20577"/>
        <pc:sldMkLst>
          <pc:docMk/>
          <pc:sldMk cId="88367844" sldId="265"/>
        </pc:sldMkLst>
        <pc:graphicFrameChg chg="modGraphic">
          <ac:chgData name="magaly mayela hernandez guzman" userId="557b2b013beb1796" providerId="LiveId" clId="{8F0B4F00-EB17-49F0-AC7D-285BF07C5B58}" dt="2022-11-02T00:02:56.810" v="142" actId="20577"/>
          <ac:graphicFrameMkLst>
            <pc:docMk/>
            <pc:sldMk cId="88367844" sldId="265"/>
            <ac:graphicFrameMk id="8" creationId="{42387511-7FFF-C0AE-8BAC-3B7157A41C69}"/>
          </ac:graphicFrameMkLst>
        </pc:graphicFrameChg>
        <pc:graphicFrameChg chg="mod modGraphic">
          <ac:chgData name="magaly mayela hernandez guzman" userId="557b2b013beb1796" providerId="LiveId" clId="{8F0B4F00-EB17-49F0-AC7D-285BF07C5B58}" dt="2022-11-01T23:59:44.987" v="72" actId="20577"/>
          <ac:graphicFrameMkLst>
            <pc:docMk/>
            <pc:sldMk cId="88367844" sldId="265"/>
            <ac:graphicFrameMk id="11" creationId="{9AA4CC73-E648-65BF-E6EE-0A78DF135FBE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78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FD0487-A864-8B4A-87EC-1A095CD6D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054" y="73930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0C4A9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976C10-9D52-AD4D-8683-15305E71F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0054" y="321897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0A8DF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2410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2D39-1B72-F346-AD1B-D9D1321A6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556" y="64933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C4A9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1D7BD-F3E4-2D4C-BD1A-76E02276D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556" y="2109830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ES"/>
              <a:t>Editar los estilos de texto del patrón
Segundo nivel
Tercer nivel
Cuarto nivel
Quinto nivel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07482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F0A1D-B18F-E94F-92C0-29C158D47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61DE74-041C-7C49-AC42-488BC6BAA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Editar los estilos de texto del patrón
Segundo nivel
Tercer nivel
Cuarto nivel
Quinto nivel</a:t>
            </a:r>
            <a:endParaRPr lang="es-C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075E66-ADED-EC49-91BB-6F9E086E7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/>
              <a:t>Editar los estilos de texto del patrón
Segundo nivel
Tercer nivel
Cuarto nivel
Quinto nivel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82129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posición de imagen 2">
            <a:extLst>
              <a:ext uri="{FF2B5EF4-FFF2-40B4-BE49-F238E27FC236}">
                <a16:creationId xmlns:a16="http://schemas.microsoft.com/office/drawing/2014/main" id="{067202D0-35B5-7C47-9D17-E08FCB8072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1826" y="752646"/>
            <a:ext cx="10497536" cy="47213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s-CR" noProof="0"/>
          </a:p>
        </p:txBody>
      </p:sp>
    </p:spTree>
    <p:extLst>
      <p:ext uri="{BB962C8B-B14F-4D97-AF65-F5344CB8AC3E}">
        <p14:creationId xmlns:p14="http://schemas.microsoft.com/office/powerpoint/2010/main" val="247999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4560" y="349338"/>
            <a:ext cx="9144000" cy="2869640"/>
          </a:xfrm>
        </p:spPr>
        <p:txBody>
          <a:bodyPr/>
          <a:lstStyle/>
          <a:p>
            <a:r>
              <a:rPr lang="es-ES_tradnl" dirty="0"/>
              <a:t>Informe de Tesorería </a:t>
            </a:r>
            <a:br>
              <a:rPr lang="es-ES_tradnl" dirty="0"/>
            </a:br>
            <a:r>
              <a:rPr lang="es-ES_tradnl" dirty="0"/>
              <a:t>Heredia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dirty="0"/>
          </a:p>
          <a:p>
            <a:endParaRPr lang="es-ES_tradnl" dirty="0"/>
          </a:p>
          <a:p>
            <a:r>
              <a:rPr lang="es-ES_tradnl" sz="4800" b="1" dirty="0"/>
              <a:t>I SEMESTRE 2024</a:t>
            </a:r>
          </a:p>
          <a:p>
            <a:endParaRPr lang="es-ES_tradnl" sz="4800" b="1" dirty="0"/>
          </a:p>
        </p:txBody>
      </p:sp>
    </p:spTree>
    <p:extLst>
      <p:ext uri="{BB962C8B-B14F-4D97-AF65-F5344CB8AC3E}">
        <p14:creationId xmlns:p14="http://schemas.microsoft.com/office/powerpoint/2010/main" val="1773321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4F937-1CD5-9846-7491-ABD1AE3AD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054" y="3429000"/>
            <a:ext cx="9144000" cy="1445739"/>
          </a:xfrm>
        </p:spPr>
        <p:txBody>
          <a:bodyPr>
            <a:normAutofit fontScale="90000"/>
          </a:bodyPr>
          <a:lstStyle/>
          <a:p>
            <a:r>
              <a:rPr lang="es-CR" sz="4400" dirty="0"/>
              <a:t>Informe  Presupuesto Anual </a:t>
            </a:r>
            <a:br>
              <a:rPr lang="es-CR" sz="4400" dirty="0"/>
            </a:br>
            <a:r>
              <a:rPr lang="es-CR" sz="4400" dirty="0"/>
              <a:t>con corte a julio 2024</a:t>
            </a:r>
            <a:br>
              <a:rPr lang="es-CR" sz="4400" dirty="0"/>
            </a:br>
            <a:br>
              <a:rPr lang="es-CR" sz="4400" dirty="0"/>
            </a:br>
            <a:endParaRPr lang="es-CR" sz="4400" dirty="0"/>
          </a:p>
        </p:txBody>
      </p:sp>
    </p:spTree>
    <p:extLst>
      <p:ext uri="{BB962C8B-B14F-4D97-AF65-F5344CB8AC3E}">
        <p14:creationId xmlns:p14="http://schemas.microsoft.com/office/powerpoint/2010/main" val="3717131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78F372-53DD-3791-0D90-08A0E10F5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655"/>
            <a:ext cx="10515600" cy="643404"/>
          </a:xfrm>
        </p:spPr>
        <p:txBody>
          <a:bodyPr/>
          <a:lstStyle/>
          <a:p>
            <a:r>
              <a:rPr lang="es-CR" dirty="0"/>
              <a:t>I Semestre 2024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233FD9E9-97BA-4C51-25B7-202025EDF4A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16846481"/>
              </p:ext>
            </p:extLst>
          </p:nvPr>
        </p:nvGraphicFramePr>
        <p:xfrm>
          <a:off x="591671" y="860613"/>
          <a:ext cx="10926562" cy="4545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9496">
                  <a:extLst>
                    <a:ext uri="{9D8B030D-6E8A-4147-A177-3AD203B41FA5}">
                      <a16:colId xmlns:a16="http://schemas.microsoft.com/office/drawing/2014/main" val="810503491"/>
                    </a:ext>
                  </a:extLst>
                </a:gridCol>
                <a:gridCol w="1636280">
                  <a:extLst>
                    <a:ext uri="{9D8B030D-6E8A-4147-A177-3AD203B41FA5}">
                      <a16:colId xmlns:a16="http://schemas.microsoft.com/office/drawing/2014/main" val="2845463176"/>
                    </a:ext>
                  </a:extLst>
                </a:gridCol>
                <a:gridCol w="1569038">
                  <a:extLst>
                    <a:ext uri="{9D8B030D-6E8A-4147-A177-3AD203B41FA5}">
                      <a16:colId xmlns:a16="http://schemas.microsoft.com/office/drawing/2014/main" val="2104945131"/>
                    </a:ext>
                  </a:extLst>
                </a:gridCol>
                <a:gridCol w="1131448">
                  <a:extLst>
                    <a:ext uri="{9D8B030D-6E8A-4147-A177-3AD203B41FA5}">
                      <a16:colId xmlns:a16="http://schemas.microsoft.com/office/drawing/2014/main" val="3557175824"/>
                    </a:ext>
                  </a:extLst>
                </a:gridCol>
                <a:gridCol w="1659458">
                  <a:extLst>
                    <a:ext uri="{9D8B030D-6E8A-4147-A177-3AD203B41FA5}">
                      <a16:colId xmlns:a16="http://schemas.microsoft.com/office/drawing/2014/main" val="40113665"/>
                    </a:ext>
                  </a:extLst>
                </a:gridCol>
                <a:gridCol w="1400842">
                  <a:extLst>
                    <a:ext uri="{9D8B030D-6E8A-4147-A177-3AD203B41FA5}">
                      <a16:colId xmlns:a16="http://schemas.microsoft.com/office/drawing/2014/main" val="250816464"/>
                    </a:ext>
                  </a:extLst>
                </a:gridCol>
              </a:tblGrid>
              <a:tr h="10078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u="none" strike="noStrike">
                          <a:effectLst/>
                        </a:rPr>
                        <a:t>Área</a:t>
                      </a:r>
                      <a:endParaRPr lang="es-CR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u="none" strike="noStrike" dirty="0">
                          <a:effectLst/>
                        </a:rPr>
                        <a:t>Total Presupuesto anual con MP</a:t>
                      </a:r>
                      <a:endParaRPr lang="es-C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u="none" strike="noStrike" dirty="0">
                          <a:effectLst/>
                        </a:rPr>
                        <a:t>Resumen Ejecución </a:t>
                      </a:r>
                      <a:endParaRPr lang="es-C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u="none" strike="noStrike" dirty="0">
                          <a:effectLst/>
                        </a:rPr>
                        <a:t>%  Ejecutado </a:t>
                      </a:r>
                      <a:endParaRPr lang="es-C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u="none" strike="noStrike" dirty="0" err="1">
                          <a:effectLst/>
                        </a:rPr>
                        <a:t>Diferncia</a:t>
                      </a:r>
                      <a:r>
                        <a:rPr lang="es-CR" sz="1800" u="none" strike="noStrike" dirty="0">
                          <a:effectLst/>
                        </a:rPr>
                        <a:t>  por ejecutar</a:t>
                      </a:r>
                      <a:endParaRPr lang="es-C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u="none" strike="noStrike" dirty="0">
                          <a:effectLst/>
                        </a:rPr>
                        <a:t>%</a:t>
                      </a:r>
                    </a:p>
                    <a:p>
                      <a:pPr algn="ctr" rtl="0" fontAlgn="ctr"/>
                      <a:r>
                        <a:rPr lang="es-CR" sz="1800" u="none" strike="noStrike" dirty="0">
                          <a:effectLst/>
                        </a:rPr>
                        <a:t>por ejecutar </a:t>
                      </a:r>
                      <a:endParaRPr lang="es-C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val="3206721490"/>
                  </a:ext>
                </a:extLst>
              </a:tr>
              <a:tr h="707553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800" b="0" u="none" strike="noStrike">
                          <a:effectLst/>
                        </a:rPr>
                        <a:t>Desarrollo Personal (talleres charlas y conferencias) 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5 434 719,26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2 082 892,5</a:t>
                      </a: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38,33 %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3 351 826,76</a:t>
                      </a: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61,67 %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val="440495511"/>
                  </a:ext>
                </a:extLst>
              </a:tr>
              <a:tr h="707553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800" b="0" u="none" strike="noStrike" dirty="0">
                          <a:effectLst/>
                        </a:rPr>
                        <a:t>Actividades culturales, deportivas y recreativas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8 930 096,86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981 670,87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10,99 %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7 948 425,99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89,01 %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val="3352416864"/>
                  </a:ext>
                </a:extLst>
              </a:tr>
              <a:tr h="70755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800" b="0" u="none" strike="noStrike">
                          <a:effectLst/>
                        </a:rPr>
                        <a:t>Actividades Jubilados.</a:t>
                      </a:r>
                      <a:endParaRPr lang="es-C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3 307 435,32</a:t>
                      </a: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0 %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3 307 435,32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100 %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val="890082926"/>
                  </a:ext>
                </a:extLst>
              </a:tr>
              <a:tr h="70755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800" b="0" u="none" strike="noStrike">
                          <a:effectLst/>
                        </a:rPr>
                        <a:t>Desarrollo Profesional </a:t>
                      </a:r>
                      <a:endParaRPr lang="es-C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2 824 650,14</a:t>
                      </a: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1 903 315,00</a:t>
                      </a:r>
                    </a:p>
                    <a:p>
                      <a:pPr algn="ctr" rtl="0" fontAlgn="ctr"/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67,38%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921 335,14</a:t>
                      </a: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32,62 %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val="3281290519"/>
                  </a:ext>
                </a:extLst>
              </a:tr>
              <a:tr h="70755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800" b="0" u="none" strike="noStrike" dirty="0">
                          <a:effectLst/>
                        </a:rPr>
                        <a:t>Asamblea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6 772 867,37</a:t>
                      </a: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0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0%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R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6 772 867,37</a:t>
                      </a:r>
                    </a:p>
                  </a:txBody>
                  <a:tcPr marL="3833" marR="3833" marT="383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800" b="0" u="none" strike="noStrike" dirty="0">
                          <a:effectLst/>
                        </a:rPr>
                        <a:t>100 %</a:t>
                      </a:r>
                      <a:endParaRPr lang="es-C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33" marR="3833" marT="3833" marB="0" anchor="ctr"/>
                </a:tc>
                <a:extLst>
                  <a:ext uri="{0D108BD9-81ED-4DB2-BD59-A6C34878D82A}">
                    <a16:rowId xmlns:a16="http://schemas.microsoft.com/office/drawing/2014/main" val="4070149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124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689E4F-2700-6979-CC95-AC7A00CA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R" sz="6000" dirty="0"/>
              <a:t>Elaborado por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6B1D81-4C83-1336-F1E7-AFC06D57A4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R" sz="5400" dirty="0" err="1"/>
              <a:t>MSc</a:t>
            </a:r>
            <a:r>
              <a:rPr lang="es-CR" sz="5400" dirty="0"/>
              <a:t>. Magali Hernández Guzmán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8D1BDC-40F1-FD16-02A9-A873E2C879A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R" sz="5400" dirty="0"/>
              <a:t>Tesorera Junta Regional Heredia </a:t>
            </a:r>
          </a:p>
        </p:txBody>
      </p:sp>
    </p:spTree>
    <p:extLst>
      <p:ext uri="{BB962C8B-B14F-4D97-AF65-F5344CB8AC3E}">
        <p14:creationId xmlns:p14="http://schemas.microsoft.com/office/powerpoint/2010/main" val="2960037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́n-final-16-9" id="{61680EA4-A4DE-B04B-BAA2-51A03F713618}" vid="{4BE2C909-CCE3-BC49-BC92-D151FCEBA2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309</TotalTime>
  <Words>128</Words>
  <Application>Microsoft Office PowerPoint</Application>
  <PresentationFormat>Panorámica</PresentationFormat>
  <Paragraphs>46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Informe de Tesorería  Heredia</vt:lpstr>
      <vt:lpstr>Informe  Presupuesto Anual  con corte a julio 2024  </vt:lpstr>
      <vt:lpstr>I Semestre 2024</vt:lpstr>
      <vt:lpstr>Elaborado por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Magali Mayela Hernandez Guzman</cp:lastModifiedBy>
  <cp:revision>8</cp:revision>
  <dcterms:created xsi:type="dcterms:W3CDTF">2019-03-22T14:34:09Z</dcterms:created>
  <dcterms:modified xsi:type="dcterms:W3CDTF">2024-08-25T23:23:28Z</dcterms:modified>
</cp:coreProperties>
</file>