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66" r:id="rId4"/>
    <p:sldId id="267" r:id="rId5"/>
    <p:sldId id="268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</p:sldIdLst>
  <p:sldSz cx="12192000" cy="6858000"/>
  <p:notesSz cx="6858000" cy="9144000"/>
  <p:defaultTextStyle>
    <a:defPPr>
      <a:defRPr lang="es-C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4674"/>
  </p:normalViewPr>
  <p:slideViewPr>
    <p:cSldViewPr snapToGrid="0" snapToObjects="1">
      <p:cViewPr varScale="1">
        <p:scale>
          <a:sx n="85" d="100"/>
          <a:sy n="85" d="100"/>
        </p:scale>
        <p:origin x="53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784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FD0487-A864-8B4A-87EC-1A095CD6D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054" y="73930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0C4A9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976C10-9D52-AD4D-8683-15305E71F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0054" y="321897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00A8DF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2410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2D39-1B72-F346-AD1B-D9D1321A6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556" y="64933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C4A9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01D7BD-F3E4-2D4C-BD1A-76E02276D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556" y="2109830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s-ES"/>
              <a:t>Editar los estilos de texto del patrón
Segundo nivel
Tercer nivel
Cuarto nivel
Quinto nivel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07482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7F0A1D-B18F-E94F-92C0-29C158D47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61DE74-041C-7C49-AC42-488BC6BAA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Editar los estilos de texto del patrón
Segundo nivel
Tercer nivel
Cuarto nivel
Quinto nivel</a:t>
            </a:r>
            <a:endParaRPr lang="es-C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075E66-ADED-EC49-91BB-6F9E086E7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Editar los estilos de texto del patrón
Segundo nivel
Tercer nivel
Cuarto nivel
Quinto nivel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8212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posición de imagen 2">
            <a:extLst>
              <a:ext uri="{FF2B5EF4-FFF2-40B4-BE49-F238E27FC236}">
                <a16:creationId xmlns:a16="http://schemas.microsoft.com/office/drawing/2014/main" id="{067202D0-35B5-7C47-9D17-E08FCB8072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1826" y="752646"/>
            <a:ext cx="10497536" cy="47213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/>
              <a:t>Haga clic en el icono para agregar una imagen</a:t>
            </a:r>
            <a:endParaRPr lang="es-CR" noProof="0" dirty="0"/>
          </a:p>
        </p:txBody>
      </p:sp>
    </p:spTree>
    <p:extLst>
      <p:ext uri="{BB962C8B-B14F-4D97-AF65-F5344CB8AC3E}">
        <p14:creationId xmlns:p14="http://schemas.microsoft.com/office/powerpoint/2010/main" val="247999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D523775-E213-46EA-A0BD-ACF1AD3375AE}"/>
              </a:ext>
            </a:extLst>
          </p:cNvPr>
          <p:cNvSpPr txBox="1"/>
          <p:nvPr/>
        </p:nvSpPr>
        <p:spPr>
          <a:xfrm>
            <a:off x="2382294" y="599089"/>
            <a:ext cx="709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>
                <a:solidFill>
                  <a:schemeClr val="bg1"/>
                </a:solidFill>
              </a:rPr>
              <a:t>Informe de Tesorería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580450A-EFE2-4830-87E4-0C70FB360D51}"/>
              </a:ext>
            </a:extLst>
          </p:cNvPr>
          <p:cNvSpPr txBox="1"/>
          <p:nvPr/>
        </p:nvSpPr>
        <p:spPr>
          <a:xfrm>
            <a:off x="7019365" y="1614752"/>
            <a:ext cx="4338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Lic. Michael Chavarría Méndez</a:t>
            </a:r>
          </a:p>
          <a:p>
            <a:r>
              <a:rPr lang="es-MX" dirty="0">
                <a:solidFill>
                  <a:schemeClr val="bg1"/>
                </a:solidFill>
              </a:rPr>
              <a:t>Tesorero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40B3A74-BA00-4393-99BD-0E489FBB7E0E}"/>
              </a:ext>
            </a:extLst>
          </p:cNvPr>
          <p:cNvSpPr/>
          <p:nvPr/>
        </p:nvSpPr>
        <p:spPr>
          <a:xfrm>
            <a:off x="1966593" y="4446528"/>
            <a:ext cx="772757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4000" b="1" cap="none" spc="0" dirty="0">
                <a:ln/>
                <a:solidFill>
                  <a:schemeClr val="bg1"/>
                </a:solidFill>
                <a:effectLst/>
              </a:rPr>
              <a:t>Junta Regional Puntarenas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6C1860C-B392-4CF9-9087-A550F465E160}"/>
              </a:ext>
            </a:extLst>
          </p:cNvPr>
          <p:cNvSpPr txBox="1"/>
          <p:nvPr/>
        </p:nvSpPr>
        <p:spPr>
          <a:xfrm>
            <a:off x="7727576" y="2671482"/>
            <a:ext cx="17481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>
                <a:solidFill>
                  <a:schemeClr val="bg1"/>
                </a:solidFill>
              </a:rPr>
              <a:t>20232024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9350F7-3A00-46E4-9D39-CCF535D01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5560" y="163144"/>
            <a:ext cx="9144000" cy="787115"/>
          </a:xfrm>
        </p:spPr>
        <p:txBody>
          <a:bodyPr/>
          <a:lstStyle/>
          <a:p>
            <a:r>
              <a:rPr lang="es-MX" u="sng" dirty="0"/>
              <a:t>Sobre el PAO 2024:</a:t>
            </a:r>
            <a:endParaRPr lang="es-MX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F93C9C0-5D36-45BB-85AD-33E6811D8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099173"/>
              </p:ext>
            </p:extLst>
          </p:nvPr>
        </p:nvGraphicFramePr>
        <p:xfrm>
          <a:off x="556662" y="1244314"/>
          <a:ext cx="11311757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290">
                  <a:extLst>
                    <a:ext uri="{9D8B030D-6E8A-4147-A177-3AD203B41FA5}">
                      <a16:colId xmlns:a16="http://schemas.microsoft.com/office/drawing/2014/main" val="3977789506"/>
                    </a:ext>
                  </a:extLst>
                </a:gridCol>
                <a:gridCol w="5318158">
                  <a:extLst>
                    <a:ext uri="{9D8B030D-6E8A-4147-A177-3AD203B41FA5}">
                      <a16:colId xmlns:a16="http://schemas.microsoft.com/office/drawing/2014/main" val="718573804"/>
                    </a:ext>
                  </a:extLst>
                </a:gridCol>
                <a:gridCol w="1883980">
                  <a:extLst>
                    <a:ext uri="{9D8B030D-6E8A-4147-A177-3AD203B41FA5}">
                      <a16:colId xmlns:a16="http://schemas.microsoft.com/office/drawing/2014/main" val="2639140627"/>
                    </a:ext>
                  </a:extLst>
                </a:gridCol>
                <a:gridCol w="1860329">
                  <a:extLst>
                    <a:ext uri="{9D8B030D-6E8A-4147-A177-3AD203B41FA5}">
                      <a16:colId xmlns:a16="http://schemas.microsoft.com/office/drawing/2014/main" val="3260348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Área Estratégica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Presupuesto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Condición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78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Área Personal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Desarrollo propio de las habilidades blandas.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₡</a:t>
                      </a: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518,426.64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Ejecutada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9306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MX" dirty="0"/>
                        <a:t>Área Personal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Gestión emocional en la función docente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₡</a:t>
                      </a: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518,426.64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/>
                        <a:t>Ejecutada</a:t>
                      </a:r>
                    </a:p>
                    <a:p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565053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5CE96523-CB9B-4392-BD9F-EE9C207C9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733898"/>
              </p:ext>
            </p:extLst>
          </p:nvPr>
        </p:nvGraphicFramePr>
        <p:xfrm>
          <a:off x="556661" y="2644588"/>
          <a:ext cx="11311757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290">
                  <a:extLst>
                    <a:ext uri="{9D8B030D-6E8A-4147-A177-3AD203B41FA5}">
                      <a16:colId xmlns:a16="http://schemas.microsoft.com/office/drawing/2014/main" val="3133502365"/>
                    </a:ext>
                  </a:extLst>
                </a:gridCol>
                <a:gridCol w="5318158">
                  <a:extLst>
                    <a:ext uri="{9D8B030D-6E8A-4147-A177-3AD203B41FA5}">
                      <a16:colId xmlns:a16="http://schemas.microsoft.com/office/drawing/2014/main" val="1214995898"/>
                    </a:ext>
                  </a:extLst>
                </a:gridCol>
                <a:gridCol w="1883980">
                  <a:extLst>
                    <a:ext uri="{9D8B030D-6E8A-4147-A177-3AD203B41FA5}">
                      <a16:colId xmlns:a16="http://schemas.microsoft.com/office/drawing/2014/main" val="3732343684"/>
                    </a:ext>
                  </a:extLst>
                </a:gridCol>
                <a:gridCol w="1860329">
                  <a:extLst>
                    <a:ext uri="{9D8B030D-6E8A-4147-A177-3AD203B41FA5}">
                      <a16:colId xmlns:a16="http://schemas.microsoft.com/office/drawing/2014/main" val="378308171"/>
                    </a:ext>
                  </a:extLst>
                </a:gridCol>
              </a:tblGrid>
              <a:tr h="352326">
                <a:tc>
                  <a:txBody>
                    <a:bodyPr/>
                    <a:lstStyle/>
                    <a:p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Área Personal 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Descubriendo habilidades en la comunicación asertiva.</a:t>
                      </a:r>
                    </a:p>
                  </a:txBody>
                  <a:tcPr marL="0" marR="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₡</a:t>
                      </a: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518,426.64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Pendiente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7827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MX" dirty="0"/>
                        <a:t>Área Personal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600" b="1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Encuentre formas constructivas para responder antes un conflicto.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₡</a:t>
                      </a: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518,426.64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/>
                        <a:t>Pendiente</a:t>
                      </a:r>
                    </a:p>
                    <a:p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479743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08ED052F-0CF0-4216-99CE-81DB4D9E7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354391"/>
              </p:ext>
            </p:extLst>
          </p:nvPr>
        </p:nvGraphicFramePr>
        <p:xfrm>
          <a:off x="556662" y="3656802"/>
          <a:ext cx="11311757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290">
                  <a:extLst>
                    <a:ext uri="{9D8B030D-6E8A-4147-A177-3AD203B41FA5}">
                      <a16:colId xmlns:a16="http://schemas.microsoft.com/office/drawing/2014/main" val="3368019053"/>
                    </a:ext>
                  </a:extLst>
                </a:gridCol>
                <a:gridCol w="5318158">
                  <a:extLst>
                    <a:ext uri="{9D8B030D-6E8A-4147-A177-3AD203B41FA5}">
                      <a16:colId xmlns:a16="http://schemas.microsoft.com/office/drawing/2014/main" val="3616305461"/>
                    </a:ext>
                  </a:extLst>
                </a:gridCol>
                <a:gridCol w="1883980">
                  <a:extLst>
                    <a:ext uri="{9D8B030D-6E8A-4147-A177-3AD203B41FA5}">
                      <a16:colId xmlns:a16="http://schemas.microsoft.com/office/drawing/2014/main" val="3599166793"/>
                    </a:ext>
                  </a:extLst>
                </a:gridCol>
                <a:gridCol w="1860329">
                  <a:extLst>
                    <a:ext uri="{9D8B030D-6E8A-4147-A177-3AD203B41FA5}">
                      <a16:colId xmlns:a16="http://schemas.microsoft.com/office/drawing/2014/main" val="33427216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Área Personal 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600" b="1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Estilos de vida saludable.</a:t>
                      </a:r>
                    </a:p>
                  </a:txBody>
                  <a:tcPr marL="0" marR="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₡518,426.64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Pendiente</a:t>
                      </a:r>
                    </a:p>
                    <a:p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275442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C5FECBE3-2EE5-4EC6-B9E6-A5568A709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477859"/>
              </p:ext>
            </p:extLst>
          </p:nvPr>
        </p:nvGraphicFramePr>
        <p:xfrm>
          <a:off x="556660" y="4284742"/>
          <a:ext cx="11311757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290">
                  <a:extLst>
                    <a:ext uri="{9D8B030D-6E8A-4147-A177-3AD203B41FA5}">
                      <a16:colId xmlns:a16="http://schemas.microsoft.com/office/drawing/2014/main" val="199520885"/>
                    </a:ext>
                  </a:extLst>
                </a:gridCol>
                <a:gridCol w="5318158">
                  <a:extLst>
                    <a:ext uri="{9D8B030D-6E8A-4147-A177-3AD203B41FA5}">
                      <a16:colId xmlns:a16="http://schemas.microsoft.com/office/drawing/2014/main" val="1097115178"/>
                    </a:ext>
                  </a:extLst>
                </a:gridCol>
                <a:gridCol w="1883980">
                  <a:extLst>
                    <a:ext uri="{9D8B030D-6E8A-4147-A177-3AD203B41FA5}">
                      <a16:colId xmlns:a16="http://schemas.microsoft.com/office/drawing/2014/main" val="3795354278"/>
                    </a:ext>
                  </a:extLst>
                </a:gridCol>
                <a:gridCol w="1860329">
                  <a:extLst>
                    <a:ext uri="{9D8B030D-6E8A-4147-A177-3AD203B41FA5}">
                      <a16:colId xmlns:a16="http://schemas.microsoft.com/office/drawing/2014/main" val="15912602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Área Personal 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Cuidado de la salud mental en personas docentes.</a:t>
                      </a:r>
                    </a:p>
                  </a:txBody>
                  <a:tcPr marL="0" marR="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₡518,426.64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Pendiente</a:t>
                      </a:r>
                    </a:p>
                    <a:p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100302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1E46030-02E7-4B5A-88EF-93F8C8DC1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160356"/>
              </p:ext>
            </p:extLst>
          </p:nvPr>
        </p:nvGraphicFramePr>
        <p:xfrm>
          <a:off x="2505569" y="5047302"/>
          <a:ext cx="884399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011">
                  <a:extLst>
                    <a:ext uri="{9D8B030D-6E8A-4147-A177-3AD203B41FA5}">
                      <a16:colId xmlns:a16="http://schemas.microsoft.com/office/drawing/2014/main" val="171737432"/>
                    </a:ext>
                  </a:extLst>
                </a:gridCol>
                <a:gridCol w="2805237">
                  <a:extLst>
                    <a:ext uri="{9D8B030D-6E8A-4147-A177-3AD203B41FA5}">
                      <a16:colId xmlns:a16="http://schemas.microsoft.com/office/drawing/2014/main" val="3272410691"/>
                    </a:ext>
                  </a:extLst>
                </a:gridCol>
                <a:gridCol w="1703482">
                  <a:extLst>
                    <a:ext uri="{9D8B030D-6E8A-4147-A177-3AD203B41FA5}">
                      <a16:colId xmlns:a16="http://schemas.microsoft.com/office/drawing/2014/main" val="1488100970"/>
                    </a:ext>
                  </a:extLst>
                </a:gridCol>
                <a:gridCol w="2627261">
                  <a:extLst>
                    <a:ext uri="{9D8B030D-6E8A-4147-A177-3AD203B41FA5}">
                      <a16:colId xmlns:a16="http://schemas.microsoft.com/office/drawing/2014/main" val="37628870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Total de Actividades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Actividad realizada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Porcentaje de ejecución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Total de Presupuesto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41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33.33%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₡   3,110,559.87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9709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15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8280A-FF6B-4CD2-BCA5-929FD23655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775" y="226745"/>
            <a:ext cx="9144000" cy="695050"/>
          </a:xfrm>
        </p:spPr>
        <p:txBody>
          <a:bodyPr>
            <a:normAutofit fontScale="90000"/>
          </a:bodyPr>
          <a:lstStyle/>
          <a:p>
            <a:r>
              <a:rPr lang="es-MX" u="sng" dirty="0"/>
              <a:t>Sobre el PAO 2024:</a:t>
            </a:r>
            <a:endParaRPr lang="es-MX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72DA846-BCDF-4BD4-B8EF-414BC3B62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834454"/>
              </p:ext>
            </p:extLst>
          </p:nvPr>
        </p:nvGraphicFramePr>
        <p:xfrm>
          <a:off x="569259" y="1018801"/>
          <a:ext cx="1087209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623">
                  <a:extLst>
                    <a:ext uri="{9D8B030D-6E8A-4147-A177-3AD203B41FA5}">
                      <a16:colId xmlns:a16="http://schemas.microsoft.com/office/drawing/2014/main" val="1783545011"/>
                    </a:ext>
                  </a:extLst>
                </a:gridCol>
                <a:gridCol w="5318158">
                  <a:extLst>
                    <a:ext uri="{9D8B030D-6E8A-4147-A177-3AD203B41FA5}">
                      <a16:colId xmlns:a16="http://schemas.microsoft.com/office/drawing/2014/main" val="2679489003"/>
                    </a:ext>
                  </a:extLst>
                </a:gridCol>
                <a:gridCol w="1895195">
                  <a:extLst>
                    <a:ext uri="{9D8B030D-6E8A-4147-A177-3AD203B41FA5}">
                      <a16:colId xmlns:a16="http://schemas.microsoft.com/office/drawing/2014/main" val="3056379042"/>
                    </a:ext>
                  </a:extLst>
                </a:gridCol>
                <a:gridCol w="1849114">
                  <a:extLst>
                    <a:ext uri="{9D8B030D-6E8A-4147-A177-3AD203B41FA5}">
                      <a16:colId xmlns:a16="http://schemas.microsoft.com/office/drawing/2014/main" val="1883957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Área Estratégica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Presupuesto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Condición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312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Jubilados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Pase </a:t>
                      </a:r>
                      <a:r>
                        <a:rPr lang="es-MX" sz="1600" b="1" i="0" u="none" strike="noStrike" dirty="0" err="1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diaro</a:t>
                      </a:r>
                      <a:r>
                        <a:rPr lang="es-MX" sz="1600" b="1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 " El reencuentro" en Aguirre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₡</a:t>
                      </a: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270 000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Proceso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7551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MX" dirty="0"/>
                        <a:t>Jubilados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Pase </a:t>
                      </a:r>
                      <a:r>
                        <a:rPr lang="es-MX" sz="18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diaro</a:t>
                      </a: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 " El reencuentro"   en Puntarenas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₡</a:t>
                      </a: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540 000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Pendiente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81413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7253087-F1B4-44F6-A2FF-406C385F07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974532"/>
              </p:ext>
            </p:extLst>
          </p:nvPr>
        </p:nvGraphicFramePr>
        <p:xfrm>
          <a:off x="569257" y="2169459"/>
          <a:ext cx="1087209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769">
                  <a:extLst>
                    <a:ext uri="{9D8B030D-6E8A-4147-A177-3AD203B41FA5}">
                      <a16:colId xmlns:a16="http://schemas.microsoft.com/office/drawing/2014/main" val="3593230967"/>
                    </a:ext>
                  </a:extLst>
                </a:gridCol>
                <a:gridCol w="5370822">
                  <a:extLst>
                    <a:ext uri="{9D8B030D-6E8A-4147-A177-3AD203B41FA5}">
                      <a16:colId xmlns:a16="http://schemas.microsoft.com/office/drawing/2014/main" val="1001849755"/>
                    </a:ext>
                  </a:extLst>
                </a:gridCol>
                <a:gridCol w="1880237">
                  <a:extLst>
                    <a:ext uri="{9D8B030D-6E8A-4147-A177-3AD203B41FA5}">
                      <a16:colId xmlns:a16="http://schemas.microsoft.com/office/drawing/2014/main" val="4238489789"/>
                    </a:ext>
                  </a:extLst>
                </a:gridCol>
                <a:gridCol w="1817263">
                  <a:extLst>
                    <a:ext uri="{9D8B030D-6E8A-4147-A177-3AD203B41FA5}">
                      <a16:colId xmlns:a16="http://schemas.microsoft.com/office/drawing/2014/main" val="3452961123"/>
                    </a:ext>
                  </a:extLst>
                </a:gridCol>
              </a:tblGrid>
              <a:tr h="327622">
                <a:tc>
                  <a:txBody>
                    <a:bodyPr/>
                    <a:lstStyle/>
                    <a:p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Jubilados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Bingo Jubiloso en Puntarenas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₡756.335,92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Pendiente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7492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MX" dirty="0"/>
                        <a:t>Jubilados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Bingo Jubiloso en Aguirre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₡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300.000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Pendiente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442177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E6AFCE3-A749-49F7-B37A-EE4027339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731942"/>
              </p:ext>
            </p:extLst>
          </p:nvPr>
        </p:nvGraphicFramePr>
        <p:xfrm>
          <a:off x="2301775" y="3630878"/>
          <a:ext cx="884399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011">
                  <a:extLst>
                    <a:ext uri="{9D8B030D-6E8A-4147-A177-3AD203B41FA5}">
                      <a16:colId xmlns:a16="http://schemas.microsoft.com/office/drawing/2014/main" val="171737432"/>
                    </a:ext>
                  </a:extLst>
                </a:gridCol>
                <a:gridCol w="2805237">
                  <a:extLst>
                    <a:ext uri="{9D8B030D-6E8A-4147-A177-3AD203B41FA5}">
                      <a16:colId xmlns:a16="http://schemas.microsoft.com/office/drawing/2014/main" val="3272410691"/>
                    </a:ext>
                  </a:extLst>
                </a:gridCol>
                <a:gridCol w="1703482">
                  <a:extLst>
                    <a:ext uri="{9D8B030D-6E8A-4147-A177-3AD203B41FA5}">
                      <a16:colId xmlns:a16="http://schemas.microsoft.com/office/drawing/2014/main" val="1488100970"/>
                    </a:ext>
                  </a:extLst>
                </a:gridCol>
                <a:gridCol w="2627261">
                  <a:extLst>
                    <a:ext uri="{9D8B030D-6E8A-4147-A177-3AD203B41FA5}">
                      <a16:colId xmlns:a16="http://schemas.microsoft.com/office/drawing/2014/main" val="37628870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Total de Actividades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Actividad realizada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Porcentaje de ejecución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Total de Presupuesto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41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₡1,866,335.92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9709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47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12EE3B-51F2-4592-9E77-18194FFB8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054" y="183491"/>
            <a:ext cx="9144000" cy="766768"/>
          </a:xfrm>
        </p:spPr>
        <p:txBody>
          <a:bodyPr/>
          <a:lstStyle/>
          <a:p>
            <a:r>
              <a:rPr lang="es-MX" u="sng" dirty="0"/>
              <a:t>Sobre el PAO 2024:</a:t>
            </a:r>
            <a:endParaRPr lang="es-MX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C8F6302-6731-44FF-BD27-5A3F165624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167559"/>
              </p:ext>
            </p:extLst>
          </p:nvPr>
        </p:nvGraphicFramePr>
        <p:xfrm>
          <a:off x="838200" y="1296707"/>
          <a:ext cx="11311757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290">
                  <a:extLst>
                    <a:ext uri="{9D8B030D-6E8A-4147-A177-3AD203B41FA5}">
                      <a16:colId xmlns:a16="http://schemas.microsoft.com/office/drawing/2014/main" val="2334663062"/>
                    </a:ext>
                  </a:extLst>
                </a:gridCol>
                <a:gridCol w="5318158">
                  <a:extLst>
                    <a:ext uri="{9D8B030D-6E8A-4147-A177-3AD203B41FA5}">
                      <a16:colId xmlns:a16="http://schemas.microsoft.com/office/drawing/2014/main" val="2662001387"/>
                    </a:ext>
                  </a:extLst>
                </a:gridCol>
                <a:gridCol w="1883980">
                  <a:extLst>
                    <a:ext uri="{9D8B030D-6E8A-4147-A177-3AD203B41FA5}">
                      <a16:colId xmlns:a16="http://schemas.microsoft.com/office/drawing/2014/main" val="767978478"/>
                    </a:ext>
                  </a:extLst>
                </a:gridCol>
                <a:gridCol w="1860329">
                  <a:extLst>
                    <a:ext uri="{9D8B030D-6E8A-4147-A177-3AD203B41FA5}">
                      <a16:colId xmlns:a16="http://schemas.microsoft.com/office/drawing/2014/main" val="13558393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Área Estratégica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Presupuesto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Condición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5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Cultura, Deporte y Recreación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Participación a la </a:t>
                      </a:r>
                      <a:r>
                        <a:rPr lang="es-MX" sz="1600" b="1" i="0" u="none" strike="noStrike" dirty="0" err="1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clasica</a:t>
                      </a:r>
                      <a:r>
                        <a:rPr lang="es-MX" sz="1600" b="1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 " Sol y Arena"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b="1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₡300,000.00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Ejecutada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6809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MX" dirty="0"/>
                        <a:t>Cultura, Deporte y Recreación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Torneo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pt-BR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relámpago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 de </a:t>
                      </a:r>
                      <a:r>
                        <a:rPr lang="pt-BR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Futbol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 Sala Regional</a:t>
                      </a:r>
                      <a:endParaRPr lang="es-MX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₡  234,423.76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/>
                        <a:t>Ejecutada *</a:t>
                      </a:r>
                    </a:p>
                    <a:p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168154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D89D260-216A-495D-94B3-03FBF43C1C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642963"/>
              </p:ext>
            </p:extLst>
          </p:nvPr>
        </p:nvGraphicFramePr>
        <p:xfrm>
          <a:off x="838199" y="2947707"/>
          <a:ext cx="11353801" cy="2296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650">
                  <a:extLst>
                    <a:ext uri="{9D8B030D-6E8A-4147-A177-3AD203B41FA5}">
                      <a16:colId xmlns:a16="http://schemas.microsoft.com/office/drawing/2014/main" val="2334663062"/>
                    </a:ext>
                  </a:extLst>
                </a:gridCol>
                <a:gridCol w="5295116">
                  <a:extLst>
                    <a:ext uri="{9D8B030D-6E8A-4147-A177-3AD203B41FA5}">
                      <a16:colId xmlns:a16="http://schemas.microsoft.com/office/drawing/2014/main" val="2662001387"/>
                    </a:ext>
                  </a:extLst>
                </a:gridCol>
                <a:gridCol w="1891553">
                  <a:extLst>
                    <a:ext uri="{9D8B030D-6E8A-4147-A177-3AD203B41FA5}">
                      <a16:colId xmlns:a16="http://schemas.microsoft.com/office/drawing/2014/main" val="767978478"/>
                    </a:ext>
                  </a:extLst>
                </a:gridCol>
                <a:gridCol w="1909482">
                  <a:extLst>
                    <a:ext uri="{9D8B030D-6E8A-4147-A177-3AD203B41FA5}">
                      <a16:colId xmlns:a16="http://schemas.microsoft.com/office/drawing/2014/main" val="1355839388"/>
                    </a:ext>
                  </a:extLst>
                </a:gridCol>
              </a:tblGrid>
              <a:tr h="9568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>
                          <a:solidFill>
                            <a:sysClr val="windowText" lastClr="000000"/>
                          </a:solidFill>
                        </a:rPr>
                        <a:t>Cultura, Deporte y Recreación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Convivio del </a:t>
                      </a:r>
                      <a:r>
                        <a:rPr lang="es-MX" b="0" dirty="0" err="1">
                          <a:solidFill>
                            <a:schemeClr val="tx1"/>
                          </a:solidFill>
                        </a:rPr>
                        <a:t>dia</a:t>
                      </a: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 de la madre y del padre con cena y </a:t>
                      </a:r>
                      <a:r>
                        <a:rPr lang="es-MX" b="0" dirty="0" err="1">
                          <a:solidFill>
                            <a:schemeClr val="tx1"/>
                          </a:solidFill>
                        </a:rPr>
                        <a:t>musica</a:t>
                      </a: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 ambiente  para 100 personas en modalidad presencial.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₡    1,650,000.00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</a:rPr>
                        <a:t>Proceso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5278"/>
                  </a:ext>
                </a:extLst>
              </a:tr>
              <a:tr h="6697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>
                          <a:solidFill>
                            <a:sysClr val="windowText" lastClr="000000"/>
                          </a:solidFill>
                        </a:rPr>
                        <a:t>Cultura, Deporte y Recreación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II Encuentro Cultural Colypro Puntarenas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₡       1,748,000.00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Pendiente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680969"/>
                  </a:ext>
                </a:extLst>
              </a:tr>
              <a:tr h="6697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>
                          <a:solidFill>
                            <a:sysClr val="windowText" lastClr="000000"/>
                          </a:solidFill>
                        </a:rPr>
                        <a:t>Cultura, Deporte y Recreación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Convivio en celebración del Día de la Confraternidad.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₡       1,200,000.00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/>
                        <a:t>Pendiente</a:t>
                      </a:r>
                    </a:p>
                    <a:p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168154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C222414B-A80C-482F-B8A0-7E8A4BA59E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184318"/>
              </p:ext>
            </p:extLst>
          </p:nvPr>
        </p:nvGraphicFramePr>
        <p:xfrm>
          <a:off x="838198" y="5244133"/>
          <a:ext cx="884399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011">
                  <a:extLst>
                    <a:ext uri="{9D8B030D-6E8A-4147-A177-3AD203B41FA5}">
                      <a16:colId xmlns:a16="http://schemas.microsoft.com/office/drawing/2014/main" val="171737432"/>
                    </a:ext>
                  </a:extLst>
                </a:gridCol>
                <a:gridCol w="2805237">
                  <a:extLst>
                    <a:ext uri="{9D8B030D-6E8A-4147-A177-3AD203B41FA5}">
                      <a16:colId xmlns:a16="http://schemas.microsoft.com/office/drawing/2014/main" val="3272410691"/>
                    </a:ext>
                  </a:extLst>
                </a:gridCol>
                <a:gridCol w="1703482">
                  <a:extLst>
                    <a:ext uri="{9D8B030D-6E8A-4147-A177-3AD203B41FA5}">
                      <a16:colId xmlns:a16="http://schemas.microsoft.com/office/drawing/2014/main" val="1488100970"/>
                    </a:ext>
                  </a:extLst>
                </a:gridCol>
                <a:gridCol w="2627261">
                  <a:extLst>
                    <a:ext uri="{9D8B030D-6E8A-4147-A177-3AD203B41FA5}">
                      <a16:colId xmlns:a16="http://schemas.microsoft.com/office/drawing/2014/main" val="37628870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Total de Actividades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Actividad realizada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Porcentaje de ejecución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Total de Presupuesto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41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₡5,132,423.76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9709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25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E6CB0A-63C9-4353-AA50-7D25CB43B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254" y="210385"/>
            <a:ext cx="9144000" cy="704015"/>
          </a:xfrm>
        </p:spPr>
        <p:txBody>
          <a:bodyPr>
            <a:normAutofit fontScale="90000"/>
          </a:bodyPr>
          <a:lstStyle/>
          <a:p>
            <a:r>
              <a:rPr lang="es-MX" u="sng" dirty="0"/>
              <a:t>Sobre el PAO 2024:</a:t>
            </a:r>
            <a:endParaRPr lang="es-MX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F4343E2-35DF-4FEA-8DDA-CCCFA856B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803123"/>
              </p:ext>
            </p:extLst>
          </p:nvPr>
        </p:nvGraphicFramePr>
        <p:xfrm>
          <a:off x="560294" y="1233955"/>
          <a:ext cx="11311757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290">
                  <a:extLst>
                    <a:ext uri="{9D8B030D-6E8A-4147-A177-3AD203B41FA5}">
                      <a16:colId xmlns:a16="http://schemas.microsoft.com/office/drawing/2014/main" val="230733979"/>
                    </a:ext>
                  </a:extLst>
                </a:gridCol>
                <a:gridCol w="5318158">
                  <a:extLst>
                    <a:ext uri="{9D8B030D-6E8A-4147-A177-3AD203B41FA5}">
                      <a16:colId xmlns:a16="http://schemas.microsoft.com/office/drawing/2014/main" val="4045375571"/>
                    </a:ext>
                  </a:extLst>
                </a:gridCol>
                <a:gridCol w="1883980">
                  <a:extLst>
                    <a:ext uri="{9D8B030D-6E8A-4147-A177-3AD203B41FA5}">
                      <a16:colId xmlns:a16="http://schemas.microsoft.com/office/drawing/2014/main" val="3383287815"/>
                    </a:ext>
                  </a:extLst>
                </a:gridCol>
                <a:gridCol w="1860329">
                  <a:extLst>
                    <a:ext uri="{9D8B030D-6E8A-4147-A177-3AD203B41FA5}">
                      <a16:colId xmlns:a16="http://schemas.microsoft.com/office/drawing/2014/main" val="19026650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Área Estratégica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Presupuesto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Condición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818909"/>
                  </a:ext>
                </a:extLst>
              </a:tr>
              <a:tr h="196812">
                <a:tc>
                  <a:txBody>
                    <a:bodyPr/>
                    <a:lstStyle/>
                    <a:p>
                      <a:r>
                        <a:rPr lang="es-MX" dirty="0"/>
                        <a:t>Asamblea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Asamblea Anual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 ₡  3,888,199.30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Proceso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709101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54B7B455-2B43-410A-820B-B4FF059C4A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687449"/>
              </p:ext>
            </p:extLst>
          </p:nvPr>
        </p:nvGraphicFramePr>
        <p:xfrm>
          <a:off x="2810369" y="3263324"/>
          <a:ext cx="884399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011">
                  <a:extLst>
                    <a:ext uri="{9D8B030D-6E8A-4147-A177-3AD203B41FA5}">
                      <a16:colId xmlns:a16="http://schemas.microsoft.com/office/drawing/2014/main" val="171737432"/>
                    </a:ext>
                  </a:extLst>
                </a:gridCol>
                <a:gridCol w="2805237">
                  <a:extLst>
                    <a:ext uri="{9D8B030D-6E8A-4147-A177-3AD203B41FA5}">
                      <a16:colId xmlns:a16="http://schemas.microsoft.com/office/drawing/2014/main" val="3272410691"/>
                    </a:ext>
                  </a:extLst>
                </a:gridCol>
                <a:gridCol w="1703482">
                  <a:extLst>
                    <a:ext uri="{9D8B030D-6E8A-4147-A177-3AD203B41FA5}">
                      <a16:colId xmlns:a16="http://schemas.microsoft.com/office/drawing/2014/main" val="1488100970"/>
                    </a:ext>
                  </a:extLst>
                </a:gridCol>
                <a:gridCol w="2627261">
                  <a:extLst>
                    <a:ext uri="{9D8B030D-6E8A-4147-A177-3AD203B41FA5}">
                      <a16:colId xmlns:a16="http://schemas.microsoft.com/office/drawing/2014/main" val="37628870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Total de Actividades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Actividad realizada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Porcentaje de ejecución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Total de Presupuesto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41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₡  3,888,199.30 </a:t>
                      </a:r>
                      <a:endParaRPr lang="es-MX" sz="18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9709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930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5745BB5-67C7-435F-966E-121875DE69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388" y="1399047"/>
            <a:ext cx="9973136" cy="4223697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163F5A1-DD22-4D6E-AA30-A05E077A6D67}"/>
              </a:ext>
            </a:extLst>
          </p:cNvPr>
          <p:cNvSpPr txBox="1"/>
          <p:nvPr/>
        </p:nvSpPr>
        <p:spPr>
          <a:xfrm>
            <a:off x="2429435" y="179294"/>
            <a:ext cx="7297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/>
              <a:t>Ejecución Presupuestaria 2024</a:t>
            </a:r>
          </a:p>
        </p:txBody>
      </p:sp>
    </p:spTree>
    <p:extLst>
      <p:ext uri="{BB962C8B-B14F-4D97-AF65-F5344CB8AC3E}">
        <p14:creationId xmlns:p14="http://schemas.microsoft.com/office/powerpoint/2010/main" val="380214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50556" y="649330"/>
            <a:ext cx="10515600" cy="485787"/>
          </a:xfrm>
        </p:spPr>
        <p:txBody>
          <a:bodyPr/>
          <a:lstStyle/>
          <a:p>
            <a:r>
              <a:rPr lang="es-ES_tradnl" sz="2800" dirty="0"/>
              <a:t>1 de agosto del 2023.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E7EF10D-8347-4142-8F42-06053BA37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505" y="1292772"/>
            <a:ext cx="10515600" cy="5042271"/>
          </a:xfrm>
        </p:spPr>
        <p:txBody>
          <a:bodyPr/>
          <a:lstStyle/>
          <a:p>
            <a:r>
              <a:rPr lang="es-MX" b="1" u="sng" dirty="0"/>
              <a:t>Sobre el PAO 2023:</a:t>
            </a:r>
          </a:p>
          <a:p>
            <a:pPr marL="0" indent="0">
              <a:buNone/>
            </a:pPr>
            <a:endParaRPr lang="es-MX" u="sng" dirty="0"/>
          </a:p>
          <a:p>
            <a:endParaRPr lang="es-MX" b="1" u="sng" dirty="0"/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BB7C4421-9993-4C0E-B720-28A345C59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874615"/>
              </p:ext>
            </p:extLst>
          </p:nvPr>
        </p:nvGraphicFramePr>
        <p:xfrm>
          <a:off x="337895" y="2473606"/>
          <a:ext cx="11458292" cy="2152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762">
                  <a:extLst>
                    <a:ext uri="{9D8B030D-6E8A-4147-A177-3AD203B41FA5}">
                      <a16:colId xmlns:a16="http://schemas.microsoft.com/office/drawing/2014/main" val="744434343"/>
                    </a:ext>
                  </a:extLst>
                </a:gridCol>
                <a:gridCol w="5423337">
                  <a:extLst>
                    <a:ext uri="{9D8B030D-6E8A-4147-A177-3AD203B41FA5}">
                      <a16:colId xmlns:a16="http://schemas.microsoft.com/office/drawing/2014/main" val="4084636757"/>
                    </a:ext>
                  </a:extLst>
                </a:gridCol>
                <a:gridCol w="1931276">
                  <a:extLst>
                    <a:ext uri="{9D8B030D-6E8A-4147-A177-3AD203B41FA5}">
                      <a16:colId xmlns:a16="http://schemas.microsoft.com/office/drawing/2014/main" val="2771121101"/>
                    </a:ext>
                  </a:extLst>
                </a:gridCol>
                <a:gridCol w="1820917">
                  <a:extLst>
                    <a:ext uri="{9D8B030D-6E8A-4147-A177-3AD203B41FA5}">
                      <a16:colId xmlns:a16="http://schemas.microsoft.com/office/drawing/2014/main" val="2591609489"/>
                    </a:ext>
                  </a:extLst>
                </a:gridCol>
              </a:tblGrid>
              <a:tr h="481930">
                <a:tc>
                  <a:txBody>
                    <a:bodyPr/>
                    <a:lstStyle/>
                    <a:p>
                      <a:r>
                        <a:rPr lang="es-MX" dirty="0"/>
                        <a:t>Área Estratégica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Presupuesto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Condición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116790"/>
                  </a:ext>
                </a:extLst>
              </a:tr>
              <a:tr h="481930">
                <a:tc>
                  <a:txBody>
                    <a:bodyPr/>
                    <a:lstStyle/>
                    <a:p>
                      <a:r>
                        <a:rPr lang="es-MX" dirty="0"/>
                        <a:t>Desarrollo profesional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" Evaluación, debido proceso y protocolos MEP"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₡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669,505.60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Ejecutada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233418"/>
                  </a:ext>
                </a:extLst>
              </a:tr>
              <a:tr h="11883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Desarrollo profesional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" Educación Inclusiva, diseño universal para el aprendizaje DUA 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₡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669,505.60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Ejecutada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328970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67DA18FF-2E3A-4638-89A0-2650EAEAD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060437"/>
              </p:ext>
            </p:extLst>
          </p:nvPr>
        </p:nvGraphicFramePr>
        <p:xfrm>
          <a:off x="1552124" y="5216805"/>
          <a:ext cx="447318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214">
                  <a:extLst>
                    <a:ext uri="{9D8B030D-6E8A-4147-A177-3AD203B41FA5}">
                      <a16:colId xmlns:a16="http://schemas.microsoft.com/office/drawing/2014/main" val="946212978"/>
                    </a:ext>
                  </a:extLst>
                </a:gridCol>
                <a:gridCol w="2628967">
                  <a:extLst>
                    <a:ext uri="{9D8B030D-6E8A-4147-A177-3AD203B41FA5}">
                      <a16:colId xmlns:a16="http://schemas.microsoft.com/office/drawing/2014/main" val="1458248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Total de Actividades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Porcentaje de ejecución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29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                        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537110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50913648-33D6-45B1-B3E0-CE7B6ACF778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126014" y="5216805"/>
          <a:ext cx="2136227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27">
                  <a:extLst>
                    <a:ext uri="{9D8B030D-6E8A-4147-A177-3AD203B41FA5}">
                      <a16:colId xmlns:a16="http://schemas.microsoft.com/office/drawing/2014/main" val="3243985903"/>
                    </a:ext>
                  </a:extLst>
                </a:gridCol>
              </a:tblGrid>
              <a:tr h="608554">
                <a:tc>
                  <a:txBody>
                    <a:bodyPr/>
                    <a:lstStyle/>
                    <a:p>
                      <a:r>
                        <a:rPr lang="es-MX" dirty="0"/>
                        <a:t>Total de Presupuesto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674148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38D32464-ADF1-4326-AA57-6F3412017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884591"/>
              </p:ext>
            </p:extLst>
          </p:nvPr>
        </p:nvGraphicFramePr>
        <p:xfrm>
          <a:off x="7126014" y="5867682"/>
          <a:ext cx="213622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27">
                  <a:extLst>
                    <a:ext uri="{9D8B030D-6E8A-4147-A177-3AD203B41FA5}">
                      <a16:colId xmlns:a16="http://schemas.microsoft.com/office/drawing/2014/main" val="27822487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₡1,339,011.2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127065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24F98A4-27C9-442D-A7DB-44D25BFAE663}"/>
              </a:ext>
            </a:extLst>
          </p:cNvPr>
          <p:cNvSpPr txBox="1"/>
          <p:nvPr/>
        </p:nvSpPr>
        <p:spPr>
          <a:xfrm>
            <a:off x="8166847" y="1640541"/>
            <a:ext cx="2581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 ejecutaron Antes</a:t>
            </a:r>
          </a:p>
        </p:txBody>
      </p:sp>
    </p:spTree>
    <p:extLst>
      <p:ext uri="{BB962C8B-B14F-4D97-AF65-F5344CB8AC3E}">
        <p14:creationId xmlns:p14="http://schemas.microsoft.com/office/powerpoint/2010/main" val="71547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7F83BC-9C7B-45FB-BBA2-48B21F55E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054" y="739303"/>
            <a:ext cx="9144000" cy="811591"/>
          </a:xfrm>
        </p:spPr>
        <p:txBody>
          <a:bodyPr>
            <a:normAutofit fontScale="90000"/>
          </a:bodyPr>
          <a:lstStyle/>
          <a:p>
            <a:r>
              <a:rPr lang="es-MX" sz="3600" u="sng" dirty="0"/>
              <a:t>Sobre el PAO 2023:</a:t>
            </a:r>
            <a:br>
              <a:rPr lang="es-MX" u="sng" dirty="0"/>
            </a:b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352D84-9702-4F6E-872F-2D337474FB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b="1" dirty="0"/>
              <a:t>Total de Presupuesto</a:t>
            </a:r>
            <a:endParaRPr lang="es-MX" dirty="0"/>
          </a:p>
          <a:p>
            <a:endParaRPr lang="es-MX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CB81998-D53C-4E54-8610-D99DF8F075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364131"/>
              </p:ext>
            </p:extLst>
          </p:nvPr>
        </p:nvGraphicFramePr>
        <p:xfrm>
          <a:off x="2627888" y="3973464"/>
          <a:ext cx="447318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214">
                  <a:extLst>
                    <a:ext uri="{9D8B030D-6E8A-4147-A177-3AD203B41FA5}">
                      <a16:colId xmlns:a16="http://schemas.microsoft.com/office/drawing/2014/main" val="946212978"/>
                    </a:ext>
                  </a:extLst>
                </a:gridCol>
                <a:gridCol w="2628967">
                  <a:extLst>
                    <a:ext uri="{9D8B030D-6E8A-4147-A177-3AD203B41FA5}">
                      <a16:colId xmlns:a16="http://schemas.microsoft.com/office/drawing/2014/main" val="1458248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Actividades ejecutadas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Porcentaje de ejecución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29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               2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537110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6F0B08E6-12A4-42E2-8B9E-C9EEEF4B99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400089"/>
              </p:ext>
            </p:extLst>
          </p:nvPr>
        </p:nvGraphicFramePr>
        <p:xfrm>
          <a:off x="7704482" y="3720353"/>
          <a:ext cx="2136227" cy="1209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27">
                  <a:extLst>
                    <a:ext uri="{9D8B030D-6E8A-4147-A177-3AD203B41FA5}">
                      <a16:colId xmlns:a16="http://schemas.microsoft.com/office/drawing/2014/main" val="3243985903"/>
                    </a:ext>
                  </a:extLst>
                </a:gridCol>
              </a:tblGrid>
              <a:tr h="1209245">
                <a:tc>
                  <a:txBody>
                    <a:bodyPr/>
                    <a:lstStyle/>
                    <a:p>
                      <a:r>
                        <a:rPr lang="es-MX" dirty="0"/>
                        <a:t>Total de Presupuesto utilizado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674148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64FA544-642A-4C4D-8050-874C3C02C6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651494"/>
              </p:ext>
            </p:extLst>
          </p:nvPr>
        </p:nvGraphicFramePr>
        <p:xfrm>
          <a:off x="7704483" y="4625104"/>
          <a:ext cx="2136227" cy="3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27">
                  <a:extLst>
                    <a:ext uri="{9D8B030D-6E8A-4147-A177-3AD203B41FA5}">
                      <a16:colId xmlns:a16="http://schemas.microsoft.com/office/drawing/2014/main" val="2782248728"/>
                    </a:ext>
                  </a:extLst>
                </a:gridCol>
              </a:tblGrid>
              <a:tr h="35928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₡1,034,129.44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127065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BF589D43-58E9-4EAF-8506-EEFE182B0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548032"/>
              </p:ext>
            </p:extLst>
          </p:nvPr>
        </p:nvGraphicFramePr>
        <p:xfrm>
          <a:off x="655274" y="1439108"/>
          <a:ext cx="11311757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290">
                  <a:extLst>
                    <a:ext uri="{9D8B030D-6E8A-4147-A177-3AD203B41FA5}">
                      <a16:colId xmlns:a16="http://schemas.microsoft.com/office/drawing/2014/main" val="3977789506"/>
                    </a:ext>
                  </a:extLst>
                </a:gridCol>
                <a:gridCol w="5318158">
                  <a:extLst>
                    <a:ext uri="{9D8B030D-6E8A-4147-A177-3AD203B41FA5}">
                      <a16:colId xmlns:a16="http://schemas.microsoft.com/office/drawing/2014/main" val="718573804"/>
                    </a:ext>
                  </a:extLst>
                </a:gridCol>
                <a:gridCol w="1883980">
                  <a:extLst>
                    <a:ext uri="{9D8B030D-6E8A-4147-A177-3AD203B41FA5}">
                      <a16:colId xmlns:a16="http://schemas.microsoft.com/office/drawing/2014/main" val="2639140627"/>
                    </a:ext>
                  </a:extLst>
                </a:gridCol>
                <a:gridCol w="1860329">
                  <a:extLst>
                    <a:ext uri="{9D8B030D-6E8A-4147-A177-3AD203B41FA5}">
                      <a16:colId xmlns:a16="http://schemas.microsoft.com/office/drawing/2014/main" val="3260348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Área Estratégica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Presupuesto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Condición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78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Área Personal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“Apoyo familiar en el mejoramiento  de las finanzas"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₡ </a:t>
                      </a: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489,628.00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Ejecutada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9306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Área Personal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latin typeface="+mn-lt"/>
                        </a:rPr>
                        <a:t>" </a:t>
                      </a:r>
                      <a:r>
                        <a:rPr lang="es-MX" sz="1800" dirty="0">
                          <a:solidFill>
                            <a:schemeClr val="tx1"/>
                          </a:solidFill>
                          <a:latin typeface="+mn-lt"/>
                        </a:rPr>
                        <a:t>Habilidades para el mejorar las relaciones interpersonales"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₡ </a:t>
                      </a: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544,501.44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/>
                        <a:t>Ejecutada</a:t>
                      </a:r>
                    </a:p>
                    <a:p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565053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F44D5B1A-A4AD-45F8-B185-13536F7D2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377073"/>
              </p:ext>
            </p:extLst>
          </p:nvPr>
        </p:nvGraphicFramePr>
        <p:xfrm>
          <a:off x="783674" y="3966599"/>
          <a:ext cx="1844214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214">
                  <a:extLst>
                    <a:ext uri="{9D8B030D-6E8A-4147-A177-3AD203B41FA5}">
                      <a16:colId xmlns:a16="http://schemas.microsoft.com/office/drawing/2014/main" val="946212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Total de Actividades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29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                         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537110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A1BDF4D-339E-47C9-8D8F-D742368BB2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351121"/>
              </p:ext>
            </p:extLst>
          </p:nvPr>
        </p:nvGraphicFramePr>
        <p:xfrm>
          <a:off x="9840710" y="3716885"/>
          <a:ext cx="2136227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27">
                  <a:extLst>
                    <a:ext uri="{9D8B030D-6E8A-4147-A177-3AD203B41FA5}">
                      <a16:colId xmlns:a16="http://schemas.microsoft.com/office/drawing/2014/main" val="3243985903"/>
                    </a:ext>
                  </a:extLst>
                </a:gridCol>
              </a:tblGrid>
              <a:tr h="908220">
                <a:tc>
                  <a:txBody>
                    <a:bodyPr/>
                    <a:lstStyle/>
                    <a:p>
                      <a:r>
                        <a:rPr lang="es-MX" dirty="0"/>
                        <a:t>Total de Presupuesto del programa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674148"/>
                  </a:ext>
                </a:extLst>
              </a:tr>
            </a:tbl>
          </a:graphicData>
        </a:graphic>
      </p:graphicFrame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D285EE8C-92BB-43D0-BE61-62B8F524CE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014058"/>
              </p:ext>
            </p:extLst>
          </p:nvPr>
        </p:nvGraphicFramePr>
        <p:xfrm>
          <a:off x="9830804" y="4619816"/>
          <a:ext cx="2136227" cy="364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27">
                  <a:extLst>
                    <a:ext uri="{9D8B030D-6E8A-4147-A177-3AD203B41FA5}">
                      <a16:colId xmlns:a16="http://schemas.microsoft.com/office/drawing/2014/main" val="2782248728"/>
                    </a:ext>
                  </a:extLst>
                </a:gridCol>
              </a:tblGrid>
              <a:tr h="36456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₡2,208,089.44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127065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5A04F9D8-A8D4-42D5-946C-2A0DF66B5429}"/>
              </a:ext>
            </a:extLst>
          </p:cNvPr>
          <p:cNvSpPr txBox="1"/>
          <p:nvPr/>
        </p:nvSpPr>
        <p:spPr>
          <a:xfrm>
            <a:off x="9385196" y="784137"/>
            <a:ext cx="2581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 ejecutaron Antes</a:t>
            </a:r>
          </a:p>
        </p:txBody>
      </p:sp>
    </p:spTree>
    <p:extLst>
      <p:ext uri="{BB962C8B-B14F-4D97-AF65-F5344CB8AC3E}">
        <p14:creationId xmlns:p14="http://schemas.microsoft.com/office/powerpoint/2010/main" val="341017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4DF61D8-1E61-4C10-B5A4-44885688BC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063987"/>
              </p:ext>
            </p:extLst>
          </p:nvPr>
        </p:nvGraphicFramePr>
        <p:xfrm>
          <a:off x="664240" y="963872"/>
          <a:ext cx="11311757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290">
                  <a:extLst>
                    <a:ext uri="{9D8B030D-6E8A-4147-A177-3AD203B41FA5}">
                      <a16:colId xmlns:a16="http://schemas.microsoft.com/office/drawing/2014/main" val="3977789506"/>
                    </a:ext>
                  </a:extLst>
                </a:gridCol>
                <a:gridCol w="5318158">
                  <a:extLst>
                    <a:ext uri="{9D8B030D-6E8A-4147-A177-3AD203B41FA5}">
                      <a16:colId xmlns:a16="http://schemas.microsoft.com/office/drawing/2014/main" val="718573804"/>
                    </a:ext>
                  </a:extLst>
                </a:gridCol>
                <a:gridCol w="1883980">
                  <a:extLst>
                    <a:ext uri="{9D8B030D-6E8A-4147-A177-3AD203B41FA5}">
                      <a16:colId xmlns:a16="http://schemas.microsoft.com/office/drawing/2014/main" val="2639140627"/>
                    </a:ext>
                  </a:extLst>
                </a:gridCol>
                <a:gridCol w="1860329">
                  <a:extLst>
                    <a:ext uri="{9D8B030D-6E8A-4147-A177-3AD203B41FA5}">
                      <a16:colId xmlns:a16="http://schemas.microsoft.com/office/drawing/2014/main" val="3260348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Área Estratégica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Presupuesto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Condición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78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Cultura, deporte y recreación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Convivio Familiar Colypro  para  400 personas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 ₡         2,309,823.44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/>
                        <a:t>Realizado</a:t>
                      </a:r>
                    </a:p>
                    <a:p>
                      <a:endParaRPr lang="es-MX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565053"/>
                  </a:ext>
                </a:extLst>
              </a:tr>
              <a:tr h="396970">
                <a:tc>
                  <a:txBody>
                    <a:bodyPr/>
                    <a:lstStyle/>
                    <a:p>
                      <a:r>
                        <a:rPr lang="es-MX" dirty="0"/>
                        <a:t>Cultura, deporte y recreación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Festival Cultural de Talentos  Colypro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₡          950,000.00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MX" b="0" dirty="0"/>
                        <a:t>Realizado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335763"/>
                  </a:ext>
                </a:extLst>
              </a:tr>
            </a:tbl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B651A4DC-DAEA-4C59-B816-23F57DB62F07}"/>
              </a:ext>
            </a:extLst>
          </p:cNvPr>
          <p:cNvSpPr/>
          <p:nvPr/>
        </p:nvSpPr>
        <p:spPr>
          <a:xfrm>
            <a:off x="4949407" y="216083"/>
            <a:ext cx="2974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u="sng" dirty="0"/>
              <a:t>Sobre el PAO 2023:</a:t>
            </a:r>
            <a:endParaRPr lang="es-MX" sz="2800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29ACDE4F-A30A-432B-AA40-CC64C2F1F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741521"/>
              </p:ext>
            </p:extLst>
          </p:nvPr>
        </p:nvGraphicFramePr>
        <p:xfrm>
          <a:off x="2857234" y="3267536"/>
          <a:ext cx="447318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214">
                  <a:extLst>
                    <a:ext uri="{9D8B030D-6E8A-4147-A177-3AD203B41FA5}">
                      <a16:colId xmlns:a16="http://schemas.microsoft.com/office/drawing/2014/main" val="946212978"/>
                    </a:ext>
                  </a:extLst>
                </a:gridCol>
                <a:gridCol w="2628967">
                  <a:extLst>
                    <a:ext uri="{9D8B030D-6E8A-4147-A177-3AD203B41FA5}">
                      <a16:colId xmlns:a16="http://schemas.microsoft.com/office/drawing/2014/main" val="1458248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Actividades ejecutadas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Porcentaje de ejecución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29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               2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537110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05362C7B-2000-45CD-943D-22D0CB713C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343736"/>
              </p:ext>
            </p:extLst>
          </p:nvPr>
        </p:nvGraphicFramePr>
        <p:xfrm>
          <a:off x="664240" y="3278203"/>
          <a:ext cx="218804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8041">
                  <a:extLst>
                    <a:ext uri="{9D8B030D-6E8A-4147-A177-3AD203B41FA5}">
                      <a16:colId xmlns:a16="http://schemas.microsoft.com/office/drawing/2014/main" val="946212978"/>
                    </a:ext>
                  </a:extLst>
                </a:gridCol>
              </a:tblGrid>
              <a:tr h="568053">
                <a:tc>
                  <a:txBody>
                    <a:bodyPr/>
                    <a:lstStyle/>
                    <a:p>
                      <a:r>
                        <a:rPr lang="es-MX" dirty="0"/>
                        <a:t>Total de Actividades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295469"/>
                  </a:ext>
                </a:extLst>
              </a:tr>
              <a:tr h="442867">
                <a:tc>
                  <a:txBody>
                    <a:bodyPr/>
                    <a:lstStyle/>
                    <a:p>
                      <a:r>
                        <a:rPr lang="es-MX" dirty="0"/>
                        <a:t>                         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537110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273591DD-370C-47D3-93A1-778C58FB5D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955397"/>
              </p:ext>
            </p:extLst>
          </p:nvPr>
        </p:nvGraphicFramePr>
        <p:xfrm>
          <a:off x="7340321" y="3254952"/>
          <a:ext cx="2136227" cy="1017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27">
                  <a:extLst>
                    <a:ext uri="{9D8B030D-6E8A-4147-A177-3AD203B41FA5}">
                      <a16:colId xmlns:a16="http://schemas.microsoft.com/office/drawing/2014/main" val="3243985903"/>
                    </a:ext>
                  </a:extLst>
                </a:gridCol>
              </a:tblGrid>
              <a:tr h="1017728">
                <a:tc>
                  <a:txBody>
                    <a:bodyPr/>
                    <a:lstStyle/>
                    <a:p>
                      <a:r>
                        <a:rPr lang="es-MX" dirty="0"/>
                        <a:t>Total de Presupuesto utilizado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674148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CCDCFB20-2B0B-4AB6-B793-1D1164E76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739512"/>
              </p:ext>
            </p:extLst>
          </p:nvPr>
        </p:nvGraphicFramePr>
        <p:xfrm>
          <a:off x="7330415" y="4272289"/>
          <a:ext cx="2136227" cy="3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27">
                  <a:extLst>
                    <a:ext uri="{9D8B030D-6E8A-4147-A177-3AD203B41FA5}">
                      <a16:colId xmlns:a16="http://schemas.microsoft.com/office/drawing/2014/main" val="2782248728"/>
                    </a:ext>
                  </a:extLst>
                </a:gridCol>
              </a:tblGrid>
              <a:tr h="35928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₡1,850 000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12706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9B899556-AAAE-4BFF-8BFE-729C33049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389600"/>
              </p:ext>
            </p:extLst>
          </p:nvPr>
        </p:nvGraphicFramePr>
        <p:xfrm>
          <a:off x="9476548" y="3254951"/>
          <a:ext cx="2136227" cy="1017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27">
                  <a:extLst>
                    <a:ext uri="{9D8B030D-6E8A-4147-A177-3AD203B41FA5}">
                      <a16:colId xmlns:a16="http://schemas.microsoft.com/office/drawing/2014/main" val="3243985903"/>
                    </a:ext>
                  </a:extLst>
                </a:gridCol>
              </a:tblGrid>
              <a:tr h="1017728">
                <a:tc>
                  <a:txBody>
                    <a:bodyPr/>
                    <a:lstStyle/>
                    <a:p>
                      <a:r>
                        <a:rPr lang="es-MX" dirty="0"/>
                        <a:t>Total de Presupuesto del programa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674148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40A50C82-4EA5-4401-8141-6A46C0EFA2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342247"/>
              </p:ext>
            </p:extLst>
          </p:nvPr>
        </p:nvGraphicFramePr>
        <p:xfrm>
          <a:off x="9466642" y="4269710"/>
          <a:ext cx="2136227" cy="364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27">
                  <a:extLst>
                    <a:ext uri="{9D8B030D-6E8A-4147-A177-3AD203B41FA5}">
                      <a16:colId xmlns:a16="http://schemas.microsoft.com/office/drawing/2014/main" val="2782248728"/>
                    </a:ext>
                  </a:extLst>
                </a:gridCol>
              </a:tblGrid>
              <a:tr h="36482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₡5,109,823.44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127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10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622ACA-7A9F-4CCB-BA23-CADA1172A2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/>
              <a:t>Jubilados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53E3E6-1667-443E-9F70-3552E073A9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/>
              <a:t>Jubilados </a:t>
            </a:r>
            <a:endParaRPr lang="es-MX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6C32A75-F481-4AEC-8483-64B15B60F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112921"/>
              </p:ext>
            </p:extLst>
          </p:nvPr>
        </p:nvGraphicFramePr>
        <p:xfrm>
          <a:off x="838200" y="1825625"/>
          <a:ext cx="11458292" cy="2310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762">
                  <a:extLst>
                    <a:ext uri="{9D8B030D-6E8A-4147-A177-3AD203B41FA5}">
                      <a16:colId xmlns:a16="http://schemas.microsoft.com/office/drawing/2014/main" val="1332550689"/>
                    </a:ext>
                  </a:extLst>
                </a:gridCol>
                <a:gridCol w="5423337">
                  <a:extLst>
                    <a:ext uri="{9D8B030D-6E8A-4147-A177-3AD203B41FA5}">
                      <a16:colId xmlns:a16="http://schemas.microsoft.com/office/drawing/2014/main" val="3542790211"/>
                    </a:ext>
                  </a:extLst>
                </a:gridCol>
                <a:gridCol w="1931276">
                  <a:extLst>
                    <a:ext uri="{9D8B030D-6E8A-4147-A177-3AD203B41FA5}">
                      <a16:colId xmlns:a16="http://schemas.microsoft.com/office/drawing/2014/main" val="2778027987"/>
                    </a:ext>
                  </a:extLst>
                </a:gridCol>
                <a:gridCol w="1820917">
                  <a:extLst>
                    <a:ext uri="{9D8B030D-6E8A-4147-A177-3AD203B41FA5}">
                      <a16:colId xmlns:a16="http://schemas.microsoft.com/office/drawing/2014/main" val="983186431"/>
                    </a:ext>
                  </a:extLst>
                </a:gridCol>
              </a:tblGrid>
              <a:tr h="481930">
                <a:tc>
                  <a:txBody>
                    <a:bodyPr/>
                    <a:lstStyle/>
                    <a:p>
                      <a:r>
                        <a:rPr lang="es-MX" dirty="0"/>
                        <a:t>Área Estratégica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Presupuesto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Condición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788558"/>
                  </a:ext>
                </a:extLst>
              </a:tr>
              <a:tr h="481930">
                <a:tc>
                  <a:txBody>
                    <a:bodyPr/>
                    <a:lstStyle/>
                    <a:p>
                      <a:r>
                        <a:rPr lang="es-MX" dirty="0"/>
                        <a:t>Jubilados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“Una Noche para Jubilados”, cena y música. Para 40 Personas Jubiladas y  de forma presencial.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MX" sz="1600" b="0" i="0" u="none" strike="noStrike" dirty="0">
                        <a:solidFill>
                          <a:srgbClr val="262626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t"/>
                      <a:r>
                        <a:rPr lang="es-MX" sz="16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 ₡ 1,037,348.61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Ejecutada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185751"/>
                  </a:ext>
                </a:extLst>
              </a:tr>
              <a:tr h="1188321">
                <a:tc>
                  <a:txBody>
                    <a:bodyPr/>
                    <a:lstStyle/>
                    <a:p>
                      <a:r>
                        <a:rPr lang="es-MX" dirty="0"/>
                        <a:t>Jubilados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Almuerzo con música ambiente para 40 jubilados 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₡      784,000.00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Ejecutada 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423517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84C0D658-82A5-40A5-82B7-8810928E3CA8}"/>
              </a:ext>
            </a:extLst>
          </p:cNvPr>
          <p:cNvSpPr txBox="1"/>
          <p:nvPr/>
        </p:nvSpPr>
        <p:spPr>
          <a:xfrm>
            <a:off x="3281081" y="4135956"/>
            <a:ext cx="9108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*Esta pendiente la segunda actividad ante posible modificación por solicitud de Jubilados.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70DBB1F-66F9-490F-A831-BB4FBA4A08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510194"/>
              </p:ext>
            </p:extLst>
          </p:nvPr>
        </p:nvGraphicFramePr>
        <p:xfrm>
          <a:off x="2941653" y="4639549"/>
          <a:ext cx="447318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214">
                  <a:extLst>
                    <a:ext uri="{9D8B030D-6E8A-4147-A177-3AD203B41FA5}">
                      <a16:colId xmlns:a16="http://schemas.microsoft.com/office/drawing/2014/main" val="946212978"/>
                    </a:ext>
                  </a:extLst>
                </a:gridCol>
                <a:gridCol w="2628967">
                  <a:extLst>
                    <a:ext uri="{9D8B030D-6E8A-4147-A177-3AD203B41FA5}">
                      <a16:colId xmlns:a16="http://schemas.microsoft.com/office/drawing/2014/main" val="1458248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Total de Actividades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Porcentaje de ejecución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29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                        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537110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D9AA2375-6DE8-4842-ACBF-6BEF66FA5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824878"/>
              </p:ext>
            </p:extLst>
          </p:nvPr>
        </p:nvGraphicFramePr>
        <p:xfrm>
          <a:off x="8452791" y="4639549"/>
          <a:ext cx="2136227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27">
                  <a:extLst>
                    <a:ext uri="{9D8B030D-6E8A-4147-A177-3AD203B41FA5}">
                      <a16:colId xmlns:a16="http://schemas.microsoft.com/office/drawing/2014/main" val="3243985903"/>
                    </a:ext>
                  </a:extLst>
                </a:gridCol>
              </a:tblGrid>
              <a:tr h="608554">
                <a:tc>
                  <a:txBody>
                    <a:bodyPr/>
                    <a:lstStyle/>
                    <a:p>
                      <a:r>
                        <a:rPr lang="es-MX" dirty="0"/>
                        <a:t>Total de Presupuesto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674148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C4959EAB-62F2-4EE0-BBD9-33C673A6D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73169"/>
              </p:ext>
            </p:extLst>
          </p:nvPr>
        </p:nvGraphicFramePr>
        <p:xfrm>
          <a:off x="8452791" y="5279629"/>
          <a:ext cx="213622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27">
                  <a:extLst>
                    <a:ext uri="{9D8B030D-6E8A-4147-A177-3AD203B41FA5}">
                      <a16:colId xmlns:a16="http://schemas.microsoft.com/office/drawing/2014/main" val="27822487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₡1,821,348.61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127065"/>
                  </a:ext>
                </a:extLst>
              </a:tr>
            </a:tbl>
          </a:graphicData>
        </a:graphic>
      </p:graphicFrame>
      <p:sp>
        <p:nvSpPr>
          <p:cNvPr id="11" name="Rectángulo 10">
            <a:extLst>
              <a:ext uri="{FF2B5EF4-FFF2-40B4-BE49-F238E27FC236}">
                <a16:creationId xmlns:a16="http://schemas.microsoft.com/office/drawing/2014/main" id="{8E4F7AEC-CABD-4344-9B85-65EC5E752C05}"/>
              </a:ext>
            </a:extLst>
          </p:cNvPr>
          <p:cNvSpPr/>
          <p:nvPr/>
        </p:nvSpPr>
        <p:spPr>
          <a:xfrm>
            <a:off x="4949407" y="216083"/>
            <a:ext cx="2974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u="sng" dirty="0"/>
              <a:t>Sobre el PAO 2023: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76234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CD306-E718-421C-B659-721C3FB14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054" y="98613"/>
            <a:ext cx="9144000" cy="923364"/>
          </a:xfrm>
        </p:spPr>
        <p:txBody>
          <a:bodyPr>
            <a:normAutofit/>
          </a:bodyPr>
          <a:lstStyle/>
          <a:p>
            <a:r>
              <a:rPr lang="es-MX" dirty="0"/>
              <a:t>Presupuesto 2023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260859C-71B4-4058-9006-E2B0140EDE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628271"/>
              </p:ext>
            </p:extLst>
          </p:nvPr>
        </p:nvGraphicFramePr>
        <p:xfrm>
          <a:off x="709062" y="1338189"/>
          <a:ext cx="1131175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992">
                  <a:extLst>
                    <a:ext uri="{9D8B030D-6E8A-4147-A177-3AD203B41FA5}">
                      <a16:colId xmlns:a16="http://schemas.microsoft.com/office/drawing/2014/main" val="3977789506"/>
                    </a:ext>
                  </a:extLst>
                </a:gridCol>
                <a:gridCol w="5581456">
                  <a:extLst>
                    <a:ext uri="{9D8B030D-6E8A-4147-A177-3AD203B41FA5}">
                      <a16:colId xmlns:a16="http://schemas.microsoft.com/office/drawing/2014/main" val="718573804"/>
                    </a:ext>
                  </a:extLst>
                </a:gridCol>
                <a:gridCol w="1883980">
                  <a:extLst>
                    <a:ext uri="{9D8B030D-6E8A-4147-A177-3AD203B41FA5}">
                      <a16:colId xmlns:a16="http://schemas.microsoft.com/office/drawing/2014/main" val="2639140627"/>
                    </a:ext>
                  </a:extLst>
                </a:gridCol>
                <a:gridCol w="1860329">
                  <a:extLst>
                    <a:ext uri="{9D8B030D-6E8A-4147-A177-3AD203B41FA5}">
                      <a16:colId xmlns:a16="http://schemas.microsoft.com/office/drawing/2014/main" val="3260348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Área Estratégica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Presupuesto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Condición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78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Asamblea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Asamblea Anual con una participación de 200 colegiados.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 ₡         3,489,882.00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Ejecutada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930639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372515C4-3710-4667-A7AA-651E9541E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365260"/>
              </p:ext>
            </p:extLst>
          </p:nvPr>
        </p:nvGraphicFramePr>
        <p:xfrm>
          <a:off x="2471939" y="3086365"/>
          <a:ext cx="884399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011">
                  <a:extLst>
                    <a:ext uri="{9D8B030D-6E8A-4147-A177-3AD203B41FA5}">
                      <a16:colId xmlns:a16="http://schemas.microsoft.com/office/drawing/2014/main" val="171737432"/>
                    </a:ext>
                  </a:extLst>
                </a:gridCol>
                <a:gridCol w="2805237">
                  <a:extLst>
                    <a:ext uri="{9D8B030D-6E8A-4147-A177-3AD203B41FA5}">
                      <a16:colId xmlns:a16="http://schemas.microsoft.com/office/drawing/2014/main" val="3272410691"/>
                    </a:ext>
                  </a:extLst>
                </a:gridCol>
                <a:gridCol w="1703482">
                  <a:extLst>
                    <a:ext uri="{9D8B030D-6E8A-4147-A177-3AD203B41FA5}">
                      <a16:colId xmlns:a16="http://schemas.microsoft.com/office/drawing/2014/main" val="1488100970"/>
                    </a:ext>
                  </a:extLst>
                </a:gridCol>
                <a:gridCol w="2627261">
                  <a:extLst>
                    <a:ext uri="{9D8B030D-6E8A-4147-A177-3AD203B41FA5}">
                      <a16:colId xmlns:a16="http://schemas.microsoft.com/office/drawing/2014/main" val="37628870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Total de Actividades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Actividad realizada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Porcentaje de ejecución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Total de Presupuesto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41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 ₡         3,489,882.00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9709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87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C8A8F-D46E-4065-B0B4-C507E3D6D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9395" y="182516"/>
            <a:ext cx="9144000" cy="1270952"/>
          </a:xfrm>
        </p:spPr>
        <p:txBody>
          <a:bodyPr>
            <a:normAutofit fontScale="90000"/>
          </a:bodyPr>
          <a:lstStyle/>
          <a:p>
            <a:r>
              <a:rPr lang="es-MX" dirty="0"/>
              <a:t> Ejecución presupuestaria 2023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59B37E-4819-45CA-8253-59048875A3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0A8632E-6AB8-48DA-8CAC-331821B0FC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99973"/>
              </p:ext>
            </p:extLst>
          </p:nvPr>
        </p:nvGraphicFramePr>
        <p:xfrm>
          <a:off x="0" y="1453468"/>
          <a:ext cx="12191999" cy="4176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218">
                  <a:extLst>
                    <a:ext uri="{9D8B030D-6E8A-4147-A177-3AD203B41FA5}">
                      <a16:colId xmlns:a16="http://schemas.microsoft.com/office/drawing/2014/main" val="143032022"/>
                    </a:ext>
                  </a:extLst>
                </a:gridCol>
                <a:gridCol w="3199845">
                  <a:extLst>
                    <a:ext uri="{9D8B030D-6E8A-4147-A177-3AD203B41FA5}">
                      <a16:colId xmlns:a16="http://schemas.microsoft.com/office/drawing/2014/main" val="3681140309"/>
                    </a:ext>
                  </a:extLst>
                </a:gridCol>
                <a:gridCol w="1318454">
                  <a:extLst>
                    <a:ext uri="{9D8B030D-6E8A-4147-A177-3AD203B41FA5}">
                      <a16:colId xmlns:a16="http://schemas.microsoft.com/office/drawing/2014/main" val="3511573245"/>
                    </a:ext>
                  </a:extLst>
                </a:gridCol>
                <a:gridCol w="1036986">
                  <a:extLst>
                    <a:ext uri="{9D8B030D-6E8A-4147-A177-3AD203B41FA5}">
                      <a16:colId xmlns:a16="http://schemas.microsoft.com/office/drawing/2014/main" val="2070326423"/>
                    </a:ext>
                  </a:extLst>
                </a:gridCol>
                <a:gridCol w="1170314">
                  <a:extLst>
                    <a:ext uri="{9D8B030D-6E8A-4147-A177-3AD203B41FA5}">
                      <a16:colId xmlns:a16="http://schemas.microsoft.com/office/drawing/2014/main" val="2976390524"/>
                    </a:ext>
                  </a:extLst>
                </a:gridCol>
                <a:gridCol w="1377710">
                  <a:extLst>
                    <a:ext uri="{9D8B030D-6E8A-4147-A177-3AD203B41FA5}">
                      <a16:colId xmlns:a16="http://schemas.microsoft.com/office/drawing/2014/main" val="3308129106"/>
                    </a:ext>
                  </a:extLst>
                </a:gridCol>
                <a:gridCol w="1051800">
                  <a:extLst>
                    <a:ext uri="{9D8B030D-6E8A-4147-A177-3AD203B41FA5}">
                      <a16:colId xmlns:a16="http://schemas.microsoft.com/office/drawing/2014/main" val="149785233"/>
                    </a:ext>
                  </a:extLst>
                </a:gridCol>
                <a:gridCol w="1140686">
                  <a:extLst>
                    <a:ext uri="{9D8B030D-6E8A-4147-A177-3AD203B41FA5}">
                      <a16:colId xmlns:a16="http://schemas.microsoft.com/office/drawing/2014/main" val="3775152197"/>
                    </a:ext>
                  </a:extLst>
                </a:gridCol>
                <a:gridCol w="1036986">
                  <a:extLst>
                    <a:ext uri="{9D8B030D-6E8A-4147-A177-3AD203B41FA5}">
                      <a16:colId xmlns:a16="http://schemas.microsoft.com/office/drawing/2014/main" val="4077396361"/>
                    </a:ext>
                  </a:extLst>
                </a:gridCol>
              </a:tblGrid>
              <a:tr h="280175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CONCEPTO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Total 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Modificaciones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Total Presupuesto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Resumen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Diferencia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83661030"/>
                  </a:ext>
                </a:extLst>
              </a:tr>
              <a:tr h="2918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Presupuesto Anual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Presupuestarias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Anual con MP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Ejecucion Acumulada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Ejecutado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por ejecutar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por ejecutar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73698678"/>
                  </a:ext>
                </a:extLst>
              </a:tr>
              <a:tr h="27725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5.3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u="none" strike="noStrike">
                          <a:effectLst/>
                        </a:rPr>
                        <a:t>Junta Regional de  Puntarenas  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2663682"/>
                  </a:ext>
                </a:extLst>
              </a:tr>
              <a:tr h="27725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5.3.1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u="sng" strike="noStrike">
                          <a:effectLst/>
                        </a:rPr>
                        <a:t>Proyectos</a:t>
                      </a:r>
                      <a:endParaRPr lang="es-MX" sz="9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 dirty="0">
                          <a:effectLst/>
                        </a:rPr>
                        <a:t> 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66129453"/>
                  </a:ext>
                </a:extLst>
              </a:tr>
              <a:tr h="27725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5.3.1.1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u="none" strike="noStrike">
                          <a:effectLst/>
                        </a:rPr>
                        <a:t>Desarrollo Personal (talleres charlas y conferencias)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2,644,822.31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390,758.71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3,035,581.02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984,390.93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32.43%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2,051,190.09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67.57%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73713656"/>
                  </a:ext>
                </a:extLst>
              </a:tr>
              <a:tr h="27725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5.3.1.2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u="none" strike="noStrike">
                          <a:effectLst/>
                        </a:rPr>
                        <a:t>Actividades culturales, deportivas y recreativas 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3,014,134.01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1,994,574.65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5,008,708.66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2,509,158.04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50.10%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2,499,550.62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49.90%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5798586"/>
                  </a:ext>
                </a:extLst>
              </a:tr>
              <a:tr h="27725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5.3.1.3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u="none" strike="noStrike">
                          <a:effectLst/>
                        </a:rPr>
                        <a:t>Actividades Jubilados.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963,421.83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857,926.78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1,821,348.61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398,000.00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21.85%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1,423,348.61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78.15%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89380829"/>
                  </a:ext>
                </a:extLst>
              </a:tr>
              <a:tr h="27725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 dirty="0">
                          <a:effectLst/>
                        </a:rPr>
                        <a:t>5.3.1.4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u="none" strike="noStrike">
                          <a:effectLst/>
                        </a:rPr>
                        <a:t>Desarrollo Profesional 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3,368,413.13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-1,850,622.62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1,517,790.51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1,337,764.00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88.14%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180,026.51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11.86%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04264663"/>
                  </a:ext>
                </a:extLst>
              </a:tr>
              <a:tr h="27725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5.3.1.5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u="none" strike="noStrike">
                          <a:effectLst/>
                        </a:rPr>
                        <a:t>Asamblea Anual 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4,887,390.00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-1,092,914.25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3,794,475.75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0.00%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3,794,475.75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100.00%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68417620"/>
                  </a:ext>
                </a:extLst>
              </a:tr>
              <a:tr h="27725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5.3.1.6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u="none" strike="noStrike">
                          <a:effectLst/>
                        </a:rPr>
                        <a:t>Dietas (Anexo N°25)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13,510,080.00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13,510,080.00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6,655,680.00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49.26%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6,854,400.00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50.74%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8037825"/>
                  </a:ext>
                </a:extLst>
              </a:tr>
              <a:tr h="27725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5.3.1.7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u="none" strike="noStrike">
                          <a:effectLst/>
                        </a:rPr>
                        <a:t>Viáticos y kilometraje de la Junta Regional 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55,052.68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 dirty="0">
                          <a:effectLst/>
                        </a:rPr>
                        <a:t>1,264,947.32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1,320,000.00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108,798.00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8.24%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1,211,202.00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91.76%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54858290"/>
                  </a:ext>
                </a:extLst>
              </a:tr>
              <a:tr h="27725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5.3.1.8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u="none" strike="noStrike">
                          <a:effectLst/>
                        </a:rPr>
                        <a:t>Atención a Sesiones 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1,236,000.00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1,236,000.00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0.00%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1,236,000.00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100.00%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31607826"/>
                  </a:ext>
                </a:extLst>
              </a:tr>
              <a:tr h="27725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5.3.1.9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u="none" strike="noStrike">
                          <a:effectLst/>
                        </a:rPr>
                        <a:t>Internet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787,800.00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787,800.00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360,750.00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45.79%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427,050.00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54.21%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38267017"/>
                  </a:ext>
                </a:extLst>
              </a:tr>
              <a:tr h="27725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5.3.1.10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u="none" strike="noStrike">
                          <a:effectLst/>
                        </a:rPr>
                        <a:t>Papeleria y Empastes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200,000.00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200,000.00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0.00%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200,000.00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100.00%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12846949"/>
                  </a:ext>
                </a:extLst>
              </a:tr>
              <a:tr h="27725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 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</a:rPr>
                        <a:t>Total Junta Regional de Puntarenas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30,467,113.95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1,764,670.59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32,231,784.54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12,354,540.97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38.33%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>
                          <a:effectLst/>
                        </a:rPr>
                        <a:t>19,877,243.57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u="none" strike="noStrike" dirty="0">
                          <a:effectLst/>
                        </a:rPr>
                        <a:t>61.67%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34959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62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8AD438-EA91-4D92-A357-B31665C65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Actividades Logradas por Lucha de la Junta Regional en el 2023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354E75-2BB4-49B9-A9D2-1A80D034C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Capacitaciones presenciales y Virtuales Ley 9999.</a:t>
            </a:r>
          </a:p>
          <a:p>
            <a:endParaRPr lang="es-MX" dirty="0"/>
          </a:p>
          <a:p>
            <a:r>
              <a:rPr lang="es-MX" dirty="0"/>
              <a:t>Zuma Neón Aguirre/ Península.</a:t>
            </a:r>
          </a:p>
          <a:p>
            <a:endParaRPr lang="es-MX" dirty="0"/>
          </a:p>
          <a:p>
            <a:r>
              <a:rPr lang="es-MX" dirty="0"/>
              <a:t>Capacitaciones JUPEMA a Instituciones .</a:t>
            </a:r>
          </a:p>
          <a:p>
            <a:endParaRPr lang="es-MX" dirty="0"/>
          </a:p>
          <a:p>
            <a:r>
              <a:rPr lang="es-MX" dirty="0"/>
              <a:t>Histórica visita del grupo GAVIOTA a una Zona que no fuera del GAM.</a:t>
            </a:r>
          </a:p>
        </p:txBody>
      </p:sp>
    </p:spTree>
    <p:extLst>
      <p:ext uri="{BB962C8B-B14F-4D97-AF65-F5344CB8AC3E}">
        <p14:creationId xmlns:p14="http://schemas.microsoft.com/office/powerpoint/2010/main" val="215065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39A02A-7DE9-45C5-B591-C1660B36B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054" y="739303"/>
            <a:ext cx="9144000" cy="1304650"/>
          </a:xfrm>
        </p:spPr>
        <p:txBody>
          <a:bodyPr>
            <a:normAutofit fontScale="90000"/>
          </a:bodyPr>
          <a:lstStyle/>
          <a:p>
            <a:r>
              <a:rPr lang="es-MX" u="sng" dirty="0"/>
              <a:t>Sobre el PAO 2024:</a:t>
            </a:r>
            <a:br>
              <a:rPr lang="es-MX" dirty="0"/>
            </a:br>
            <a:endParaRPr lang="es-MX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B2D475C1-BA05-4AAD-851E-110C8905A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898717"/>
              </p:ext>
            </p:extLst>
          </p:nvPr>
        </p:nvGraphicFramePr>
        <p:xfrm>
          <a:off x="556662" y="1931394"/>
          <a:ext cx="11311757" cy="1419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290">
                  <a:extLst>
                    <a:ext uri="{9D8B030D-6E8A-4147-A177-3AD203B41FA5}">
                      <a16:colId xmlns:a16="http://schemas.microsoft.com/office/drawing/2014/main" val="3977789506"/>
                    </a:ext>
                  </a:extLst>
                </a:gridCol>
                <a:gridCol w="5318158">
                  <a:extLst>
                    <a:ext uri="{9D8B030D-6E8A-4147-A177-3AD203B41FA5}">
                      <a16:colId xmlns:a16="http://schemas.microsoft.com/office/drawing/2014/main" val="718573804"/>
                    </a:ext>
                  </a:extLst>
                </a:gridCol>
                <a:gridCol w="1883980">
                  <a:extLst>
                    <a:ext uri="{9D8B030D-6E8A-4147-A177-3AD203B41FA5}">
                      <a16:colId xmlns:a16="http://schemas.microsoft.com/office/drawing/2014/main" val="2639140627"/>
                    </a:ext>
                  </a:extLst>
                </a:gridCol>
                <a:gridCol w="1860329">
                  <a:extLst>
                    <a:ext uri="{9D8B030D-6E8A-4147-A177-3AD203B41FA5}">
                      <a16:colId xmlns:a16="http://schemas.microsoft.com/office/drawing/2014/main" val="3260348387"/>
                    </a:ext>
                  </a:extLst>
                </a:gridCol>
              </a:tblGrid>
              <a:tr h="408394">
                <a:tc>
                  <a:txBody>
                    <a:bodyPr/>
                    <a:lstStyle/>
                    <a:p>
                      <a:r>
                        <a:rPr lang="es-MX" dirty="0"/>
                        <a:t>Área Estratégica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Presupuesto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Condición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78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Área Profesional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Taller " Evaluación, debido proceso y protocolos MEP"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₡</a:t>
                      </a: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518,426.64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Ejecutada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9306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Área Profesional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solidFill>
                            <a:schemeClr val="tx1"/>
                          </a:solidFill>
                          <a:latin typeface="+mn-lt"/>
                        </a:rPr>
                        <a:t>Taller sobre " Implicaciones de la Ley de Empleo Público en la función docente"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Century Gothic" panose="020B0502020202020204" pitchFamily="34" charset="0"/>
                        </a:rPr>
                        <a:t>₡</a:t>
                      </a: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518,426.64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/>
                        <a:t>Proceso *</a:t>
                      </a:r>
                    </a:p>
                    <a:p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565053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AAEB62F6-6CDA-423E-B55D-6E127AF0A9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256789"/>
              </p:ext>
            </p:extLst>
          </p:nvPr>
        </p:nvGraphicFramePr>
        <p:xfrm>
          <a:off x="556661" y="3314894"/>
          <a:ext cx="11311757" cy="575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290">
                  <a:extLst>
                    <a:ext uri="{9D8B030D-6E8A-4147-A177-3AD203B41FA5}">
                      <a16:colId xmlns:a16="http://schemas.microsoft.com/office/drawing/2014/main" val="3977789506"/>
                    </a:ext>
                  </a:extLst>
                </a:gridCol>
                <a:gridCol w="5318158">
                  <a:extLst>
                    <a:ext uri="{9D8B030D-6E8A-4147-A177-3AD203B41FA5}">
                      <a16:colId xmlns:a16="http://schemas.microsoft.com/office/drawing/2014/main" val="718573804"/>
                    </a:ext>
                  </a:extLst>
                </a:gridCol>
                <a:gridCol w="1883980">
                  <a:extLst>
                    <a:ext uri="{9D8B030D-6E8A-4147-A177-3AD203B41FA5}">
                      <a16:colId xmlns:a16="http://schemas.microsoft.com/office/drawing/2014/main" val="2639140627"/>
                    </a:ext>
                  </a:extLst>
                </a:gridCol>
                <a:gridCol w="1860329">
                  <a:extLst>
                    <a:ext uri="{9D8B030D-6E8A-4147-A177-3AD203B41FA5}">
                      <a16:colId xmlns:a16="http://schemas.microsoft.com/office/drawing/2014/main" val="3260348387"/>
                    </a:ext>
                  </a:extLst>
                </a:gridCol>
              </a:tblGrid>
              <a:tr h="575787">
                <a:tc>
                  <a:txBody>
                    <a:bodyPr/>
                    <a:lstStyle/>
                    <a:p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Área Profesional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Taller Gestión Emocional en la función docente de educación preescolar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₡518,426.64</a:t>
                      </a:r>
                    </a:p>
                    <a:p>
                      <a:pPr algn="r" fontAlgn="ctr"/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20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Proceso *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930639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FE03820-A284-4292-8EB9-8698021D4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822920"/>
              </p:ext>
            </p:extLst>
          </p:nvPr>
        </p:nvGraphicFramePr>
        <p:xfrm>
          <a:off x="2749845" y="4269706"/>
          <a:ext cx="884399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011">
                  <a:extLst>
                    <a:ext uri="{9D8B030D-6E8A-4147-A177-3AD203B41FA5}">
                      <a16:colId xmlns:a16="http://schemas.microsoft.com/office/drawing/2014/main" val="171737432"/>
                    </a:ext>
                  </a:extLst>
                </a:gridCol>
                <a:gridCol w="2805237">
                  <a:extLst>
                    <a:ext uri="{9D8B030D-6E8A-4147-A177-3AD203B41FA5}">
                      <a16:colId xmlns:a16="http://schemas.microsoft.com/office/drawing/2014/main" val="3272410691"/>
                    </a:ext>
                  </a:extLst>
                </a:gridCol>
                <a:gridCol w="1703482">
                  <a:extLst>
                    <a:ext uri="{9D8B030D-6E8A-4147-A177-3AD203B41FA5}">
                      <a16:colId xmlns:a16="http://schemas.microsoft.com/office/drawing/2014/main" val="1488100970"/>
                    </a:ext>
                  </a:extLst>
                </a:gridCol>
                <a:gridCol w="2627261">
                  <a:extLst>
                    <a:ext uri="{9D8B030D-6E8A-4147-A177-3AD203B41FA5}">
                      <a16:colId xmlns:a16="http://schemas.microsoft.com/office/drawing/2014/main" val="37628870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Total de Actividades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Actividad realizada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Porcentaje de ejecución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Total de Presupuesto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41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33.33%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₡1,555,279.92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9709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64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ón-final-16-9" id="{61680EA4-A4DE-B04B-BAA2-51A03F713618}" vid="{4BE2C909-CCE3-BC49-BC92-D151FCEBA2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1474</TotalTime>
  <Words>999</Words>
  <Application>Microsoft Office PowerPoint</Application>
  <PresentationFormat>Panorámica</PresentationFormat>
  <Paragraphs>403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Times New Roman</vt:lpstr>
      <vt:lpstr>Tema de Office</vt:lpstr>
      <vt:lpstr>Presentación de PowerPoint</vt:lpstr>
      <vt:lpstr>1 de agosto del 2023.</vt:lpstr>
      <vt:lpstr>Sobre el PAO 2023: </vt:lpstr>
      <vt:lpstr>Presentación de PowerPoint</vt:lpstr>
      <vt:lpstr>Jubilados</vt:lpstr>
      <vt:lpstr>Presupuesto 2023</vt:lpstr>
      <vt:lpstr> Ejecución presupuestaria 2023</vt:lpstr>
      <vt:lpstr>Actividades Logradas por Lucha de la Junta Regional en el 2023</vt:lpstr>
      <vt:lpstr>Sobre el PAO 2024: </vt:lpstr>
      <vt:lpstr>Sobre el PAO 2024:</vt:lpstr>
      <vt:lpstr>Sobre el PAO 2024:</vt:lpstr>
      <vt:lpstr>Sobre el PAO 2024:</vt:lpstr>
      <vt:lpstr>Sobre el PAO 2024: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Michael</cp:lastModifiedBy>
  <cp:revision>68</cp:revision>
  <dcterms:created xsi:type="dcterms:W3CDTF">2019-03-22T14:34:09Z</dcterms:created>
  <dcterms:modified xsi:type="dcterms:W3CDTF">2024-06-20T15:47:45Z</dcterms:modified>
</cp:coreProperties>
</file>