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 id="256" r:id="rId3"/>
    <p:sldId id="260" r:id="rId4"/>
    <p:sldId id="262" r:id="rId5"/>
    <p:sldId id="261" r:id="rId6"/>
    <p:sldId id="263" r:id="rId7"/>
    <p:sldId id="264" r:id="rId8"/>
    <p:sldId id="265" r:id="rId9"/>
    <p:sldId id="266" r:id="rId10"/>
  </p:sldIdLst>
  <p:sldSz cx="9144000" cy="6858000" type="screen4x3"/>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A97"/>
    <a:srgbClr val="00A8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9"/>
    <p:restoredTop sz="94674"/>
  </p:normalViewPr>
  <p:slideViewPr>
    <p:cSldViewPr snapToGrid="0" snapToObjects="1">
      <p:cViewPr varScale="1">
        <p:scale>
          <a:sx n="72" d="100"/>
          <a:sy n="72" d="100"/>
        </p:scale>
        <p:origin x="132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olo el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3519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4400" b="1">
                <a:solidFill>
                  <a:srgbClr val="0C4A97"/>
                </a:solidFill>
                <a:latin typeface="Century Gothic" panose="020B0502020202020204" pitchFamily="34" charset="0"/>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solidFill>
                  <a:srgbClr val="00A8DF"/>
                </a:solidFill>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Tree>
    <p:extLst>
      <p:ext uri="{BB962C8B-B14F-4D97-AF65-F5344CB8AC3E}">
        <p14:creationId xmlns:p14="http://schemas.microsoft.com/office/powerpoint/2010/main" val="962779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b="1">
                <a:solidFill>
                  <a:srgbClr val="0C4A97"/>
                </a:solidFill>
                <a:latin typeface="Century Gothic" panose="020B0502020202020204" pitchFamily="34" charset="0"/>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lvl1pPr>
              <a:defRPr sz="2400">
                <a:latin typeface="Century Gothic" panose="020B0502020202020204" pitchFamily="34" charset="0"/>
              </a:defRPr>
            </a:lvl1p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FEFCFC2-D6C5-7347-B4FF-BEFAAAC25718}" type="datetimeFigureOut">
              <a:rPr lang="es-CR" smtClean="0"/>
              <a:t>21/11/2022</a:t>
            </a:fld>
            <a:endParaRPr lang="es-C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s-C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25D95CED-CEE0-AC49-90C0-FF4819D1BAA3}" type="slidenum">
              <a:rPr lang="es-CR" smtClean="0"/>
              <a:t>‹Nº›</a:t>
            </a:fld>
            <a:endParaRPr lang="es-CR"/>
          </a:p>
        </p:txBody>
      </p:sp>
    </p:spTree>
    <p:extLst>
      <p:ext uri="{BB962C8B-B14F-4D97-AF65-F5344CB8AC3E}">
        <p14:creationId xmlns:p14="http://schemas.microsoft.com/office/powerpoint/2010/main" val="1644789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b="1">
                <a:solidFill>
                  <a:schemeClr val="bg1"/>
                </a:solidFill>
                <a:latin typeface="Century Gothic" panose="020B0502020202020204" pitchFamily="34" charset="0"/>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lvl1pPr>
              <a:defRPr sz="2400">
                <a:solidFill>
                  <a:schemeClr val="bg1"/>
                </a:solidFill>
                <a:latin typeface="Century Gothic" panose="020B0502020202020204" pitchFamily="34" charset="0"/>
              </a:defRPr>
            </a:lvl1pPr>
          </a:lstStyle>
          <a:p>
            <a:pPr lvl="0"/>
            <a:r>
              <a:rPr lang="es-ES"/>
              <a:t>Editar los estilos de texto del patrón
Segundo nivel
Tercer nivel
Cuarto nivel
Quinto nivel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lvl1pPr>
              <a:defRPr sz="2400">
                <a:solidFill>
                  <a:schemeClr val="bg1"/>
                </a:solidFill>
                <a:latin typeface="Century Gothic" panose="020B0502020202020204" pitchFamily="34" charset="0"/>
              </a:defRPr>
            </a:lvl1pPr>
          </a:lstStyle>
          <a:p>
            <a:pPr lvl="0"/>
            <a:r>
              <a:rPr lang="es-ES"/>
              <a:t>Editar los estilos de texto del patrón
Segundo nivel
Tercer nivel
Cuarto nivel
Quinto nivel</a:t>
            </a:r>
            <a:endParaRPr lang="en-US" dirty="0"/>
          </a:p>
        </p:txBody>
      </p:sp>
    </p:spTree>
    <p:extLst>
      <p:ext uri="{BB962C8B-B14F-4D97-AF65-F5344CB8AC3E}">
        <p14:creationId xmlns:p14="http://schemas.microsoft.com/office/powerpoint/2010/main" val="141930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cabezado de sec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14763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9100217"/>
      </p:ext>
    </p:extLst>
  </p:cSld>
  <p:clrMap bg1="lt1" tx1="dk1" bg2="lt2" tx2="dk2" accent1="accent1" accent2="accent2" accent3="accent3" accent4="accent4" accent5="accent5" accent6="accent6" hlink="hlink" folHlink="folHlink"/>
  <p:sldLayoutIdLst>
    <p:sldLayoutId id="2147483666" r:id="rId1"/>
    <p:sldLayoutId id="2147483661" r:id="rId2"/>
    <p:sldLayoutId id="2147483662" r:id="rId3"/>
    <p:sldLayoutId id="2147483664" r:id="rId4"/>
    <p:sldLayoutId id="2147483663"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CCAA24F-4320-146D-F227-7D71A5F345D8}"/>
              </a:ext>
            </a:extLst>
          </p:cNvPr>
          <p:cNvSpPr txBox="1"/>
          <p:nvPr/>
        </p:nvSpPr>
        <p:spPr>
          <a:xfrm>
            <a:off x="251792" y="251790"/>
            <a:ext cx="8693426" cy="2585323"/>
          </a:xfrm>
          <a:prstGeom prst="rect">
            <a:avLst/>
          </a:prstGeom>
          <a:noFill/>
        </p:spPr>
        <p:txBody>
          <a:bodyPr wrap="square" rtlCol="0">
            <a:spAutoFit/>
          </a:bodyPr>
          <a:lstStyle/>
          <a:p>
            <a:pPr algn="ctr"/>
            <a:r>
              <a:rPr lang="es-ES" sz="5400" dirty="0">
                <a:solidFill>
                  <a:schemeClr val="bg1"/>
                </a:solidFill>
              </a:rPr>
              <a:t>Informe de Labores</a:t>
            </a:r>
          </a:p>
          <a:p>
            <a:pPr algn="ctr"/>
            <a:r>
              <a:rPr lang="es-ES" sz="5400" dirty="0">
                <a:solidFill>
                  <a:schemeClr val="bg1"/>
                </a:solidFill>
              </a:rPr>
              <a:t>Periodo Diciembre 2019 – Noviembre 2022</a:t>
            </a:r>
            <a:endParaRPr lang="es-CR" sz="5400" dirty="0">
              <a:solidFill>
                <a:schemeClr val="bg1"/>
              </a:solidFill>
            </a:endParaRPr>
          </a:p>
        </p:txBody>
      </p:sp>
      <p:sp>
        <p:nvSpPr>
          <p:cNvPr id="3" name="CuadroTexto 2">
            <a:extLst>
              <a:ext uri="{FF2B5EF4-FFF2-40B4-BE49-F238E27FC236}">
                <a16:creationId xmlns:a16="http://schemas.microsoft.com/office/drawing/2014/main" id="{9A6032ED-3BBB-3555-F527-3F5BB3B1CE8F}"/>
              </a:ext>
            </a:extLst>
          </p:cNvPr>
          <p:cNvSpPr txBox="1"/>
          <p:nvPr/>
        </p:nvSpPr>
        <p:spPr>
          <a:xfrm>
            <a:off x="4731026" y="6429849"/>
            <a:ext cx="4452730" cy="400110"/>
          </a:xfrm>
          <a:prstGeom prst="rect">
            <a:avLst/>
          </a:prstGeom>
          <a:noFill/>
        </p:spPr>
        <p:txBody>
          <a:bodyPr wrap="square" rtlCol="0">
            <a:spAutoFit/>
          </a:bodyPr>
          <a:lstStyle/>
          <a:p>
            <a:r>
              <a:rPr lang="es-ES" sz="2000" dirty="0">
                <a:solidFill>
                  <a:schemeClr val="bg1"/>
                </a:solidFill>
              </a:rPr>
              <a:t>Elaborado por Lic. Álvaro Alfaro González</a:t>
            </a:r>
            <a:endParaRPr lang="es-CR" sz="2000" dirty="0">
              <a:solidFill>
                <a:schemeClr val="bg1"/>
              </a:solidFill>
            </a:endParaRPr>
          </a:p>
        </p:txBody>
      </p:sp>
    </p:spTree>
    <p:extLst>
      <p:ext uri="{BB962C8B-B14F-4D97-AF65-F5344CB8AC3E}">
        <p14:creationId xmlns:p14="http://schemas.microsoft.com/office/powerpoint/2010/main" val="420893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78EF4719-B59A-870C-BD0F-E4C1EFBA4F6E}"/>
              </a:ext>
            </a:extLst>
          </p:cNvPr>
          <p:cNvSpPr txBox="1"/>
          <p:nvPr/>
        </p:nvSpPr>
        <p:spPr>
          <a:xfrm>
            <a:off x="424070" y="198781"/>
            <a:ext cx="8295860" cy="7109639"/>
          </a:xfrm>
          <a:prstGeom prst="rect">
            <a:avLst/>
          </a:prstGeom>
          <a:noFill/>
        </p:spPr>
        <p:txBody>
          <a:bodyPr wrap="square" rtlCol="0">
            <a:spAutoFit/>
          </a:bodyPr>
          <a:lstStyle/>
          <a:p>
            <a:pPr algn="just"/>
            <a:r>
              <a:rPr lang="es-ES" sz="2000" dirty="0"/>
              <a:t>Un saludo muy cordial a todos los colegiados presentes en esta Asamblea Ordinaria.</a:t>
            </a:r>
          </a:p>
          <a:p>
            <a:pPr algn="just"/>
            <a:r>
              <a:rPr lang="es-ES" sz="2000" dirty="0"/>
              <a:t>Como Presidente de la Junta Regional de San Carlos, me corresponde presentar el informe de labores realizadas durante los 3 años que estuve ejerciendo este puesto.</a:t>
            </a:r>
          </a:p>
          <a:p>
            <a:pPr algn="just"/>
            <a:r>
              <a:rPr lang="es-ES" sz="2000" dirty="0"/>
              <a:t>A finales del año 2019 fuimos nombrados como Junta Regional de San Carlos, donde realizamos una actividad la cual ya estaba propuesta como convivio final para 100 colegiados por la Junta que nos antecedió.</a:t>
            </a:r>
          </a:p>
          <a:p>
            <a:pPr algn="just"/>
            <a:r>
              <a:rPr lang="es-ES" sz="2000" dirty="0"/>
              <a:t>Iniciamos con nuestro PAO muy emocionados y con un espíritu de lucha por mejorar nuestro Colegio, pero por los efectos de la naturaleza cuando nos preparábamos para empezar a desarrollar nuestro plan, que con mucho esfuerzo y entusiasmo habíamos preparado, fuimos azotados por el COVID-19; lo que nos obligó a modificar completamente nuestro Plan Anual Operativo. Que nos obliga a aceptar un reto enfrentándonos a algo desconocido por la mayor parte de esta junta, al igual que por muchos colegiados que ejercen labores en el campo de la educación en esta región.</a:t>
            </a:r>
          </a:p>
          <a:p>
            <a:pPr algn="just"/>
            <a:r>
              <a:rPr lang="es-ES" sz="2000" dirty="0"/>
              <a:t>Ya que en marzo de 2020 las Autoridades Gubernamentales del país dictan la declaratoria de la pandemia, por lo que debemos enfrentar reformas para laborar en forma virtual. Esta reforma inmediata para juntas, docentes y profesores, que debían ejercer las lecciones o reuniones de manera virtual o a distancia.</a:t>
            </a:r>
          </a:p>
          <a:p>
            <a:endParaRPr lang="es-ES" dirty="0"/>
          </a:p>
          <a:p>
            <a:endParaRPr lang="es-CR" dirty="0"/>
          </a:p>
        </p:txBody>
      </p:sp>
    </p:spTree>
    <p:extLst>
      <p:ext uri="{BB962C8B-B14F-4D97-AF65-F5344CB8AC3E}">
        <p14:creationId xmlns:p14="http://schemas.microsoft.com/office/powerpoint/2010/main" val="2122270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AF597E0-14EA-0DF2-F085-9C1BA2F73467}"/>
              </a:ext>
            </a:extLst>
          </p:cNvPr>
          <p:cNvSpPr txBox="1"/>
          <p:nvPr/>
        </p:nvSpPr>
        <p:spPr>
          <a:xfrm>
            <a:off x="424070" y="331304"/>
            <a:ext cx="8295860" cy="5632311"/>
          </a:xfrm>
          <a:prstGeom prst="rect">
            <a:avLst/>
          </a:prstGeom>
          <a:noFill/>
        </p:spPr>
        <p:txBody>
          <a:bodyPr wrap="square" rtlCol="0">
            <a:spAutoFit/>
          </a:bodyPr>
          <a:lstStyle/>
          <a:p>
            <a:pPr algn="just"/>
            <a:r>
              <a:rPr lang="es-ES" sz="2000" dirty="0"/>
              <a:t>Esto utilizando herramientas tecnológicas que fueron las que dictaron la Junta Directiva Nacional para los departamentos de desarrollo personal y profesional, y la nómina de pensionados, esto con el fin de que participaran en las capacitaciones y actividades mediante las herramientas digitales que nos facilitó COLYPRO. En este momento el colegio nos daba una licencia para que utilizáramos como herramienta el programa ZOOM, y los recursos económicos necesarios para laborar desde esa plataforma.</a:t>
            </a:r>
          </a:p>
          <a:p>
            <a:pPr algn="just"/>
            <a:r>
              <a:rPr lang="es-ES" sz="2000" dirty="0"/>
              <a:t>Un aspecto importante de mencionar, es que a la hora de elaborar el PAO se debe tener en cuenta las partidas presupuestarias que van acorde a cada rubro que nos dictan las políticas de COLYPRO, que son las siguientes:</a:t>
            </a:r>
          </a:p>
          <a:p>
            <a:pPr marL="285750" indent="-285750" algn="just">
              <a:buFont typeface="Arial" panose="020B0604020202020204" pitchFamily="34" charset="0"/>
              <a:buChar char="•"/>
            </a:pPr>
            <a:r>
              <a:rPr lang="es-ES" sz="2000" dirty="0"/>
              <a:t>Desarrollo Personal</a:t>
            </a:r>
          </a:p>
          <a:p>
            <a:pPr marL="285750" indent="-285750" algn="just">
              <a:buFont typeface="Arial" panose="020B0604020202020204" pitchFamily="34" charset="0"/>
              <a:buChar char="•"/>
            </a:pPr>
            <a:r>
              <a:rPr lang="es-ES" sz="2000" dirty="0"/>
              <a:t>Desarrollo Profesional</a:t>
            </a:r>
          </a:p>
          <a:p>
            <a:pPr marL="285750" indent="-285750" algn="just">
              <a:buFont typeface="Arial" panose="020B0604020202020204" pitchFamily="34" charset="0"/>
              <a:buChar char="•"/>
            </a:pPr>
            <a:r>
              <a:rPr lang="es-ES" sz="2000" dirty="0"/>
              <a:t>Jubilados</a:t>
            </a:r>
          </a:p>
          <a:p>
            <a:pPr marL="285750" indent="-285750" algn="just">
              <a:buFont typeface="Arial" panose="020B0604020202020204" pitchFamily="34" charset="0"/>
              <a:buChar char="•"/>
            </a:pPr>
            <a:r>
              <a:rPr lang="es-ES" sz="2000" dirty="0"/>
              <a:t>Asambleas</a:t>
            </a:r>
          </a:p>
          <a:p>
            <a:pPr marL="285750" indent="-285750" algn="just">
              <a:buFont typeface="Arial" panose="020B0604020202020204" pitchFamily="34" charset="0"/>
              <a:buChar char="•"/>
            </a:pPr>
            <a:r>
              <a:rPr lang="es-ES" sz="2000" dirty="0"/>
              <a:t>Actividades Culturales</a:t>
            </a:r>
          </a:p>
          <a:p>
            <a:pPr algn="just"/>
            <a:r>
              <a:rPr lang="es-ES" sz="2000" dirty="0"/>
              <a:t>En el año 2020 tuvimos que arrancar con este nuevo aprendizaje, diferente al que teníamos programado y nos obliga a realizar estrategias para solventar la modificación del PAO a la Junta Nacional.</a:t>
            </a:r>
            <a:endParaRPr lang="es-CR" sz="2000" dirty="0"/>
          </a:p>
        </p:txBody>
      </p:sp>
    </p:spTree>
    <p:extLst>
      <p:ext uri="{BB962C8B-B14F-4D97-AF65-F5344CB8AC3E}">
        <p14:creationId xmlns:p14="http://schemas.microsoft.com/office/powerpoint/2010/main" val="592657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78EF4719-B59A-870C-BD0F-E4C1EFBA4F6E}"/>
              </a:ext>
            </a:extLst>
          </p:cNvPr>
          <p:cNvSpPr txBox="1"/>
          <p:nvPr/>
        </p:nvSpPr>
        <p:spPr>
          <a:xfrm>
            <a:off x="424070" y="331304"/>
            <a:ext cx="8295860" cy="5632311"/>
          </a:xfrm>
          <a:prstGeom prst="rect">
            <a:avLst/>
          </a:prstGeom>
          <a:noFill/>
        </p:spPr>
        <p:txBody>
          <a:bodyPr wrap="square" rtlCol="0">
            <a:spAutoFit/>
          </a:bodyPr>
          <a:lstStyle/>
          <a:p>
            <a:pPr algn="just"/>
            <a:r>
              <a:rPr lang="es-CR" sz="2000" dirty="0"/>
              <a:t>Lo cual logramos realizar tres capacitaciones en el campo de desarrollo profesional, cuatro en el de desarrollo personal, una tómbola para todos los colegiados pertenecientes a nuestra junta regional y dos actividades recreativas al final del año 2021, y por los reglamentos dictados por las Autoridades Gubernamentales y de COLYPRO no se pudo realizar la asamblea, todas estas actividades para 795 colegiados.</a:t>
            </a:r>
          </a:p>
          <a:p>
            <a:pPr algn="just"/>
            <a:endParaRPr lang="es-CR" sz="2000" dirty="0"/>
          </a:p>
          <a:p>
            <a:pPr algn="just"/>
            <a:r>
              <a:rPr lang="es-CR" sz="2000" dirty="0"/>
              <a:t>Elaboramos nuevamente el PAO para el año 2021 con el entusiasmo de que las cosas iban a cambiar, pero siguieron igual, por lo que empezamos a impartir talleres de forma virtual, se imparten 4 talleres para 240 colegiados, 2 en el departamento profesional y 2 en el departamento personal, pero los colegiados están agotados por recibir los talleres de manera virtual; lo que nos obliga a solicitar el cambio a la modalidad presencial, lo que nos obliga nuevamente a modificar el PAO, lo que nos causa un atraso en las capacitaciones. La modificación que solicitamos a la Junta Nacional nos permite realizar 7 talleres en la modalidad presencial, 4 para el departamento profesional, y 3 para el departamento personal,  para un total de 205 colegiados.</a:t>
            </a:r>
          </a:p>
        </p:txBody>
      </p:sp>
    </p:spTree>
    <p:extLst>
      <p:ext uri="{BB962C8B-B14F-4D97-AF65-F5344CB8AC3E}">
        <p14:creationId xmlns:p14="http://schemas.microsoft.com/office/powerpoint/2010/main" val="2403618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AAA37DD-188F-5703-3B35-5900328D5DC6}"/>
              </a:ext>
            </a:extLst>
          </p:cNvPr>
          <p:cNvSpPr txBox="1"/>
          <p:nvPr/>
        </p:nvSpPr>
        <p:spPr>
          <a:xfrm>
            <a:off x="159026" y="132524"/>
            <a:ext cx="8878956" cy="6217087"/>
          </a:xfrm>
          <a:prstGeom prst="rect">
            <a:avLst/>
          </a:prstGeom>
          <a:noFill/>
        </p:spPr>
        <p:txBody>
          <a:bodyPr wrap="square" rtlCol="0">
            <a:spAutoFit/>
          </a:bodyPr>
          <a:lstStyle/>
          <a:p>
            <a:pPr algn="just"/>
            <a:r>
              <a:rPr lang="es-ES" sz="2000" dirty="0"/>
              <a:t>Realizamos una actividad para personas jubiladas para 45 colegiados.</a:t>
            </a:r>
          </a:p>
          <a:p>
            <a:pPr algn="just"/>
            <a:r>
              <a:rPr lang="es-ES" sz="2000" dirty="0"/>
              <a:t>Pero a final del año 2021, debido a la gran cantidad de casos COVID-19 que aparecen a nivel nacional, nuevamente se tiene que modificar las actividades presenciales que se tenían programadas, lo que nos obliga a regresar a las actividades virtuales. Esto hace que se programen 3 tómbolas para todos los colegiados de la Región Norte pertenecientes a nuestra Junta Regional, divididos en 3 zonas, y un Concierto Navideño con un Festival de la Canción, con premios para los colegiados que participaron. También se llevó a cabo una actividad de Zumba León para 80 colegiados en el Centro de Recreo Jorge Barquero Núñez.</a:t>
            </a:r>
          </a:p>
          <a:p>
            <a:pPr algn="just"/>
            <a:r>
              <a:rPr lang="es-ES" sz="2000" dirty="0"/>
              <a:t>Para el 2022 las cosas las cosas se normalizan un poco, lo cual nos permite desarrollar el PAO como estaba programado, se realizan 8 talleres en la modalidad presencial para 240 colegiados, 4 en cada uno de sus departamentos, en cuanto a actividades culturales y recreativas, se realiza una actividad para 150 colegiados en el Centro de Recreo Jorge Barquero Núñez, con partidos de Fútbol masculino, y Futsala femenino, con la técnica de triangular, de donde sale un clasificado para participar en el Campeonato de COLYPRO. Este Campeonato de COLYPRO se realiza en la modalidad de Futsala, tanto masculino como femenino, los hombres solo participaron en 1 partido contra el equipo de Occidente y quedaron eliminados, las mujeres continuaron hasta obtener el 4to  lugar en dicho campeonato.</a:t>
            </a:r>
          </a:p>
          <a:p>
            <a:pPr algn="just"/>
            <a:endParaRPr lang="es-CR" dirty="0"/>
          </a:p>
        </p:txBody>
      </p:sp>
    </p:spTree>
    <p:extLst>
      <p:ext uri="{BB962C8B-B14F-4D97-AF65-F5344CB8AC3E}">
        <p14:creationId xmlns:p14="http://schemas.microsoft.com/office/powerpoint/2010/main" val="1122198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80131D7-99C2-8B88-6598-E89AA3B0AECA}"/>
              </a:ext>
            </a:extLst>
          </p:cNvPr>
          <p:cNvSpPr txBox="1"/>
          <p:nvPr/>
        </p:nvSpPr>
        <p:spPr>
          <a:xfrm>
            <a:off x="397565" y="1908313"/>
            <a:ext cx="8746435" cy="2246769"/>
          </a:xfrm>
          <a:prstGeom prst="rect">
            <a:avLst/>
          </a:prstGeom>
          <a:noFill/>
        </p:spPr>
        <p:txBody>
          <a:bodyPr wrap="square" rtlCol="0">
            <a:spAutoFit/>
          </a:bodyPr>
          <a:lstStyle/>
          <a:p>
            <a:r>
              <a:rPr lang="es-ES" sz="2000" dirty="0"/>
              <a:t>Se realiza una celebración para el Día del Padre y la Madre para 100 colegiados, esto en el departamento de actividades culturales. Se realiza una actividad en el Centro de Recreo Jorge Barquero Núñez para 50 colegiados pensionados, y se culmina con una actividad de Fin de Año denominada Baile Navideño para 200 colegiados en el Hotel </a:t>
            </a:r>
            <a:r>
              <a:rPr lang="es-ES" sz="2000" dirty="0" err="1"/>
              <a:t>Tilajari</a:t>
            </a:r>
            <a:r>
              <a:rPr lang="es-ES" sz="2000" dirty="0"/>
              <a:t>.</a:t>
            </a:r>
          </a:p>
          <a:p>
            <a:endParaRPr lang="es-ES" sz="2000" dirty="0"/>
          </a:p>
          <a:p>
            <a:r>
              <a:rPr lang="es-ES" sz="2000" dirty="0"/>
              <a:t>Este informe corresponde a la parte laboral de la Junta.</a:t>
            </a:r>
            <a:endParaRPr lang="es-CR" sz="2000" dirty="0"/>
          </a:p>
        </p:txBody>
      </p:sp>
    </p:spTree>
    <p:extLst>
      <p:ext uri="{BB962C8B-B14F-4D97-AF65-F5344CB8AC3E}">
        <p14:creationId xmlns:p14="http://schemas.microsoft.com/office/powerpoint/2010/main" val="490864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AAA37DD-188F-5703-3B35-5900328D5DC6}"/>
              </a:ext>
            </a:extLst>
          </p:cNvPr>
          <p:cNvSpPr txBox="1"/>
          <p:nvPr/>
        </p:nvSpPr>
        <p:spPr>
          <a:xfrm>
            <a:off x="159026" y="132524"/>
            <a:ext cx="8878956" cy="6247864"/>
          </a:xfrm>
          <a:prstGeom prst="rect">
            <a:avLst/>
          </a:prstGeom>
          <a:noFill/>
        </p:spPr>
        <p:txBody>
          <a:bodyPr wrap="square" rtlCol="0">
            <a:spAutoFit/>
          </a:bodyPr>
          <a:lstStyle/>
          <a:p>
            <a:pPr algn="just"/>
            <a:r>
              <a:rPr lang="es-ES" sz="2000" dirty="0"/>
              <a:t>En el campo Administrativo, en el mes de Enero de 2020 nos reunimos con el señor  Lic. Fernando López Contreras, Presidente de la Junta Nacional, solicitamos reunirnos en el Centro de Recreo de COLYPRO Santa Clara, para coordinar algunos proyectos para mejorar este Centro de Recreo, esto con el objetivo de favorecer a los colegiados; pero por situaciones especiales al ser el Lic. Don Fernando López Contreras al ser el máximo representante de la Corporación, se le hizo imposible hacerse presente, por lo cual se traslada dicha reunión para el 10 de Febrero del mismo año, pero ya no en el Centro de Recreo, sino en el Centro Educativo de Educación Especial. Este día miércoles 10 de Febrero se lleva a cabo la reunión con el Señor López Contreras, al ser las 4:30 PM, donde le doy la cordial bienvenida y le cedo la palabra para que nos exponga sus criterios. </a:t>
            </a:r>
          </a:p>
          <a:p>
            <a:pPr algn="just"/>
            <a:r>
              <a:rPr lang="es-ES" sz="2000" dirty="0"/>
              <a:t>Donde se le propone:</a:t>
            </a:r>
          </a:p>
          <a:p>
            <a:pPr marL="457200" indent="-457200" algn="just">
              <a:buFont typeface="+mj-lt"/>
              <a:buAutoNum type="arabicPeriod"/>
            </a:pPr>
            <a:r>
              <a:rPr lang="es-ES" sz="2000" dirty="0"/>
              <a:t>Ponerle nombre al Centro de Recreo</a:t>
            </a:r>
          </a:p>
          <a:p>
            <a:pPr marL="457200" indent="-457200" algn="just">
              <a:buFont typeface="+mj-lt"/>
              <a:buAutoNum type="arabicPeriod"/>
            </a:pPr>
            <a:r>
              <a:rPr lang="es-ES" sz="2000" dirty="0"/>
              <a:t>Ponerle portón eléctrico al ingreso del Centro de Recreo</a:t>
            </a:r>
          </a:p>
          <a:p>
            <a:pPr marL="457200" indent="-457200" algn="just">
              <a:buFont typeface="+mj-lt"/>
              <a:buAutoNum type="arabicPeriod"/>
            </a:pPr>
            <a:r>
              <a:rPr lang="es-ES" sz="2000" dirty="0"/>
              <a:t>Mejorar la rotulación del Centro de Recreo</a:t>
            </a:r>
          </a:p>
          <a:p>
            <a:pPr marL="457200" indent="-457200" algn="just">
              <a:buFont typeface="+mj-lt"/>
              <a:buAutoNum type="arabicPeriod"/>
            </a:pPr>
            <a:r>
              <a:rPr lang="es-ES" sz="2000" dirty="0"/>
              <a:t>Colocar malla en las colindancias de la finca del Centro de Recreo</a:t>
            </a:r>
          </a:p>
          <a:p>
            <a:pPr marL="457200" indent="-457200" algn="just">
              <a:buFont typeface="+mj-lt"/>
              <a:buAutoNum type="arabicPeriod"/>
            </a:pPr>
            <a:r>
              <a:rPr lang="es-ES" sz="2000" dirty="0"/>
              <a:t>La construcción de 2 puentes por los senderos de parte de bosque del Centro de Recreo</a:t>
            </a:r>
          </a:p>
          <a:p>
            <a:pPr algn="just"/>
            <a:r>
              <a:rPr lang="es-ES" sz="2000" dirty="0"/>
              <a:t>En conjunto se propone las mejoras en el salón y la construcción de piscinas, y la remodelación de las cabinas.</a:t>
            </a:r>
            <a:endParaRPr lang="es-CR" sz="2000" dirty="0"/>
          </a:p>
        </p:txBody>
      </p:sp>
    </p:spTree>
    <p:extLst>
      <p:ext uri="{BB962C8B-B14F-4D97-AF65-F5344CB8AC3E}">
        <p14:creationId xmlns:p14="http://schemas.microsoft.com/office/powerpoint/2010/main" val="3627874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80131D7-99C2-8B88-6598-E89AA3B0AECA}"/>
              </a:ext>
            </a:extLst>
          </p:cNvPr>
          <p:cNvSpPr txBox="1"/>
          <p:nvPr/>
        </p:nvSpPr>
        <p:spPr>
          <a:xfrm>
            <a:off x="212035" y="304800"/>
            <a:ext cx="8746435" cy="5940088"/>
          </a:xfrm>
          <a:prstGeom prst="rect">
            <a:avLst/>
          </a:prstGeom>
          <a:noFill/>
        </p:spPr>
        <p:txBody>
          <a:bodyPr wrap="square" rtlCol="0">
            <a:spAutoFit/>
          </a:bodyPr>
          <a:lstStyle/>
          <a:p>
            <a:pPr algn="just"/>
            <a:r>
              <a:rPr lang="es-ES" sz="2000" dirty="0"/>
              <a:t>Además, se propone la construcción de aceras en la modalidad acorde con la Ley 7600, desde las cabinas y el parqueo, a las piscinas y los ranchos, también se propuso colocar postes azules en el área de parqueo con faros solares, que proporcionen un rol amigable con el medio ambiente, y que se les debe dar un mantenimiento en las labores pertinentes con el objetivo de alcanzar la Bandera Azul Ecológica. </a:t>
            </a:r>
          </a:p>
          <a:p>
            <a:pPr algn="just"/>
            <a:r>
              <a:rPr lang="es-ES" sz="2000" dirty="0"/>
              <a:t>Se empiezan a dar algunos logros en el mes de Junio, donde se logra poner nombre al Centro de Recreo (Jorge Barquero Núñez) debido a que se presentaron otros nombres, pero la Junta Nacional nos limitó a que debía ser un Homenaje Póstumo.</a:t>
            </a:r>
          </a:p>
          <a:p>
            <a:pPr algn="just"/>
            <a:r>
              <a:rPr lang="es-ES" sz="2000" dirty="0"/>
              <a:t>Y adjunto a esto se logra ponerle nombre a la nueva piscina con nombres de algunas personas que estaban dentro de nuestras opciones para nombrar el Centro de Recreo, pero al ser Homenaje Póstumo no se pudieron usar, y se nos presentó la oportunidad con la piscina (Ligia Zamora Durán y Marco Tulio Hernández Hernández).</a:t>
            </a:r>
          </a:p>
          <a:p>
            <a:pPr algn="just"/>
            <a:r>
              <a:rPr lang="es-ES" sz="2000" dirty="0"/>
              <a:t>Luego nacen otras ideas de acuerdo a problemas que se nos presentaron en actividades, como la de construir una pared liviana dentro de las cabinas, tanto en el corredor como en la parte trasera; esto para delimitar y dar privacidad entre los colegiados que se hospeden en dichas cabinas.</a:t>
            </a:r>
            <a:endParaRPr lang="es-CR" sz="2000" dirty="0"/>
          </a:p>
        </p:txBody>
      </p:sp>
    </p:spTree>
    <p:extLst>
      <p:ext uri="{BB962C8B-B14F-4D97-AF65-F5344CB8AC3E}">
        <p14:creationId xmlns:p14="http://schemas.microsoft.com/office/powerpoint/2010/main" val="663892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AAA37DD-188F-5703-3B35-5900328D5DC6}"/>
              </a:ext>
            </a:extLst>
          </p:cNvPr>
          <p:cNvSpPr txBox="1"/>
          <p:nvPr/>
        </p:nvSpPr>
        <p:spPr>
          <a:xfrm>
            <a:off x="265044" y="1404733"/>
            <a:ext cx="8878956" cy="3785652"/>
          </a:xfrm>
          <a:prstGeom prst="rect">
            <a:avLst/>
          </a:prstGeom>
          <a:noFill/>
        </p:spPr>
        <p:txBody>
          <a:bodyPr wrap="square" rtlCol="0">
            <a:spAutoFit/>
          </a:bodyPr>
          <a:lstStyle/>
          <a:p>
            <a:pPr algn="just"/>
            <a:r>
              <a:rPr lang="es-ES" sz="2000" dirty="0"/>
              <a:t>Además se acordó techar el portón de la entrada, y el mejoramiento de la parte eléctrica con la colocación de un pollo y 3 medidores junto al Salón, y un transformador.</a:t>
            </a:r>
          </a:p>
          <a:p>
            <a:pPr algn="just"/>
            <a:endParaRPr lang="es-ES" sz="2000" dirty="0"/>
          </a:p>
          <a:p>
            <a:pPr algn="just"/>
            <a:r>
              <a:rPr lang="es-ES" sz="2000" dirty="0"/>
              <a:t>De todas estas propuestas, la mayoría se han alcanzado.</a:t>
            </a:r>
          </a:p>
          <a:p>
            <a:pPr algn="just"/>
            <a:endParaRPr lang="es-ES" sz="2000" dirty="0"/>
          </a:p>
          <a:p>
            <a:pPr algn="ctr"/>
            <a:r>
              <a:rPr lang="es-ES" sz="2000" b="1" dirty="0"/>
              <a:t>Pendientes:</a:t>
            </a:r>
          </a:p>
          <a:p>
            <a:pPr marL="457200" indent="-457200">
              <a:buFont typeface="+mj-lt"/>
              <a:buAutoNum type="arabicPeriod"/>
            </a:pPr>
            <a:r>
              <a:rPr lang="es-ES" sz="2000" dirty="0"/>
              <a:t>Construcción de los puentes</a:t>
            </a:r>
          </a:p>
          <a:p>
            <a:pPr marL="457200" indent="-457200">
              <a:buFont typeface="+mj-lt"/>
              <a:buAutoNum type="arabicPeriod"/>
            </a:pPr>
            <a:r>
              <a:rPr lang="es-ES" sz="2000" dirty="0"/>
              <a:t>Mejoras del fluido eléctrico</a:t>
            </a:r>
          </a:p>
          <a:p>
            <a:endParaRPr lang="es-ES" sz="2000" dirty="0"/>
          </a:p>
          <a:p>
            <a:r>
              <a:rPr lang="es-ES" sz="2000" dirty="0"/>
              <a:t>Con esto se concluye el informe de la parte laboral y administrativa del presidente de la Junta Regional de COLYPRO.</a:t>
            </a:r>
            <a:endParaRPr lang="es-CR" sz="2000" dirty="0"/>
          </a:p>
        </p:txBody>
      </p:sp>
    </p:spTree>
    <p:extLst>
      <p:ext uri="{BB962C8B-B14F-4D97-AF65-F5344CB8AC3E}">
        <p14:creationId xmlns:p14="http://schemas.microsoft.com/office/powerpoint/2010/main" val="238109002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ón4" id="{896B11A6-E8CF-2048-ABC0-0938016448A5}" vid="{8D4621B2-B012-674C-A39A-32CFA752A268}"/>
    </a:ext>
  </a:extLst>
</a:theme>
</file>

<file path=docProps/app.xml><?xml version="1.0" encoding="utf-8"?>
<Properties xmlns="http://schemas.openxmlformats.org/officeDocument/2006/extended-properties" xmlns:vt="http://schemas.openxmlformats.org/officeDocument/2006/docPropsVTypes">
  <Template>Tema de Office</Template>
  <TotalTime>108</TotalTime>
  <Words>1508</Words>
  <Application>Microsoft Office PowerPoint</Application>
  <PresentationFormat>Presentación en pantalla (4:3)</PresentationFormat>
  <Paragraphs>46</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Calibri</vt:lpstr>
      <vt:lpstr>Century Gothic</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Álvaro Alfaro</cp:lastModifiedBy>
  <cp:revision>3</cp:revision>
  <dcterms:created xsi:type="dcterms:W3CDTF">2019-03-22T14:53:51Z</dcterms:created>
  <dcterms:modified xsi:type="dcterms:W3CDTF">2022-11-21T22:02:52Z</dcterms:modified>
</cp:coreProperties>
</file>