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6" r:id="rId3"/>
    <p:sldId id="263" r:id="rId4"/>
    <p:sldId id="269" r:id="rId5"/>
    <p:sldId id="270" r:id="rId6"/>
    <p:sldId id="271" r:id="rId7"/>
    <p:sldId id="257" r:id="rId8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33FF"/>
    <a:srgbClr val="0000CC"/>
    <a:srgbClr val="0099FF"/>
    <a:srgbClr val="33CCFF"/>
    <a:srgbClr val="0C4A97"/>
    <a:srgbClr val="00A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/>
    <p:restoredTop sz="94674"/>
  </p:normalViewPr>
  <p:slideViewPr>
    <p:cSldViewPr snapToGrid="0" snapToObjects="1">
      <p:cViewPr varScale="1">
        <p:scale>
          <a:sx n="73" d="100"/>
          <a:sy n="73" d="100"/>
        </p:scale>
        <p:origin x="12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Libro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Libro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Libro2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Libro2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Libro2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Libro2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b="1" dirty="0">
                <a:latin typeface="Arial Black" panose="020B0A04020102020204" pitchFamily="34" charset="0"/>
              </a:rPr>
              <a:t> </a:t>
            </a:r>
            <a:r>
              <a:rPr lang="es-MX" b="1" dirty="0">
                <a:solidFill>
                  <a:schemeClr val="tx1"/>
                </a:solidFill>
                <a:latin typeface="Arial Black" panose="020B0A04020102020204" pitchFamily="34" charset="0"/>
              </a:rPr>
              <a:t>Presupuesto 2019</a:t>
            </a:r>
          </a:p>
          <a:p>
            <a:pPr>
              <a:defRPr/>
            </a:pPr>
            <a:r>
              <a:rPr lang="es-CR" sz="1400" b="1" i="0" u="none" strike="noStrike" baseline="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₡8.072.846</a:t>
            </a:r>
          </a:p>
          <a:p>
            <a:pPr>
              <a:defRPr/>
            </a:pPr>
            <a:r>
              <a:rPr lang="es-CR" sz="1400" b="1" i="0" u="none" strike="noStrike" baseline="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Total ejecutado: ₡8.517.546</a:t>
            </a:r>
            <a:r>
              <a:rPr lang="es-CR" sz="1400" b="1" i="0" u="none" strike="noStrike" baseline="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s-CR" sz="1400" b="1" i="0" u="none" strike="noStrike" baseline="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</a:t>
            </a:r>
            <a:endParaRPr lang="es-MX" b="1" dirty="0">
              <a:solidFill>
                <a:schemeClr val="tx1"/>
              </a:solidFill>
              <a:latin typeface="Arial Black" panose="020B0A04020102020204" pitchFamily="34" charset="0"/>
            </a:endParaRPr>
          </a:p>
        </c:rich>
      </c:tx>
      <c:layout>
        <c:manualLayout>
          <c:xMode val="edge"/>
          <c:yMode val="edge"/>
          <c:x val="0.3179939688809069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Hoja1!$A$1:$A$4</c:f>
              <c:strCache>
                <c:ptCount val="4"/>
                <c:pt idx="0">
                  <c:v>Desarrollo Personal         ₡1.923.402</c:v>
                </c:pt>
                <c:pt idx="1">
                  <c:v>Actividades culturales, deportivas y recreativas.  ₡2.528.982</c:v>
                </c:pt>
                <c:pt idx="2">
                  <c:v>Actividades Jubiladas   ₡1.011.592</c:v>
                </c:pt>
                <c:pt idx="3">
                  <c:v>Desarrollo Profesional  ₡2.689.597             </c:v>
                </c:pt>
              </c:strCache>
            </c:strRef>
          </c:cat>
          <c:val>
            <c:numRef>
              <c:f>Hoja1!$B$1:$B$4</c:f>
              <c:numCache>
                <c:formatCode>General</c:formatCode>
                <c:ptCount val="4"/>
                <c:pt idx="0">
                  <c:v>35</c:v>
                </c:pt>
                <c:pt idx="1">
                  <c:v>70</c:v>
                </c:pt>
                <c:pt idx="2">
                  <c:v>89</c:v>
                </c:pt>
                <c:pt idx="3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23-457B-ABD4-6C8D9AC53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39044559"/>
        <c:axId val="1139537695"/>
      </c:lineChart>
      <c:catAx>
        <c:axId val="1139044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537695"/>
        <c:crosses val="autoZero"/>
        <c:auto val="1"/>
        <c:lblAlgn val="ctr"/>
        <c:lblOffset val="100"/>
        <c:noMultiLvlLbl val="0"/>
      </c:catAx>
      <c:valAx>
        <c:axId val="1139537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04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 Presupuesto 2019</a:t>
            </a:r>
          </a:p>
          <a:p>
            <a:pPr>
              <a:defRPr/>
            </a:pPr>
            <a:r>
              <a:rPr lang="es-CR" sz="1400" b="0" i="0" u="none" strike="noStrike" baseline="0">
                <a:effectLst/>
              </a:rPr>
              <a:t>₡8.072.846</a:t>
            </a:r>
          </a:p>
          <a:p>
            <a:pPr>
              <a:defRPr/>
            </a:pPr>
            <a:r>
              <a:rPr lang="es-CR" sz="1400" b="0" i="0" u="none" strike="noStrike" baseline="0">
                <a:effectLst/>
              </a:rPr>
              <a:t>Total ejecutado: ₡8.517.546</a:t>
            </a:r>
            <a:r>
              <a:rPr lang="es-CR" sz="1400" b="0" i="0" u="none" strike="noStrike" baseline="0"/>
              <a:t> </a:t>
            </a:r>
            <a:r>
              <a:rPr lang="es-CR" sz="1400" b="0" i="0" u="none" strike="noStrike" baseline="0">
                <a:effectLst/>
              </a:rPr>
              <a:t> </a:t>
            </a:r>
            <a:endParaRPr lang="es-MX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9044559"/>
        <c:axId val="1139537695"/>
      </c:lineChart>
      <c:catAx>
        <c:axId val="1139044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537695"/>
        <c:crosses val="autoZero"/>
        <c:auto val="1"/>
        <c:lblAlgn val="ctr"/>
        <c:lblOffset val="100"/>
        <c:noMultiLvlLbl val="0"/>
      </c:catAx>
      <c:valAx>
        <c:axId val="1139537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04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r>
              <a:rPr lang="es-MX" b="1">
                <a:solidFill>
                  <a:schemeClr val="tx1"/>
                </a:solidFill>
                <a:latin typeface="Arial Black" panose="020B0A04020102020204" pitchFamily="34" charset="0"/>
              </a:rPr>
              <a:t> Presupuesto 2020</a:t>
            </a:r>
          </a:p>
          <a:p>
            <a:pPr>
              <a:defRPr b="1">
                <a:solidFill>
                  <a:schemeClr val="tx1"/>
                </a:solidFill>
                <a:latin typeface="Arial Black" panose="020B0A04020102020204" pitchFamily="34" charset="0"/>
              </a:defRPr>
            </a:pPr>
            <a:r>
              <a:rPr lang="es-CR" sz="1400" b="1" i="0" u="none" strike="noStrike" baseline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₡8.072.846</a:t>
            </a:r>
          </a:p>
          <a:p>
            <a:pPr>
              <a:defRPr b="1">
                <a:solidFill>
                  <a:schemeClr val="tx1"/>
                </a:solidFill>
                <a:latin typeface="Arial Black" panose="020B0A04020102020204" pitchFamily="34" charset="0"/>
              </a:defRPr>
            </a:pPr>
            <a:r>
              <a:rPr lang="es-CR" sz="1400" b="1" i="0" u="none" strike="noStrike" baseline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Total ejecutado: ₡4.142.976</a:t>
            </a:r>
            <a:r>
              <a:rPr lang="es-CR" sz="1400" b="1" i="0" u="none" strike="noStrike" baseline="0">
                <a:solidFill>
                  <a:schemeClr val="tx1"/>
                </a:solidFill>
                <a:latin typeface="Arial Black" panose="020B0A04020102020204" pitchFamily="34" charset="0"/>
              </a:rPr>
              <a:t>  </a:t>
            </a:r>
            <a:r>
              <a:rPr lang="es-CR" sz="1400" b="1" i="0" u="none" strike="noStrike" baseline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</a:t>
            </a:r>
            <a:endParaRPr lang="es-MX" b="1">
              <a:solidFill>
                <a:schemeClr val="tx1"/>
              </a:solidFill>
              <a:latin typeface="Arial Black" panose="020B0A040201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7296344603724436E-2"/>
          <c:y val="0.23630078440912888"/>
          <c:w val="0.93668681425534173"/>
          <c:h val="0.59353545809173769"/>
        </c:manualLayout>
      </c:layout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Hoja1!$A$1:$A$4</c:f>
              <c:strCache>
                <c:ptCount val="4"/>
                <c:pt idx="0">
                  <c:v>Desarrollo Personal         ₡1.923.402</c:v>
                </c:pt>
                <c:pt idx="1">
                  <c:v>Actividades culturales, deportivas y recreativas.  ₡2.528.982</c:v>
                </c:pt>
                <c:pt idx="2">
                  <c:v>Actividades Jubiladas   ₡1.011.592</c:v>
                </c:pt>
                <c:pt idx="3">
                  <c:v>Desarrollo Profesional  ₡2.689.597             </c:v>
                </c:pt>
              </c:strCache>
            </c:strRef>
          </c:cat>
          <c:val>
            <c:numRef>
              <c:f>Hoja1!$B$1:$B$4</c:f>
              <c:numCache>
                <c:formatCode>General</c:formatCode>
                <c:ptCount val="4"/>
                <c:pt idx="0">
                  <c:v>35</c:v>
                </c:pt>
                <c:pt idx="1">
                  <c:v>70</c:v>
                </c:pt>
                <c:pt idx="2">
                  <c:v>89</c:v>
                </c:pt>
                <c:pt idx="3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68-42F3-B792-2FB4F2C8B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39044559"/>
        <c:axId val="1139537695"/>
      </c:lineChart>
      <c:catAx>
        <c:axId val="1139044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537695"/>
        <c:crosses val="autoZero"/>
        <c:auto val="1"/>
        <c:lblAlgn val="ctr"/>
        <c:lblOffset val="100"/>
        <c:noMultiLvlLbl val="0"/>
      </c:catAx>
      <c:valAx>
        <c:axId val="1139537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04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 Presupuesto 2019</a:t>
            </a:r>
          </a:p>
          <a:p>
            <a:pPr>
              <a:defRPr/>
            </a:pPr>
            <a:r>
              <a:rPr lang="es-CR" sz="1400" b="0" i="0" u="none" strike="noStrike" baseline="0">
                <a:effectLst/>
              </a:rPr>
              <a:t>₡8.072.846</a:t>
            </a:r>
          </a:p>
          <a:p>
            <a:pPr>
              <a:defRPr/>
            </a:pPr>
            <a:r>
              <a:rPr lang="es-CR" sz="1400" b="0" i="0" u="none" strike="noStrike" baseline="0">
                <a:effectLst/>
              </a:rPr>
              <a:t>Total ejecutado: ₡8.517.546</a:t>
            </a:r>
            <a:r>
              <a:rPr lang="es-CR" sz="1400" b="0" i="0" u="none" strike="noStrike" baseline="0"/>
              <a:t> </a:t>
            </a:r>
            <a:r>
              <a:rPr lang="es-CR" sz="1400" b="0" i="0" u="none" strike="noStrike" baseline="0">
                <a:effectLst/>
              </a:rPr>
              <a:t> </a:t>
            </a:r>
            <a:endParaRPr lang="es-MX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9044559"/>
        <c:axId val="1139537695"/>
      </c:lineChart>
      <c:catAx>
        <c:axId val="1139044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537695"/>
        <c:crosses val="autoZero"/>
        <c:auto val="1"/>
        <c:lblAlgn val="ctr"/>
        <c:lblOffset val="100"/>
        <c:noMultiLvlLbl val="0"/>
      </c:catAx>
      <c:valAx>
        <c:axId val="1139537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04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r>
              <a:rPr lang="es-MX">
                <a:solidFill>
                  <a:schemeClr val="tx1"/>
                </a:solidFill>
                <a:latin typeface="Arial Black" panose="020B0A04020102020204" pitchFamily="34" charset="0"/>
              </a:rPr>
              <a:t> Presupuesto 2021</a:t>
            </a:r>
          </a:p>
          <a:p>
            <a: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pPr>
            <a:r>
              <a:rPr lang="es-CR" sz="1400" b="0" i="0" u="none" strike="noStrike" baseline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₡10.203.296</a:t>
            </a:r>
          </a:p>
          <a:p>
            <a: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pPr>
            <a:r>
              <a:rPr lang="es-CR" sz="1400" b="0" i="0" u="none" strike="noStrike" baseline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Total ejecutado: ₡6.151.433</a:t>
            </a:r>
            <a:r>
              <a:rPr lang="es-CR" sz="1400" b="0" i="0" u="none" strike="noStrike" baseline="0">
                <a:solidFill>
                  <a:schemeClr val="tx1"/>
                </a:solidFill>
                <a:latin typeface="Arial Black" panose="020B0A04020102020204" pitchFamily="34" charset="0"/>
              </a:rPr>
              <a:t>  </a:t>
            </a:r>
            <a:r>
              <a:rPr lang="es-CR" sz="1400" b="0" i="0" u="none" strike="noStrike" baseline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</a:t>
            </a:r>
            <a:endParaRPr lang="es-MX">
              <a:solidFill>
                <a:schemeClr val="tx1"/>
              </a:solidFill>
              <a:latin typeface="Arial Black" panose="020B0A040201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Hoja1!$A$1:$A$4</c:f>
              <c:strCache>
                <c:ptCount val="4"/>
                <c:pt idx="0">
                  <c:v>Desarrollo Personal         ₡1.923.402</c:v>
                </c:pt>
                <c:pt idx="1">
                  <c:v>Actividades culturales, deportivas y recreativas.  ₡2.528.982</c:v>
                </c:pt>
                <c:pt idx="2">
                  <c:v>Actividades Jubiladas   ₡1.011.592</c:v>
                </c:pt>
                <c:pt idx="3">
                  <c:v>Desarrollo Profesional  ₡2.689.597             </c:v>
                </c:pt>
              </c:strCache>
            </c:strRef>
          </c:cat>
          <c:val>
            <c:numRef>
              <c:f>Hoja1!$B$1:$B$4</c:f>
              <c:numCache>
                <c:formatCode>General</c:formatCode>
                <c:ptCount val="4"/>
                <c:pt idx="0">
                  <c:v>35</c:v>
                </c:pt>
                <c:pt idx="1">
                  <c:v>70</c:v>
                </c:pt>
                <c:pt idx="2">
                  <c:v>89</c:v>
                </c:pt>
                <c:pt idx="3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BB-43A9-878D-E80420A505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39044559"/>
        <c:axId val="1139537695"/>
      </c:lineChart>
      <c:catAx>
        <c:axId val="1139044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537695"/>
        <c:crosses val="autoZero"/>
        <c:auto val="1"/>
        <c:lblAlgn val="ctr"/>
        <c:lblOffset val="100"/>
        <c:noMultiLvlLbl val="0"/>
      </c:catAx>
      <c:valAx>
        <c:axId val="1139537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04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 Presupuesto 2019</a:t>
            </a:r>
          </a:p>
          <a:p>
            <a:pPr>
              <a:defRPr/>
            </a:pPr>
            <a:r>
              <a:rPr lang="es-CR" sz="1400" b="0" i="0" u="none" strike="noStrike" baseline="0">
                <a:effectLst/>
              </a:rPr>
              <a:t>₡8.072.846</a:t>
            </a:r>
          </a:p>
          <a:p>
            <a:pPr>
              <a:defRPr/>
            </a:pPr>
            <a:r>
              <a:rPr lang="es-CR" sz="1400" b="0" i="0" u="none" strike="noStrike" baseline="0">
                <a:effectLst/>
              </a:rPr>
              <a:t>Total ejecutado: ₡8.517.546</a:t>
            </a:r>
            <a:r>
              <a:rPr lang="es-CR" sz="1400" b="0" i="0" u="none" strike="noStrike" baseline="0"/>
              <a:t> </a:t>
            </a:r>
            <a:r>
              <a:rPr lang="es-CR" sz="1400" b="0" i="0" u="none" strike="noStrike" baseline="0">
                <a:effectLst/>
              </a:rPr>
              <a:t> </a:t>
            </a:r>
            <a:endParaRPr lang="es-MX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9044559"/>
        <c:axId val="1139537695"/>
      </c:lineChart>
      <c:catAx>
        <c:axId val="1139044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537695"/>
        <c:crosses val="autoZero"/>
        <c:auto val="1"/>
        <c:lblAlgn val="ctr"/>
        <c:lblOffset val="100"/>
        <c:noMultiLvlLbl val="0"/>
      </c:catAx>
      <c:valAx>
        <c:axId val="1139537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04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r>
              <a:rPr lang="es-MX">
                <a:latin typeface="Arial Black" panose="020B0A04020102020204" pitchFamily="34" charset="0"/>
              </a:rPr>
              <a:t> Presupuesto 2022</a:t>
            </a:r>
          </a:p>
          <a:p>
            <a:pPr>
              <a:defRPr>
                <a:latin typeface="Arial Black" panose="020B0A04020102020204" pitchFamily="34" charset="0"/>
              </a:defRPr>
            </a:pPr>
            <a:r>
              <a:rPr lang="es-CR">
                <a:latin typeface="Arial Black" panose="020B0A04020102020204" pitchFamily="34" charset="0"/>
              </a:rPr>
              <a:t>₡8.153.573</a:t>
            </a:r>
          </a:p>
          <a:p>
            <a:pPr>
              <a:defRPr>
                <a:latin typeface="Arial Black" panose="020B0A04020102020204" pitchFamily="34" charset="0"/>
              </a:defRPr>
            </a:pPr>
            <a:r>
              <a:rPr lang="es-CR">
                <a:latin typeface="Arial Black" panose="020B0A04020102020204" pitchFamily="34" charset="0"/>
              </a:rPr>
              <a:t>Total ejecutado a octubre 2022: ₡5.437.174   </a:t>
            </a:r>
            <a:endParaRPr lang="es-MX">
              <a:latin typeface="Arial Black" panose="020B0A040201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Hoja1!$A$1:$A$4</c:f>
              <c:strCache>
                <c:ptCount val="4"/>
                <c:pt idx="0">
                  <c:v>Desarrollo Personal         ₡1.923.402</c:v>
                </c:pt>
                <c:pt idx="1">
                  <c:v>Actividades culturales, deportivas y recreativas.  ₡2.528.982</c:v>
                </c:pt>
                <c:pt idx="2">
                  <c:v>Actividades Jubiladas   ₡1.011.592</c:v>
                </c:pt>
                <c:pt idx="3">
                  <c:v>Desarrollo Profesional  ₡2.689.597             </c:v>
                </c:pt>
              </c:strCache>
            </c:strRef>
          </c:cat>
          <c:val>
            <c:numRef>
              <c:f>Hoja1!$B$1:$B$4</c:f>
              <c:numCache>
                <c:formatCode>General</c:formatCode>
                <c:ptCount val="4"/>
                <c:pt idx="0">
                  <c:v>35</c:v>
                </c:pt>
                <c:pt idx="1">
                  <c:v>70</c:v>
                </c:pt>
                <c:pt idx="2">
                  <c:v>89</c:v>
                </c:pt>
                <c:pt idx="3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20-4993-BAB6-0580801753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39044559"/>
        <c:axId val="1139537695"/>
      </c:lineChart>
      <c:catAx>
        <c:axId val="1139044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537695"/>
        <c:crosses val="autoZero"/>
        <c:auto val="1"/>
        <c:lblAlgn val="ctr"/>
        <c:lblOffset val="100"/>
        <c:noMultiLvlLbl val="0"/>
      </c:catAx>
      <c:valAx>
        <c:axId val="1139537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04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351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4400" b="1">
                <a:solidFill>
                  <a:srgbClr val="0C4A9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0A8DF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7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C4A9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FEFCFC2-D6C5-7347-B4FF-BEFAAAC25718}" type="datetimeFigureOut">
              <a:rPr lang="es-CR" smtClean="0"/>
              <a:t>11/11/2022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5D95CED-CEE0-AC49-90C0-FF4819D1BAA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4478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147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10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1" r:id="rId2"/>
    <p:sldLayoutId id="2147483662" r:id="rId3"/>
    <p:sldLayoutId id="2147483664" r:id="rId4"/>
    <p:sldLayoutId id="214748366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893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8FF0E6-4009-AF44-9773-5EF264FD0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302" y="2767240"/>
            <a:ext cx="7772400" cy="1272967"/>
          </a:xfrm>
        </p:spPr>
        <p:txBody>
          <a:bodyPr/>
          <a:lstStyle/>
          <a:p>
            <a:r>
              <a:rPr lang="es-CR" dirty="0">
                <a:solidFill>
                  <a:srgbClr val="0099FF"/>
                </a:solidFill>
              </a:rPr>
              <a:t>INFORME DE </a:t>
            </a:r>
            <a:r>
              <a:rPr lang="es-CR" dirty="0" smtClean="0">
                <a:solidFill>
                  <a:srgbClr val="0099FF"/>
                </a:solidFill>
              </a:rPr>
              <a:t>TESORERIA 2019-2022</a:t>
            </a:r>
            <a:endParaRPr lang="es-CR" dirty="0">
              <a:solidFill>
                <a:srgbClr val="0099FF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7BB0ED-C9E9-6B4A-AEBA-88D144D801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0526" y="722149"/>
            <a:ext cx="7191103" cy="1152940"/>
          </a:xfrm>
        </p:spPr>
        <p:txBody>
          <a:bodyPr/>
          <a:lstStyle/>
          <a:p>
            <a:r>
              <a:rPr lang="es-CR" sz="4400" b="1" dirty="0" smtClean="0">
                <a:solidFill>
                  <a:schemeClr val="accent1">
                    <a:lumMod val="75000"/>
                  </a:schemeClr>
                </a:solidFill>
              </a:rPr>
              <a:t>JUNTA </a:t>
            </a:r>
            <a:r>
              <a:rPr lang="es-CR" sz="4400" b="1" dirty="0" smtClean="0">
                <a:solidFill>
                  <a:schemeClr val="accent1">
                    <a:lumMod val="75000"/>
                  </a:schemeClr>
                </a:solidFill>
              </a:rPr>
              <a:t>REGIONAL </a:t>
            </a:r>
            <a:r>
              <a:rPr lang="es-CR" sz="4400" b="1" dirty="0">
                <a:solidFill>
                  <a:schemeClr val="accent1">
                    <a:lumMod val="75000"/>
                  </a:schemeClr>
                </a:solidFill>
              </a:rPr>
              <a:t>DE SAN CARLOS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408FF0E6-4009-AF44-9773-5EF264FD0EFD}"/>
              </a:ext>
            </a:extLst>
          </p:cNvPr>
          <p:cNvSpPr txBox="1">
            <a:spLocks/>
          </p:cNvSpPr>
          <p:nvPr/>
        </p:nvSpPr>
        <p:spPr>
          <a:xfrm>
            <a:off x="3749040" y="5068389"/>
            <a:ext cx="5394960" cy="717887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C4A97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s-CR" sz="3200" dirty="0" smtClean="0">
                <a:solidFill>
                  <a:srgbClr val="000099"/>
                </a:solidFill>
              </a:rPr>
              <a:t>MSc. RITA CHAVARRIA MATA</a:t>
            </a:r>
            <a:endParaRPr lang="es-CR" sz="32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27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541417" y="506979"/>
            <a:ext cx="7354388" cy="840969"/>
          </a:xfrm>
        </p:spPr>
        <p:txBody>
          <a:bodyPr/>
          <a:lstStyle/>
          <a:p>
            <a:pPr algn="ctr"/>
            <a:r>
              <a:rPr lang="es-ES_tradnl" sz="5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2019</a:t>
            </a:r>
            <a:endParaRPr lang="es-ES_tradnl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85483778-0FF1-F65E-9DB0-D69EC31614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4373116"/>
              </p:ext>
            </p:extLst>
          </p:nvPr>
        </p:nvGraphicFramePr>
        <p:xfrm>
          <a:off x="809896" y="1541417"/>
          <a:ext cx="7667897" cy="4441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820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541417" y="506979"/>
            <a:ext cx="7354388" cy="840969"/>
          </a:xfrm>
        </p:spPr>
        <p:txBody>
          <a:bodyPr/>
          <a:lstStyle/>
          <a:p>
            <a:pPr algn="ctr"/>
            <a:r>
              <a:rPr lang="es-ES_tradnl" sz="5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2020</a:t>
            </a:r>
            <a:endParaRPr lang="es-ES_tradnl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85483778-0FF1-F65E-9DB0-D69EC31614CC}"/>
              </a:ext>
            </a:extLst>
          </p:cNvPr>
          <p:cNvGraphicFramePr/>
          <p:nvPr/>
        </p:nvGraphicFramePr>
        <p:xfrm>
          <a:off x="809896" y="1750424"/>
          <a:ext cx="7667897" cy="3984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5483778-0FF1-F65E-9DB0-D69EC31614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3139460"/>
              </p:ext>
            </p:extLst>
          </p:nvPr>
        </p:nvGraphicFramePr>
        <p:xfrm>
          <a:off x="548639" y="1750423"/>
          <a:ext cx="8464732" cy="4506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7790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541417" y="506979"/>
            <a:ext cx="7354388" cy="840969"/>
          </a:xfrm>
        </p:spPr>
        <p:txBody>
          <a:bodyPr/>
          <a:lstStyle/>
          <a:p>
            <a:pPr algn="ctr"/>
            <a:r>
              <a:rPr lang="es-ES_tradnl" sz="5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2021</a:t>
            </a:r>
            <a:endParaRPr lang="es-ES_tradnl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85483778-0FF1-F65E-9DB0-D69EC31614CC}"/>
              </a:ext>
            </a:extLst>
          </p:cNvPr>
          <p:cNvGraphicFramePr/>
          <p:nvPr/>
        </p:nvGraphicFramePr>
        <p:xfrm>
          <a:off x="809896" y="1750424"/>
          <a:ext cx="7667897" cy="3984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5483778-0FF1-F65E-9DB0-D69EC31614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519810"/>
              </p:ext>
            </p:extLst>
          </p:nvPr>
        </p:nvGraphicFramePr>
        <p:xfrm>
          <a:off x="222069" y="1515291"/>
          <a:ext cx="8791302" cy="4621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7049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541417" y="506979"/>
            <a:ext cx="7354388" cy="840969"/>
          </a:xfrm>
        </p:spPr>
        <p:txBody>
          <a:bodyPr/>
          <a:lstStyle/>
          <a:p>
            <a:pPr algn="ctr"/>
            <a:r>
              <a:rPr lang="es-ES_tradnl" sz="5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2022</a:t>
            </a:r>
            <a:endParaRPr lang="es-ES_tradnl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85483778-0FF1-F65E-9DB0-D69EC31614CC}"/>
              </a:ext>
            </a:extLst>
          </p:cNvPr>
          <p:cNvGraphicFramePr/>
          <p:nvPr/>
        </p:nvGraphicFramePr>
        <p:xfrm>
          <a:off x="809896" y="1750424"/>
          <a:ext cx="7667897" cy="3984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5483778-0FF1-F65E-9DB0-D69EC31614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0948435"/>
              </p:ext>
            </p:extLst>
          </p:nvPr>
        </p:nvGraphicFramePr>
        <p:xfrm>
          <a:off x="248195" y="1554480"/>
          <a:ext cx="8647610" cy="4532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9563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28650" y="2634602"/>
            <a:ext cx="7886700" cy="1325563"/>
          </a:xfrm>
        </p:spPr>
        <p:txBody>
          <a:bodyPr/>
          <a:lstStyle/>
          <a:p>
            <a:pPr algn="ctr"/>
            <a:r>
              <a:rPr lang="es-ES_tradnl" sz="6000" dirty="0"/>
              <a:t>¡MUCHAS GRACIAS!</a:t>
            </a:r>
          </a:p>
        </p:txBody>
      </p:sp>
    </p:spTree>
    <p:extLst>
      <p:ext uri="{BB962C8B-B14F-4D97-AF65-F5344CB8AC3E}">
        <p14:creationId xmlns:p14="http://schemas.microsoft.com/office/powerpoint/2010/main" val="117483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4" id="{896B11A6-E8CF-2048-ABC0-0938016448A5}" vid="{8D4621B2-B012-674C-A39A-32CFA752A26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102</TotalTime>
  <Words>99</Words>
  <Application>Microsoft Office PowerPoint</Application>
  <PresentationFormat>Presentación en pantalla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Century Gothic</vt:lpstr>
      <vt:lpstr>Tema de Office</vt:lpstr>
      <vt:lpstr>Presentación de PowerPoint</vt:lpstr>
      <vt:lpstr>INFORME DE TESORERIA 2019-2022</vt:lpstr>
      <vt:lpstr>PRESUPUESTO 2019</vt:lpstr>
      <vt:lpstr>PRESUPUESTO 2020</vt:lpstr>
      <vt:lpstr>PRESUPUESTO 2021</vt:lpstr>
      <vt:lpstr>PRESUPUESTO 2022</vt:lpstr>
      <vt:lpstr>¡MUCHAS GRACIAS!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Usuario de Windows</cp:lastModifiedBy>
  <cp:revision>17</cp:revision>
  <dcterms:created xsi:type="dcterms:W3CDTF">2019-03-22T14:53:51Z</dcterms:created>
  <dcterms:modified xsi:type="dcterms:W3CDTF">2022-11-11T21:38:18Z</dcterms:modified>
</cp:coreProperties>
</file>